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ti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3" r:id="rId1"/>
  </p:sldMasterIdLst>
  <p:notesMasterIdLst>
    <p:notesMasterId r:id="rId99"/>
  </p:notesMasterIdLst>
  <p:handoutMasterIdLst>
    <p:handoutMasterId r:id="rId100"/>
  </p:handoutMasterIdLst>
  <p:sldIdLst>
    <p:sldId id="307" r:id="rId2"/>
    <p:sldId id="533" r:id="rId3"/>
    <p:sldId id="836" r:id="rId4"/>
    <p:sldId id="995" r:id="rId5"/>
    <p:sldId id="309" r:id="rId6"/>
    <p:sldId id="842" r:id="rId7"/>
    <p:sldId id="843" r:id="rId8"/>
    <p:sldId id="315" r:id="rId9"/>
    <p:sldId id="749" r:id="rId10"/>
    <p:sldId id="750" r:id="rId11"/>
    <p:sldId id="751" r:id="rId12"/>
    <p:sldId id="950" r:id="rId13"/>
    <p:sldId id="968" r:id="rId14"/>
    <p:sldId id="969" r:id="rId15"/>
    <p:sldId id="970" r:id="rId16"/>
    <p:sldId id="971" r:id="rId17"/>
    <p:sldId id="972" r:id="rId18"/>
    <p:sldId id="973" r:id="rId19"/>
    <p:sldId id="944" r:id="rId20"/>
    <p:sldId id="955" r:id="rId21"/>
    <p:sldId id="852" r:id="rId22"/>
    <p:sldId id="841" r:id="rId23"/>
    <p:sldId id="996" r:id="rId24"/>
    <p:sldId id="467" r:id="rId25"/>
    <p:sldId id="539" r:id="rId26"/>
    <p:sldId id="767" r:id="rId27"/>
    <p:sldId id="772" r:id="rId28"/>
    <p:sldId id="477" r:id="rId29"/>
    <p:sldId id="784" r:id="rId30"/>
    <p:sldId id="635" r:id="rId31"/>
    <p:sldId id="636" r:id="rId32"/>
    <p:sldId id="786" r:id="rId33"/>
    <p:sldId id="787" r:id="rId34"/>
    <p:sldId id="859" r:id="rId35"/>
    <p:sldId id="974" r:id="rId36"/>
    <p:sldId id="975" r:id="rId37"/>
    <p:sldId id="489" r:id="rId38"/>
    <p:sldId id="997" r:id="rId39"/>
    <p:sldId id="976" r:id="rId40"/>
    <p:sldId id="977" r:id="rId41"/>
    <p:sldId id="978" r:id="rId42"/>
    <p:sldId id="979" r:id="rId43"/>
    <p:sldId id="980" r:id="rId44"/>
    <p:sldId id="981" r:id="rId45"/>
    <p:sldId id="982" r:id="rId46"/>
    <p:sldId id="808" r:id="rId47"/>
    <p:sldId id="815" r:id="rId48"/>
    <p:sldId id="983" r:id="rId49"/>
    <p:sldId id="984" r:id="rId50"/>
    <p:sldId id="985" r:id="rId51"/>
    <p:sldId id="986" r:id="rId52"/>
    <p:sldId id="958" r:id="rId53"/>
    <p:sldId id="866" r:id="rId54"/>
    <p:sldId id="987" r:id="rId55"/>
    <p:sldId id="657" r:id="rId56"/>
    <p:sldId id="998" r:id="rId57"/>
    <p:sldId id="817" r:id="rId58"/>
    <p:sldId id="988" r:id="rId59"/>
    <p:sldId id="989" r:id="rId60"/>
    <p:sldId id="819" r:id="rId61"/>
    <p:sldId id="960" r:id="rId62"/>
    <p:sldId id="820" r:id="rId63"/>
    <p:sldId id="821" r:id="rId64"/>
    <p:sldId id="961" r:id="rId65"/>
    <p:sldId id="962" r:id="rId66"/>
    <p:sldId id="510" r:id="rId67"/>
    <p:sldId id="999" r:id="rId68"/>
    <p:sldId id="690" r:id="rId69"/>
    <p:sldId id="827" r:id="rId70"/>
    <p:sldId id="990" r:id="rId71"/>
    <p:sldId id="695" r:id="rId72"/>
    <p:sldId id="697" r:id="rId73"/>
    <p:sldId id="700" r:id="rId74"/>
    <p:sldId id="991" r:id="rId75"/>
    <p:sldId id="702" r:id="rId76"/>
    <p:sldId id="704" r:id="rId77"/>
    <p:sldId id="706" r:id="rId78"/>
    <p:sldId id="830" r:id="rId79"/>
    <p:sldId id="709" r:id="rId80"/>
    <p:sldId id="710" r:id="rId81"/>
    <p:sldId id="711" r:id="rId82"/>
    <p:sldId id="712" r:id="rId83"/>
    <p:sldId id="937" r:id="rId84"/>
    <p:sldId id="938" r:id="rId85"/>
    <p:sldId id="714" r:id="rId86"/>
    <p:sldId id="831" r:id="rId87"/>
    <p:sldId id="940" r:id="rId88"/>
    <p:sldId id="1000" r:id="rId89"/>
    <p:sldId id="967" r:id="rId90"/>
    <p:sldId id="992" r:id="rId91"/>
    <p:sldId id="993" r:id="rId92"/>
    <p:sldId id="994" r:id="rId93"/>
    <p:sldId id="717" r:id="rId94"/>
    <p:sldId id="718" r:id="rId95"/>
    <p:sldId id="728" r:id="rId96"/>
    <p:sldId id="941" r:id="rId97"/>
    <p:sldId id="441" r:id="rId98"/>
  </p:sldIdLst>
  <p:sldSz cx="12190413" cy="6859588"/>
  <p:notesSz cx="6858000" cy="9144000"/>
  <p:defaultTextStyle>
    <a:defPPr>
      <a:defRPr lang="zh-CN"/>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CCFF"/>
    <a:srgbClr val="0000CC"/>
    <a:srgbClr val="0066FF"/>
    <a:srgbClr val="0033CC"/>
    <a:srgbClr val="FFFFFF"/>
    <a:srgbClr val="292929"/>
    <a:srgbClr val="66FFFF"/>
    <a:srgbClr val="FF9900"/>
    <a:srgbClr val="66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8A107856-5554-42FB-B03E-39F5DBC370BA}" styleName="中度样式 4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59" autoAdjust="0"/>
    <p:restoredTop sz="92254" autoAdjust="0"/>
  </p:normalViewPr>
  <p:slideViewPr>
    <p:cSldViewPr>
      <p:cViewPr varScale="1">
        <p:scale>
          <a:sx n="87" d="100"/>
          <a:sy n="87" d="100"/>
        </p:scale>
        <p:origin x="-566" y="-91"/>
      </p:cViewPr>
      <p:guideLst>
        <p:guide orient="horz" pos="2161"/>
        <p:guide pos="384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86" d="100"/>
          <a:sy n="86" d="100"/>
        </p:scale>
        <p:origin x="-3846"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notesMaster" Target="notesMasters/notesMaster1.xml"/><Relationship Id="rId10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image" Target="../media/image6.emf"/></Relationships>
</file>

<file path=ppt/drawings/_rels/vmlDrawing10.v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image" Target="../media/image28.emf"/><Relationship Id="rId4" Type="http://schemas.openxmlformats.org/officeDocument/2006/relationships/image" Target="../media/image3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32.e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image" Target="../media/image33.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35.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36.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image" Target="../media/image38.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image" Target="../media/image40.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42.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4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44.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45.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46.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49.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50.emf"/></Relationships>
</file>

<file path=ppt/drawings/_rels/vmlDrawing25.vml.rels><?xml version="1.0" encoding="UTF-8" standalone="yes"?>
<Relationships xmlns="http://schemas.openxmlformats.org/package/2006/relationships"><Relationship Id="rId2" Type="http://schemas.openxmlformats.org/officeDocument/2006/relationships/image" Target="../media/image56.emf"/><Relationship Id="rId1" Type="http://schemas.openxmlformats.org/officeDocument/2006/relationships/image" Target="../media/image55.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image" Target="../media/image10.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image" Target="../media/image13.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image" Target="../media/image18.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ED594FB-2808-45A5-BDC8-80C0F481B27E}" type="datetimeFigureOut">
              <a:rPr lang="zh-CN" altLang="en-US" smtClean="0"/>
              <a:t>2016/2/28 Sunday</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85B4082-C5AE-46D0-A000-D929E8B25956}" type="slidenum">
              <a:rPr lang="zh-CN" altLang="en-US" smtClean="0"/>
              <a:t>‹#›</a:t>
            </a:fld>
            <a:endParaRPr lang="zh-CN" altLang="en-US"/>
          </a:p>
        </p:txBody>
      </p:sp>
    </p:spTree>
    <p:extLst>
      <p:ext uri="{BB962C8B-B14F-4D97-AF65-F5344CB8AC3E}">
        <p14:creationId xmlns:p14="http://schemas.microsoft.com/office/powerpoint/2010/main" val="723669978"/>
      </p:ext>
    </p:extLst>
  </p:cSld>
  <p:clrMap bg1="lt1" tx1="dk1" bg2="lt2" tx2="dk2" accent1="accent1" accent2="accent2" accent3="accent3" accent4="accent4" accent5="accent5" accent6="accent6" hlink="hlink" folHlink="folHlink"/>
</p:handoutMaster>
</file>

<file path=ppt/media/image1.png>
</file>

<file path=ppt/media/image15.tif>
</file>

<file path=ppt/media/image16.tif>
</file>

<file path=ppt/media/image2.png>
</file>

<file path=ppt/media/image20.png>
</file>

<file path=ppt/media/image21.png>
</file>

<file path=ppt/media/image22.png>
</file>

<file path=ppt/media/image24.png>
</file>

<file path=ppt/media/image25.tif>
</file>

<file path=ppt/media/image27.tif>
</file>

<file path=ppt/media/image3.jpeg>
</file>

<file path=ppt/media/image4.png>
</file>

<file path=ppt/media/image47.tif>
</file>

<file path=ppt/media/image48.tif>
</file>

<file path=ppt/media/image5.tif>
</file>

<file path=ppt/media/image51.png>
</file>

<file path=ppt/media/image52.png>
</file>

<file path=ppt/media/image53.png>
</file>

<file path=ppt/media/image54.tif>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29FAA0F-2349-45DA-9EBD-9D94C9A1CFA0}" type="datetimeFigureOut">
              <a:rPr lang="zh-CN" altLang="en-US" smtClean="0"/>
              <a:t>2016/2/28 Sunday</a:t>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3F37086-15D0-443D-AF17-A3F21825C045}" type="slidenum">
              <a:rPr lang="zh-CN" altLang="en-US" smtClean="0"/>
              <a:t>‹#›</a:t>
            </a:fld>
            <a:endParaRPr lang="zh-CN" altLang="en-US"/>
          </a:p>
        </p:txBody>
      </p:sp>
    </p:spTree>
    <p:extLst>
      <p:ext uri="{BB962C8B-B14F-4D97-AF65-F5344CB8AC3E}">
        <p14:creationId xmlns:p14="http://schemas.microsoft.com/office/powerpoint/2010/main" val="1916352994"/>
      </p:ext>
    </p:extLst>
  </p:cSld>
  <p:clrMap bg1="lt1" tx1="dk1" bg2="lt2" tx2="dk2" accent1="accent1" accent2="accent2" accent3="accent3" accent4="accent4" accent5="accent5" accent6="accent6" hlink="hlink" folHlink="folHlink"/>
  <p:notesStyle>
    <a:lvl1pPr marL="0" algn="l" defTabSz="1219140" rtl="0" eaLnBrk="1" latinLnBrk="0" hangingPunct="1">
      <a:defRPr sz="1600" kern="1200">
        <a:solidFill>
          <a:schemeClr val="tx1"/>
        </a:solidFill>
        <a:latin typeface="+mn-lt"/>
        <a:ea typeface="+mn-ea"/>
        <a:cs typeface="+mn-cs"/>
      </a:defRPr>
    </a:lvl1pPr>
    <a:lvl2pPr marL="609570" algn="l" defTabSz="1219140" rtl="0" eaLnBrk="1" latinLnBrk="0" hangingPunct="1">
      <a:defRPr sz="1600" kern="1200">
        <a:solidFill>
          <a:schemeClr val="tx1"/>
        </a:solidFill>
        <a:latin typeface="+mn-lt"/>
        <a:ea typeface="+mn-ea"/>
        <a:cs typeface="+mn-cs"/>
      </a:defRPr>
    </a:lvl2pPr>
    <a:lvl3pPr marL="1219140" algn="l" defTabSz="1219140" rtl="0" eaLnBrk="1" latinLnBrk="0" hangingPunct="1">
      <a:defRPr sz="1600" kern="1200">
        <a:solidFill>
          <a:schemeClr val="tx1"/>
        </a:solidFill>
        <a:latin typeface="+mn-lt"/>
        <a:ea typeface="+mn-ea"/>
        <a:cs typeface="+mn-cs"/>
      </a:defRPr>
    </a:lvl3pPr>
    <a:lvl4pPr marL="1828709" algn="l" defTabSz="1219140" rtl="0" eaLnBrk="1" latinLnBrk="0" hangingPunct="1">
      <a:defRPr sz="1600" kern="1200">
        <a:solidFill>
          <a:schemeClr val="tx1"/>
        </a:solidFill>
        <a:latin typeface="+mn-lt"/>
        <a:ea typeface="+mn-ea"/>
        <a:cs typeface="+mn-cs"/>
      </a:defRPr>
    </a:lvl4pPr>
    <a:lvl5pPr marL="2438278" algn="l" defTabSz="1219140" rtl="0" eaLnBrk="1" latinLnBrk="0" hangingPunct="1">
      <a:defRPr sz="1600" kern="1200">
        <a:solidFill>
          <a:schemeClr val="tx1"/>
        </a:solidFill>
        <a:latin typeface="+mn-lt"/>
        <a:ea typeface="+mn-ea"/>
        <a:cs typeface="+mn-cs"/>
      </a:defRPr>
    </a:lvl5pPr>
    <a:lvl6pPr marL="3047848" algn="l" defTabSz="1219140" rtl="0" eaLnBrk="1" latinLnBrk="0" hangingPunct="1">
      <a:defRPr sz="1600" kern="1200">
        <a:solidFill>
          <a:schemeClr val="tx1"/>
        </a:solidFill>
        <a:latin typeface="+mn-lt"/>
        <a:ea typeface="+mn-ea"/>
        <a:cs typeface="+mn-cs"/>
      </a:defRPr>
    </a:lvl6pPr>
    <a:lvl7pPr marL="3657418" algn="l" defTabSz="1219140" rtl="0" eaLnBrk="1" latinLnBrk="0" hangingPunct="1">
      <a:defRPr sz="1600" kern="1200">
        <a:solidFill>
          <a:schemeClr val="tx1"/>
        </a:solidFill>
        <a:latin typeface="+mn-lt"/>
        <a:ea typeface="+mn-ea"/>
        <a:cs typeface="+mn-cs"/>
      </a:defRPr>
    </a:lvl7pPr>
    <a:lvl8pPr marL="4266987" algn="l" defTabSz="1219140" rtl="0" eaLnBrk="1" latinLnBrk="0" hangingPunct="1">
      <a:defRPr sz="1600" kern="1200">
        <a:solidFill>
          <a:schemeClr val="tx1"/>
        </a:solidFill>
        <a:latin typeface="+mn-lt"/>
        <a:ea typeface="+mn-ea"/>
        <a:cs typeface="+mn-cs"/>
      </a:defRPr>
    </a:lvl8pPr>
    <a:lvl9pPr marL="4876557" algn="l" defTabSz="121914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2</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3</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4</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hyperlink" Target="http://www.91taoke.com/"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204722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知识梳理">
    <p:spTree>
      <p:nvGrpSpPr>
        <p:cNvPr id="1" name=""/>
        <p:cNvGrpSpPr/>
        <p:nvPr/>
      </p:nvGrpSpPr>
      <p:grpSpPr>
        <a:xfrm>
          <a:off x="0" y="0"/>
          <a:ext cx="0" cy="0"/>
          <a:chOff x="0" y="0"/>
          <a:chExt cx="0" cy="0"/>
        </a:xfrm>
      </p:grpSpPr>
      <p:sp>
        <p:nvSpPr>
          <p:cNvPr id="2" name="矩形 1"/>
          <p:cNvSpPr/>
          <p:nvPr userDrawn="1"/>
        </p:nvSpPr>
        <p:spPr>
          <a:xfrm>
            <a:off x="0"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知识梳理</a:t>
            </a:r>
            <a:endParaRPr lang="zh-CN" altLang="en-US" sz="3200" b="1" dirty="0">
              <a:solidFill>
                <a:schemeClr val="bg1"/>
              </a:solidFill>
              <a:latin typeface="+mj-ea"/>
              <a:ea typeface="+mj-ea"/>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1</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3182944904"/>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解题探究">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解题探究</a:t>
            </a:r>
            <a:endParaRPr lang="zh-CN" altLang="en-US" sz="3200" b="1" dirty="0">
              <a:solidFill>
                <a:schemeClr val="bg1"/>
              </a:solidFill>
              <a:latin typeface="+mj-ea"/>
              <a:ea typeface="+mj-ea"/>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2</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1236596205"/>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易错警示延伸拓展">
    <p:spTree>
      <p:nvGrpSpPr>
        <p:cNvPr id="1" name=""/>
        <p:cNvGrpSpPr/>
        <p:nvPr/>
      </p:nvGrpSpPr>
      <p:grpSpPr>
        <a:xfrm>
          <a:off x="0" y="0"/>
          <a:ext cx="0" cy="0"/>
          <a:chOff x="0" y="0"/>
          <a:chExt cx="0" cy="0"/>
        </a:xfrm>
      </p:grpSpPr>
      <p:sp>
        <p:nvSpPr>
          <p:cNvPr id="3" name="矩形 2"/>
          <p:cNvSpPr/>
          <p:nvPr userDrawn="1"/>
        </p:nvSpPr>
        <p:spPr>
          <a:xfrm>
            <a:off x="40906" y="1"/>
            <a:ext cx="12149508"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4" name="组合 3"/>
          <p:cNvGrpSpPr/>
          <p:nvPr userDrawn="1"/>
        </p:nvGrpSpPr>
        <p:grpSpPr>
          <a:xfrm>
            <a:off x="1" y="-2"/>
            <a:ext cx="1836949" cy="634848"/>
            <a:chOff x="0" y="-2"/>
            <a:chExt cx="1377891" cy="634701"/>
          </a:xfrm>
          <a:solidFill>
            <a:srgbClr val="FFC000"/>
          </a:solidFill>
        </p:grpSpPr>
        <p:sp>
          <p:nvSpPr>
            <p:cNvPr id="5" name="矩形 4"/>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6" name="直角三角形 5"/>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7" name="矩形 6"/>
          <p:cNvSpPr/>
          <p:nvPr userDrawn="1"/>
        </p:nvSpPr>
        <p:spPr>
          <a:xfrm>
            <a:off x="1774726" y="36707"/>
            <a:ext cx="3833101" cy="584775"/>
          </a:xfrm>
          <a:prstGeom prst="rect">
            <a:avLst/>
          </a:prstGeom>
        </p:spPr>
        <p:txBody>
          <a:bodyPr wrap="none">
            <a:spAutoFit/>
          </a:bodyPr>
          <a:lstStyle/>
          <a:p>
            <a:pPr lvl="0">
              <a:defRPr/>
            </a:pPr>
            <a:r>
              <a:rPr lang="zh-CN" altLang="en-US" sz="3200" b="1" dirty="0">
                <a:solidFill>
                  <a:schemeClr val="bg1"/>
                </a:solidFill>
                <a:latin typeface="+mj-ea"/>
                <a:ea typeface="+mj-ea"/>
              </a:rPr>
              <a:t>易错警示   延伸拓展</a:t>
            </a:r>
          </a:p>
        </p:txBody>
      </p:sp>
    </p:spTree>
    <p:extLst>
      <p:ext uri="{BB962C8B-B14F-4D97-AF65-F5344CB8AC3E}">
        <p14:creationId xmlns:p14="http://schemas.microsoft.com/office/powerpoint/2010/main" val="39388746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练后反思答题规范">
    <p:spTree>
      <p:nvGrpSpPr>
        <p:cNvPr id="1" name=""/>
        <p:cNvGrpSpPr/>
        <p:nvPr/>
      </p:nvGrpSpPr>
      <p:grpSpPr>
        <a:xfrm>
          <a:off x="0" y="0"/>
          <a:ext cx="0" cy="0"/>
          <a:chOff x="0" y="0"/>
          <a:chExt cx="0" cy="0"/>
        </a:xfrm>
      </p:grpSpPr>
      <p:sp>
        <p:nvSpPr>
          <p:cNvPr id="3" name="矩形 2"/>
          <p:cNvSpPr/>
          <p:nvPr userDrawn="1"/>
        </p:nvSpPr>
        <p:spPr>
          <a:xfrm>
            <a:off x="1" y="1"/>
            <a:ext cx="12231318"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4" name="组合 3"/>
          <p:cNvGrpSpPr/>
          <p:nvPr userDrawn="1"/>
        </p:nvGrpSpPr>
        <p:grpSpPr>
          <a:xfrm>
            <a:off x="1" y="-2"/>
            <a:ext cx="1836949" cy="634848"/>
            <a:chOff x="0" y="-2"/>
            <a:chExt cx="1377891" cy="634701"/>
          </a:xfrm>
          <a:solidFill>
            <a:srgbClr val="FFC000"/>
          </a:solidFill>
        </p:grpSpPr>
        <p:sp>
          <p:nvSpPr>
            <p:cNvPr id="5" name="矩形 4"/>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6" name="直角三角形 5"/>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7" name="矩形 6"/>
          <p:cNvSpPr/>
          <p:nvPr userDrawn="1"/>
        </p:nvSpPr>
        <p:spPr>
          <a:xfrm>
            <a:off x="1774726" y="36707"/>
            <a:ext cx="3833101" cy="584775"/>
          </a:xfrm>
          <a:prstGeom prst="rect">
            <a:avLst/>
          </a:prstGeom>
        </p:spPr>
        <p:txBody>
          <a:bodyPr wrap="none">
            <a:spAutoFit/>
          </a:bodyPr>
          <a:lstStyle/>
          <a:p>
            <a:pPr>
              <a:defRPr/>
            </a:pPr>
            <a:r>
              <a:rPr lang="zh-CN" altLang="en-US" sz="3200" b="1" dirty="0">
                <a:solidFill>
                  <a:schemeClr val="bg1"/>
                </a:solidFill>
                <a:latin typeface="+mj-ea"/>
                <a:ea typeface="+mj-ea"/>
              </a:rPr>
              <a:t>练后反思   答题规范</a:t>
            </a:r>
          </a:p>
        </p:txBody>
      </p:sp>
    </p:spTree>
    <p:extLst>
      <p:ext uri="{BB962C8B-B14F-4D97-AF65-F5344CB8AC3E}">
        <p14:creationId xmlns:p14="http://schemas.microsoft.com/office/powerpoint/2010/main" val="18236060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归纳总结">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归纳总结</a:t>
            </a:r>
            <a:endParaRPr lang="zh-CN" altLang="en-US" sz="3200" b="1" dirty="0">
              <a:solidFill>
                <a:schemeClr val="bg1"/>
              </a:solidFill>
              <a:latin typeface="+mj-ea"/>
              <a:ea typeface="+mj-ea"/>
            </a:endParaRPr>
          </a:p>
        </p:txBody>
      </p:sp>
    </p:spTree>
    <p:extLst>
      <p:ext uri="{BB962C8B-B14F-4D97-AF65-F5344CB8AC3E}">
        <p14:creationId xmlns:p14="http://schemas.microsoft.com/office/powerpoint/2010/main" val="882010537"/>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反思归纳">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marL="0" algn="l" defTabSz="1219140" rtl="0" eaLnBrk="1" latinLnBrk="0" hangingPunct="1">
              <a:defRPr/>
            </a:pPr>
            <a:r>
              <a:rPr lang="zh-CN" altLang="en-US" sz="3200" b="1" kern="1200" dirty="0" smtClean="0">
                <a:solidFill>
                  <a:schemeClr val="bg1"/>
                </a:solidFill>
                <a:latin typeface="+mj-ea"/>
                <a:ea typeface="+mj-ea"/>
                <a:cs typeface="+mn-cs"/>
              </a:rPr>
              <a:t>反思归纳</a:t>
            </a:r>
            <a:endParaRPr lang="zh-CN" altLang="en-US" sz="3200" b="1" kern="1200" dirty="0">
              <a:solidFill>
                <a:schemeClr val="bg1"/>
              </a:solidFill>
              <a:latin typeface="+mj-ea"/>
              <a:ea typeface="+mj-ea"/>
              <a:cs typeface="+mn-cs"/>
            </a:endParaRPr>
          </a:p>
        </p:txBody>
      </p:sp>
    </p:spTree>
    <p:extLst>
      <p:ext uri="{BB962C8B-B14F-4D97-AF65-F5344CB8AC3E}">
        <p14:creationId xmlns:p14="http://schemas.microsoft.com/office/powerpoint/2010/main" val="624342406"/>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
    <p:spTree>
      <p:nvGrpSpPr>
        <p:cNvPr id="1" name=""/>
        <p:cNvGrpSpPr/>
        <p:nvPr/>
      </p:nvGrpSpPr>
      <p:grpSpPr>
        <a:xfrm>
          <a:off x="0" y="0"/>
          <a:ext cx="0" cy="0"/>
          <a:chOff x="0" y="0"/>
          <a:chExt cx="0" cy="0"/>
        </a:xfrm>
      </p:grpSpPr>
      <p:sp>
        <p:nvSpPr>
          <p:cNvPr id="5" name="矩形 4"/>
          <p:cNvSpPr/>
          <p:nvPr userDrawn="1"/>
        </p:nvSpPr>
        <p:spPr>
          <a:xfrm>
            <a:off x="0" y="0"/>
            <a:ext cx="12190413" cy="685958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j-ea"/>
              <a:ea typeface="+mj-ea"/>
            </a:endParaRPr>
          </a:p>
        </p:txBody>
      </p:sp>
    </p:spTree>
    <p:extLst>
      <p:ext uri="{BB962C8B-B14F-4D97-AF65-F5344CB8AC3E}">
        <p14:creationId xmlns:p14="http://schemas.microsoft.com/office/powerpoint/2010/main" val="2618425215"/>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探究高考明确考向">
    <p:spTree>
      <p:nvGrpSpPr>
        <p:cNvPr id="1" name=""/>
        <p:cNvGrpSpPr/>
        <p:nvPr/>
      </p:nvGrpSpPr>
      <p:grpSpPr>
        <a:xfrm>
          <a:off x="0" y="0"/>
          <a:ext cx="0" cy="0"/>
          <a:chOff x="0" y="0"/>
          <a:chExt cx="0" cy="0"/>
        </a:xfrm>
      </p:grpSpPr>
      <p:sp>
        <p:nvSpPr>
          <p:cNvPr id="5" name="矩形 4"/>
          <p:cNvSpPr/>
          <p:nvPr userDrawn="1"/>
        </p:nvSpPr>
        <p:spPr>
          <a:xfrm>
            <a:off x="0" y="0"/>
            <a:ext cx="12190413" cy="685958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j-ea"/>
              <a:ea typeface="+mj-ea"/>
            </a:endParaRPr>
          </a:p>
        </p:txBody>
      </p:sp>
      <p:sp>
        <p:nvSpPr>
          <p:cNvPr id="3" name="文本框 1"/>
          <p:cNvSpPr txBox="1"/>
          <p:nvPr userDrawn="1"/>
        </p:nvSpPr>
        <p:spPr>
          <a:xfrm>
            <a:off x="1342679" y="2610411"/>
            <a:ext cx="9417963" cy="1323439"/>
          </a:xfrm>
          <a:prstGeom prst="rect">
            <a:avLst/>
          </a:prstGeom>
          <a:noFill/>
        </p:spPr>
        <p:txBody>
          <a:bodyPr wrap="none" rtlCol="0" anchor="ctr">
            <a:spAutoFit/>
          </a:bodyPr>
          <a:lstStyle/>
          <a:p>
            <a:pPr algn="ctr"/>
            <a:r>
              <a:rPr lang="zh-CN" altLang="en-US" sz="8000" b="1" dirty="0" smtClean="0">
                <a:solidFill>
                  <a:schemeClr val="bg1"/>
                </a:solidFill>
                <a:latin typeface="+mj-ea"/>
                <a:ea typeface="+mj-ea"/>
              </a:rPr>
              <a:t>探究高考　明确考向</a:t>
            </a:r>
            <a:endParaRPr lang="zh-CN" altLang="en-US" sz="8000" b="1" dirty="0">
              <a:solidFill>
                <a:schemeClr val="bg1"/>
              </a:solidFill>
              <a:latin typeface="+mj-ea"/>
              <a:ea typeface="+mj-ea"/>
            </a:endParaRPr>
          </a:p>
        </p:txBody>
      </p:sp>
    </p:spTree>
    <p:extLst>
      <p:ext uri="{BB962C8B-B14F-4D97-AF65-F5344CB8AC3E}">
        <p14:creationId xmlns:p14="http://schemas.microsoft.com/office/powerpoint/2010/main" val="3866078537"/>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练出高分">
    <p:spTree>
      <p:nvGrpSpPr>
        <p:cNvPr id="1" name=""/>
        <p:cNvGrpSpPr/>
        <p:nvPr/>
      </p:nvGrpSpPr>
      <p:grpSpPr>
        <a:xfrm>
          <a:off x="0" y="0"/>
          <a:ext cx="0" cy="0"/>
          <a:chOff x="0" y="0"/>
          <a:chExt cx="0" cy="0"/>
        </a:xfrm>
      </p:grpSpPr>
      <p:sp>
        <p:nvSpPr>
          <p:cNvPr id="5" name="矩形 4"/>
          <p:cNvSpPr/>
          <p:nvPr userDrawn="1"/>
        </p:nvSpPr>
        <p:spPr>
          <a:xfrm>
            <a:off x="0" y="0"/>
            <a:ext cx="12190413" cy="685958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j-ea"/>
              <a:ea typeface="+mj-ea"/>
            </a:endParaRPr>
          </a:p>
        </p:txBody>
      </p:sp>
      <p:sp>
        <p:nvSpPr>
          <p:cNvPr id="3" name="文本框 1"/>
          <p:cNvSpPr txBox="1"/>
          <p:nvPr userDrawn="1"/>
        </p:nvSpPr>
        <p:spPr>
          <a:xfrm>
            <a:off x="3907484" y="2610411"/>
            <a:ext cx="4288353" cy="1323439"/>
          </a:xfrm>
          <a:prstGeom prst="rect">
            <a:avLst/>
          </a:prstGeom>
          <a:noFill/>
        </p:spPr>
        <p:txBody>
          <a:bodyPr wrap="none" rtlCol="0" anchor="ctr">
            <a:spAutoFit/>
          </a:bodyPr>
          <a:lstStyle/>
          <a:p>
            <a:pPr marL="0" algn="ctr" defTabSz="1219140" rtl="0" eaLnBrk="1" latinLnBrk="0" hangingPunct="1"/>
            <a:r>
              <a:rPr lang="zh-CN" altLang="en-US" sz="8000" b="1" kern="1200" dirty="0" smtClean="0">
                <a:solidFill>
                  <a:schemeClr val="bg1"/>
                </a:solidFill>
                <a:latin typeface="+mj-ea"/>
                <a:ea typeface="+mj-ea"/>
                <a:cs typeface="+mn-cs"/>
              </a:rPr>
              <a:t>练出高分</a:t>
            </a:r>
            <a:endParaRPr lang="zh-CN" altLang="en-US" sz="8000" b="1" kern="1200" dirty="0">
              <a:solidFill>
                <a:schemeClr val="bg1"/>
              </a:solidFill>
              <a:latin typeface="+mj-ea"/>
              <a:ea typeface="+mj-ea"/>
              <a:cs typeface="+mn-cs"/>
            </a:endParaRPr>
          </a:p>
        </p:txBody>
      </p:sp>
    </p:spTree>
    <p:extLst>
      <p:ext uri="{BB962C8B-B14F-4D97-AF65-F5344CB8AC3E}">
        <p14:creationId xmlns:p14="http://schemas.microsoft.com/office/powerpoint/2010/main" val="3328171363"/>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19_两栏内容">
    <p:spTree>
      <p:nvGrpSpPr>
        <p:cNvPr id="1" name=""/>
        <p:cNvGrpSpPr/>
        <p:nvPr/>
      </p:nvGrpSpPr>
      <p:grpSpPr>
        <a:xfrm>
          <a:off x="0" y="0"/>
          <a:ext cx="0" cy="0"/>
          <a:chOff x="0" y="0"/>
          <a:chExt cx="0" cy="0"/>
        </a:xfrm>
      </p:grpSpPr>
      <p:sp>
        <p:nvSpPr>
          <p:cNvPr id="2" name="Rectangle 17"/>
          <p:cNvSpPr>
            <a:spLocks noChangeArrowheads="1"/>
          </p:cNvSpPr>
          <p:nvPr userDrawn="1"/>
        </p:nvSpPr>
        <p:spPr bwMode="gray">
          <a:xfrm>
            <a:off x="0" y="2216059"/>
            <a:ext cx="12190413" cy="2223023"/>
          </a:xfrm>
          <a:prstGeom prst="rect">
            <a:avLst/>
          </a:prstGeom>
          <a:solidFill>
            <a:srgbClr val="00CCFF"/>
          </a:solidFill>
          <a:ln w="9525">
            <a:noFill/>
            <a:miter lim="800000"/>
            <a:headEnd/>
            <a:tailEnd/>
          </a:ln>
        </p:spPr>
        <p:txBody>
          <a:bodyPr wrap="none" lIns="91375" tIns="45688" rIns="91375" bIns="45688" anchor="ctr"/>
          <a:lstStyle/>
          <a:p>
            <a:pPr>
              <a:defRPr/>
            </a:pPr>
            <a:endParaRPr lang="zh-CN" altLang="en-US" kern="0">
              <a:solidFill>
                <a:sysClr val="windowText" lastClr="000000"/>
              </a:solidFill>
              <a:latin typeface="Arial"/>
            </a:endParaRPr>
          </a:p>
        </p:txBody>
      </p:sp>
      <p:sp>
        <p:nvSpPr>
          <p:cNvPr id="3" name="矩形 2"/>
          <p:cNvSpPr/>
          <p:nvPr userDrawn="1"/>
        </p:nvSpPr>
        <p:spPr>
          <a:xfrm>
            <a:off x="3790218" y="2235464"/>
            <a:ext cx="5113300" cy="1410354"/>
          </a:xfrm>
          <a:prstGeom prst="rect">
            <a:avLst/>
          </a:prstGeom>
        </p:spPr>
        <p:txBody>
          <a:bodyPr wrap="square" lIns="91410" tIns="45704" rIns="91410" bIns="45704">
            <a:spAutoFit/>
          </a:bodyPr>
          <a:lstStyle/>
          <a:p>
            <a:pPr>
              <a:lnSpc>
                <a:spcPct val="130000"/>
              </a:lnSpc>
              <a:defRPr/>
            </a:pPr>
            <a:r>
              <a:rPr lang="zh-CN" altLang="en-US" sz="7300" b="1" dirty="0" smtClean="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微软雅黑" pitchFamily="34" charset="-122"/>
                <a:ea typeface="微软雅黑" pitchFamily="34" charset="-122"/>
              </a:rPr>
              <a:t>本课结束</a:t>
            </a:r>
            <a:endParaRPr lang="zh-CN" altLang="en-US" sz="7300" b="1" dirty="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微软雅黑" pitchFamily="34" charset="-122"/>
              <a:ea typeface="微软雅黑" pitchFamily="34" charset="-122"/>
            </a:endParaRPr>
          </a:p>
        </p:txBody>
      </p:sp>
      <p:sp>
        <p:nvSpPr>
          <p:cNvPr id="4" name="标题 1"/>
          <p:cNvSpPr txBox="1">
            <a:spLocks/>
          </p:cNvSpPr>
          <p:nvPr userDrawn="1"/>
        </p:nvSpPr>
        <p:spPr>
          <a:xfrm>
            <a:off x="2793174" y="3468210"/>
            <a:ext cx="5471896" cy="1215276"/>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微软雅黑" pitchFamily="34" charset="-122"/>
                <a:ea typeface="微软雅黑" pitchFamily="34" charset="-122"/>
              </a:rPr>
              <a:t>更多精彩内容请登录：</a:t>
            </a:r>
          </a:p>
        </p:txBody>
      </p:sp>
      <p:sp>
        <p:nvSpPr>
          <p:cNvPr id="5" name="标题 1">
            <a:hlinkClick r:id="rId2"/>
          </p:cNvPr>
          <p:cNvSpPr txBox="1">
            <a:spLocks/>
          </p:cNvSpPr>
          <p:nvPr userDrawn="1"/>
        </p:nvSpPr>
        <p:spPr>
          <a:xfrm>
            <a:off x="5896103" y="3429794"/>
            <a:ext cx="3968431" cy="1215276"/>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700" b="1" dirty="0">
                <a:solidFill>
                  <a:schemeClr val="bg1"/>
                </a:solidFill>
                <a:latin typeface="微软雅黑" pitchFamily="34" charset="-122"/>
                <a:ea typeface="微软雅黑" pitchFamily="34" charset="-122"/>
              </a:rPr>
              <a:t>www.91taoke.com</a:t>
            </a:r>
            <a:endParaRPr lang="zh-CN" altLang="en-US" sz="27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690324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435">
                                          <p:stCondLst>
                                            <p:cond delay="0"/>
                                          </p:stCondLst>
                                        </p:cTn>
                                        <p:tgtEl>
                                          <p:spTgt spid="4"/>
                                        </p:tgtEl>
                                      </p:cBhvr>
                                    </p:animEffect>
                                    <p:anim calcmode="lin" valueType="num">
                                      <p:cBhvr>
                                        <p:cTn id="8" dur="1367"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4"/>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4"/>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4"/>
                                        </p:tgtEl>
                                        <p:attrNameLst>
                                          <p:attrName>ppt_y</p:attrName>
                                        </p:attrNameLst>
                                      </p:cBhvr>
                                      <p:tavLst>
                                        <p:tav tm="0" fmla="#ppt_y-sin(pi*$)/81">
                                          <p:val>
                                            <p:fltVal val="0"/>
                                          </p:val>
                                        </p:tav>
                                        <p:tav tm="100000">
                                          <p:val>
                                            <p:fltVal val="1"/>
                                          </p:val>
                                        </p:tav>
                                      </p:tavLst>
                                    </p:anim>
                                    <p:animScale>
                                      <p:cBhvr>
                                        <p:cTn id="13" dur="20">
                                          <p:stCondLst>
                                            <p:cond delay="487"/>
                                          </p:stCondLst>
                                        </p:cTn>
                                        <p:tgtEl>
                                          <p:spTgt spid="4"/>
                                        </p:tgtEl>
                                      </p:cBhvr>
                                      <p:to x="100000" y="60000"/>
                                    </p:animScale>
                                    <p:animScale>
                                      <p:cBhvr>
                                        <p:cTn id="14" dur="124" decel="50000">
                                          <p:stCondLst>
                                            <p:cond delay="507"/>
                                          </p:stCondLst>
                                        </p:cTn>
                                        <p:tgtEl>
                                          <p:spTgt spid="4"/>
                                        </p:tgtEl>
                                      </p:cBhvr>
                                      <p:to x="100000" y="100000"/>
                                    </p:animScale>
                                    <p:animScale>
                                      <p:cBhvr>
                                        <p:cTn id="15" dur="20">
                                          <p:stCondLst>
                                            <p:cond delay="984"/>
                                          </p:stCondLst>
                                        </p:cTn>
                                        <p:tgtEl>
                                          <p:spTgt spid="4"/>
                                        </p:tgtEl>
                                      </p:cBhvr>
                                      <p:to x="100000" y="80000"/>
                                    </p:animScale>
                                    <p:animScale>
                                      <p:cBhvr>
                                        <p:cTn id="16" dur="124" decel="50000">
                                          <p:stCondLst>
                                            <p:cond delay="1004"/>
                                          </p:stCondLst>
                                        </p:cTn>
                                        <p:tgtEl>
                                          <p:spTgt spid="4"/>
                                        </p:tgtEl>
                                      </p:cBhvr>
                                      <p:to x="100000" y="100000"/>
                                    </p:animScale>
                                    <p:animScale>
                                      <p:cBhvr>
                                        <p:cTn id="17" dur="20">
                                          <p:stCondLst>
                                            <p:cond delay="1231"/>
                                          </p:stCondLst>
                                        </p:cTn>
                                        <p:tgtEl>
                                          <p:spTgt spid="4"/>
                                        </p:tgtEl>
                                      </p:cBhvr>
                                      <p:to x="100000" y="90000"/>
                                    </p:animScale>
                                    <p:animScale>
                                      <p:cBhvr>
                                        <p:cTn id="18" dur="124" decel="50000">
                                          <p:stCondLst>
                                            <p:cond delay="1251"/>
                                          </p:stCondLst>
                                        </p:cTn>
                                        <p:tgtEl>
                                          <p:spTgt spid="4"/>
                                        </p:tgtEl>
                                      </p:cBhvr>
                                      <p:to x="100000" y="100000"/>
                                    </p:animScale>
                                    <p:animScale>
                                      <p:cBhvr>
                                        <p:cTn id="19" dur="20">
                                          <p:stCondLst>
                                            <p:cond delay="1356"/>
                                          </p:stCondLst>
                                        </p:cTn>
                                        <p:tgtEl>
                                          <p:spTgt spid="4"/>
                                        </p:tgtEl>
                                      </p:cBhvr>
                                      <p:to x="100000" y="95000"/>
                                    </p:animScale>
                                    <p:animScale>
                                      <p:cBhvr>
                                        <p:cTn id="20" dur="124" decel="50000">
                                          <p:stCondLst>
                                            <p:cond delay="1376"/>
                                          </p:stCondLst>
                                        </p:cTn>
                                        <p:tgtEl>
                                          <p:spTgt spid="4"/>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down)">
                                      <p:cBhvr>
                                        <p:cTn id="23" dur="435">
                                          <p:stCondLst>
                                            <p:cond delay="0"/>
                                          </p:stCondLst>
                                        </p:cTn>
                                        <p:tgtEl>
                                          <p:spTgt spid="5"/>
                                        </p:tgtEl>
                                      </p:cBhvr>
                                    </p:animEffect>
                                    <p:anim calcmode="lin" valueType="num">
                                      <p:cBhvr>
                                        <p:cTn id="24" dur="1367"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25" dur="498"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26" dur="498" tmFilter="0, 0; 0.125,0.2665; 0.25,0.4; 0.375,0.465; 0.5,0.5;  0.625,0.535; 0.75,0.6; 0.875,0.7335; 1,1">
                                          <p:stCondLst>
                                            <p:cond delay="498"/>
                                          </p:stCondLst>
                                        </p:cTn>
                                        <p:tgtEl>
                                          <p:spTgt spid="5"/>
                                        </p:tgtEl>
                                        <p:attrNameLst>
                                          <p:attrName>ppt_y</p:attrName>
                                        </p:attrNameLst>
                                      </p:cBhvr>
                                      <p:tavLst>
                                        <p:tav tm="0" fmla="#ppt_y-sin(pi*$)/9">
                                          <p:val>
                                            <p:fltVal val="0"/>
                                          </p:val>
                                        </p:tav>
                                        <p:tav tm="100000">
                                          <p:val>
                                            <p:fltVal val="1"/>
                                          </p:val>
                                        </p:tav>
                                      </p:tavLst>
                                    </p:anim>
                                    <p:anim calcmode="lin" valueType="num">
                                      <p:cBhvr>
                                        <p:cTn id="27" dur="249" tmFilter="0, 0; 0.125,0.2665; 0.25,0.4; 0.375,0.465; 0.5,0.5;  0.625,0.535; 0.75,0.6; 0.875,0.7335; 1,1">
                                          <p:stCondLst>
                                            <p:cond delay="993"/>
                                          </p:stCondLst>
                                        </p:cTn>
                                        <p:tgtEl>
                                          <p:spTgt spid="5"/>
                                        </p:tgtEl>
                                        <p:attrNameLst>
                                          <p:attrName>ppt_y</p:attrName>
                                        </p:attrNameLst>
                                      </p:cBhvr>
                                      <p:tavLst>
                                        <p:tav tm="0" fmla="#ppt_y-sin(pi*$)/27">
                                          <p:val>
                                            <p:fltVal val="0"/>
                                          </p:val>
                                        </p:tav>
                                        <p:tav tm="100000">
                                          <p:val>
                                            <p:fltVal val="1"/>
                                          </p:val>
                                        </p:tav>
                                      </p:tavLst>
                                    </p:anim>
                                    <p:anim calcmode="lin" valueType="num">
                                      <p:cBhvr>
                                        <p:cTn id="28" dur="123" tmFilter="0, 0; 0.125,0.2665; 0.25,0.4; 0.375,0.465; 0.5,0.5;  0.625,0.535; 0.75,0.6; 0.875,0.7335; 1,1">
                                          <p:stCondLst>
                                            <p:cond delay="1242"/>
                                          </p:stCondLst>
                                        </p:cTn>
                                        <p:tgtEl>
                                          <p:spTgt spid="5"/>
                                        </p:tgtEl>
                                        <p:attrNameLst>
                                          <p:attrName>ppt_y</p:attrName>
                                        </p:attrNameLst>
                                      </p:cBhvr>
                                      <p:tavLst>
                                        <p:tav tm="0" fmla="#ppt_y-sin(pi*$)/81">
                                          <p:val>
                                            <p:fltVal val="0"/>
                                          </p:val>
                                        </p:tav>
                                        <p:tav tm="100000">
                                          <p:val>
                                            <p:fltVal val="1"/>
                                          </p:val>
                                        </p:tav>
                                      </p:tavLst>
                                    </p:anim>
                                    <p:animScale>
                                      <p:cBhvr>
                                        <p:cTn id="29" dur="20">
                                          <p:stCondLst>
                                            <p:cond delay="487"/>
                                          </p:stCondLst>
                                        </p:cTn>
                                        <p:tgtEl>
                                          <p:spTgt spid="5"/>
                                        </p:tgtEl>
                                      </p:cBhvr>
                                      <p:to x="100000" y="60000"/>
                                    </p:animScale>
                                    <p:animScale>
                                      <p:cBhvr>
                                        <p:cTn id="30" dur="124" decel="50000">
                                          <p:stCondLst>
                                            <p:cond delay="507"/>
                                          </p:stCondLst>
                                        </p:cTn>
                                        <p:tgtEl>
                                          <p:spTgt spid="5"/>
                                        </p:tgtEl>
                                      </p:cBhvr>
                                      <p:to x="100000" y="100000"/>
                                    </p:animScale>
                                    <p:animScale>
                                      <p:cBhvr>
                                        <p:cTn id="31" dur="20">
                                          <p:stCondLst>
                                            <p:cond delay="984"/>
                                          </p:stCondLst>
                                        </p:cTn>
                                        <p:tgtEl>
                                          <p:spTgt spid="5"/>
                                        </p:tgtEl>
                                      </p:cBhvr>
                                      <p:to x="100000" y="80000"/>
                                    </p:animScale>
                                    <p:animScale>
                                      <p:cBhvr>
                                        <p:cTn id="32" dur="124" decel="50000">
                                          <p:stCondLst>
                                            <p:cond delay="1004"/>
                                          </p:stCondLst>
                                        </p:cTn>
                                        <p:tgtEl>
                                          <p:spTgt spid="5"/>
                                        </p:tgtEl>
                                      </p:cBhvr>
                                      <p:to x="100000" y="100000"/>
                                    </p:animScale>
                                    <p:animScale>
                                      <p:cBhvr>
                                        <p:cTn id="33" dur="20">
                                          <p:stCondLst>
                                            <p:cond delay="1231"/>
                                          </p:stCondLst>
                                        </p:cTn>
                                        <p:tgtEl>
                                          <p:spTgt spid="5"/>
                                        </p:tgtEl>
                                      </p:cBhvr>
                                      <p:to x="100000" y="90000"/>
                                    </p:animScale>
                                    <p:animScale>
                                      <p:cBhvr>
                                        <p:cTn id="34" dur="124" decel="50000">
                                          <p:stCondLst>
                                            <p:cond delay="1251"/>
                                          </p:stCondLst>
                                        </p:cTn>
                                        <p:tgtEl>
                                          <p:spTgt spid="5"/>
                                        </p:tgtEl>
                                      </p:cBhvr>
                                      <p:to x="100000" y="100000"/>
                                    </p:animScale>
                                    <p:animScale>
                                      <p:cBhvr>
                                        <p:cTn id="35" dur="20">
                                          <p:stCondLst>
                                            <p:cond delay="1356"/>
                                          </p:stCondLst>
                                        </p:cTn>
                                        <p:tgtEl>
                                          <p:spTgt spid="5"/>
                                        </p:tgtEl>
                                      </p:cBhvr>
                                      <p:to x="100000" y="95000"/>
                                    </p:animScale>
                                    <p:animScale>
                                      <p:cBhvr>
                                        <p:cTn id="36" dur="124" decel="50000">
                                          <p:stCondLst>
                                            <p:cond delay="1376"/>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4_两栏内容">
    <p:spTree>
      <p:nvGrpSpPr>
        <p:cNvPr id="1" name=""/>
        <p:cNvGrpSpPr/>
        <p:nvPr/>
      </p:nvGrpSpPr>
      <p:grpSpPr>
        <a:xfrm>
          <a:off x="0" y="0"/>
          <a:ext cx="0" cy="0"/>
          <a:chOff x="0" y="0"/>
          <a:chExt cx="0" cy="0"/>
        </a:xfrm>
      </p:grpSpPr>
      <p:pic>
        <p:nvPicPr>
          <p:cNvPr id="2" name="Picture 4" descr="F:\张丽\2015\一轮\化学\新建文件夹 (5)\第二章  第1讲-1-.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73" y="13259"/>
            <a:ext cx="12190413" cy="6859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68778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3_两栏内容">
    <p:spTree>
      <p:nvGrpSpPr>
        <p:cNvPr id="1" name=""/>
        <p:cNvGrpSpPr/>
        <p:nvPr/>
      </p:nvGrpSpPr>
      <p:grpSpPr>
        <a:xfrm>
          <a:off x="0" y="0"/>
          <a:ext cx="0" cy="0"/>
          <a:chOff x="0" y="0"/>
          <a:chExt cx="0" cy="0"/>
        </a:xfrm>
      </p:grpSpPr>
      <p:pic>
        <p:nvPicPr>
          <p:cNvPr id="44034" name="Picture 2" descr="F:\张丽\2015\一轮\化学\新建文件夹 (5)\第二章  第1讲-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0413" cy="6859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766718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2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3428764"/>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userDrawn="1">
  <p:cSld name="1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746402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考试标准">
    <p:spTree>
      <p:nvGrpSpPr>
        <p:cNvPr id="1" name=""/>
        <p:cNvGrpSpPr/>
        <p:nvPr/>
      </p:nvGrpSpPr>
      <p:grpSpPr>
        <a:xfrm>
          <a:off x="0" y="0"/>
          <a:ext cx="0" cy="0"/>
          <a:chOff x="0" y="0"/>
          <a:chExt cx="0" cy="0"/>
        </a:xfrm>
      </p:grpSpPr>
      <p:pic>
        <p:nvPicPr>
          <p:cNvPr id="156676" name="Picture 4" descr="C:\Users\Administrator\Desktop\一轮幻灯片用人教\8.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474" y="0"/>
            <a:ext cx="12215887" cy="6859588"/>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userDrawn="1"/>
        </p:nvSpPr>
        <p:spPr>
          <a:xfrm>
            <a:off x="-25474" y="4082528"/>
            <a:ext cx="7272808" cy="1507505"/>
          </a:xfrm>
          <a:prstGeom prst="rect">
            <a:avLst/>
          </a:prstGeom>
          <a:solidFill>
            <a:srgbClr val="E558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userDrawn="1"/>
        </p:nvGrpSpPr>
        <p:grpSpPr>
          <a:xfrm>
            <a:off x="-25474" y="4082529"/>
            <a:ext cx="936104" cy="1507504"/>
            <a:chOff x="1636272" y="4786031"/>
            <a:chExt cx="839787" cy="1212851"/>
          </a:xfrm>
        </p:grpSpPr>
        <p:sp>
          <p:nvSpPr>
            <p:cNvPr id="6" name="矩形 5"/>
            <p:cNvSpPr/>
            <p:nvPr/>
          </p:nvSpPr>
          <p:spPr>
            <a:xfrm>
              <a:off x="1636272" y="4786031"/>
              <a:ext cx="839787" cy="12128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 name="任意多边形 6"/>
            <p:cNvSpPr/>
            <p:nvPr/>
          </p:nvSpPr>
          <p:spPr>
            <a:xfrm>
              <a:off x="1636272" y="4786032"/>
              <a:ext cx="839787" cy="1212850"/>
            </a:xfrm>
            <a:custGeom>
              <a:avLst/>
              <a:gdLst/>
              <a:ahLst/>
              <a:cxnLst/>
              <a:rect l="l" t="t" r="r" b="b"/>
              <a:pathLst>
                <a:path w="839788" h="1212850">
                  <a:moveTo>
                    <a:pt x="491011" y="1041838"/>
                  </a:moveTo>
                  <a:lnTo>
                    <a:pt x="579890" y="1041838"/>
                  </a:lnTo>
                  <a:cubicBezTo>
                    <a:pt x="567974" y="1050563"/>
                    <a:pt x="552966" y="1058442"/>
                    <a:pt x="534864" y="1065474"/>
                  </a:cubicBezTo>
                  <a:cubicBezTo>
                    <a:pt x="517024" y="1059223"/>
                    <a:pt x="502406" y="1051345"/>
                    <a:pt x="491011" y="1041838"/>
                  </a:cubicBezTo>
                  <a:close/>
                  <a:moveTo>
                    <a:pt x="488081" y="1019960"/>
                  </a:moveTo>
                  <a:cubicBezTo>
                    <a:pt x="473496" y="1037801"/>
                    <a:pt x="454223" y="1052582"/>
                    <a:pt x="430261" y="1064302"/>
                  </a:cubicBezTo>
                  <a:cubicBezTo>
                    <a:pt x="433777" y="1067688"/>
                    <a:pt x="436968" y="1071269"/>
                    <a:pt x="439833" y="1075045"/>
                  </a:cubicBezTo>
                  <a:cubicBezTo>
                    <a:pt x="454353" y="1067623"/>
                    <a:pt x="467799" y="1058344"/>
                    <a:pt x="480170" y="1047210"/>
                  </a:cubicBezTo>
                  <a:cubicBezTo>
                    <a:pt x="490067" y="1056391"/>
                    <a:pt x="502341" y="1064497"/>
                    <a:pt x="516991" y="1071529"/>
                  </a:cubicBezTo>
                  <a:cubicBezTo>
                    <a:pt x="498890" y="1076738"/>
                    <a:pt x="473691" y="1082012"/>
                    <a:pt x="441396" y="1087352"/>
                  </a:cubicBezTo>
                  <a:cubicBezTo>
                    <a:pt x="444912" y="1091910"/>
                    <a:pt x="447907" y="1096337"/>
                    <a:pt x="450381" y="1100635"/>
                  </a:cubicBezTo>
                  <a:cubicBezTo>
                    <a:pt x="483263" y="1094188"/>
                    <a:pt x="511294" y="1086928"/>
                    <a:pt x="534474" y="1078854"/>
                  </a:cubicBezTo>
                  <a:cubicBezTo>
                    <a:pt x="557133" y="1087384"/>
                    <a:pt x="584317" y="1093863"/>
                    <a:pt x="616027" y="1098291"/>
                  </a:cubicBezTo>
                  <a:cubicBezTo>
                    <a:pt x="618631" y="1093472"/>
                    <a:pt x="621692" y="1088133"/>
                    <a:pt x="625208" y="1082273"/>
                  </a:cubicBezTo>
                  <a:cubicBezTo>
                    <a:pt x="598056" y="1080254"/>
                    <a:pt x="574290" y="1076576"/>
                    <a:pt x="553910" y="1071236"/>
                  </a:cubicBezTo>
                  <a:cubicBezTo>
                    <a:pt x="573574" y="1062381"/>
                    <a:pt x="589721" y="1052321"/>
                    <a:pt x="602353" y="1041057"/>
                  </a:cubicBezTo>
                  <a:lnTo>
                    <a:pt x="602353" y="1030509"/>
                  </a:lnTo>
                  <a:lnTo>
                    <a:pt x="496676" y="1030509"/>
                  </a:lnTo>
                  <a:cubicBezTo>
                    <a:pt x="499671" y="1027123"/>
                    <a:pt x="502601" y="1023607"/>
                    <a:pt x="505466" y="1019960"/>
                  </a:cubicBezTo>
                  <a:close/>
                  <a:moveTo>
                    <a:pt x="774250" y="1002966"/>
                  </a:moveTo>
                  <a:cubicBezTo>
                    <a:pt x="736094" y="1016770"/>
                    <a:pt x="691036" y="1031550"/>
                    <a:pt x="639077" y="1047308"/>
                  </a:cubicBezTo>
                  <a:lnTo>
                    <a:pt x="645132" y="1064107"/>
                  </a:lnTo>
                  <a:cubicBezTo>
                    <a:pt x="685892" y="1049912"/>
                    <a:pt x="728932" y="1035197"/>
                    <a:pt x="774250" y="1019960"/>
                  </a:cubicBezTo>
                  <a:cubicBezTo>
                    <a:pt x="773859" y="1017356"/>
                    <a:pt x="773859" y="1011691"/>
                    <a:pt x="774250" y="1002966"/>
                  </a:cubicBezTo>
                  <a:close/>
                  <a:moveTo>
                    <a:pt x="30797" y="988902"/>
                  </a:moveTo>
                  <a:lnTo>
                    <a:pt x="30797" y="1006091"/>
                  </a:lnTo>
                  <a:lnTo>
                    <a:pt x="224962" y="1006091"/>
                  </a:lnTo>
                  <a:lnTo>
                    <a:pt x="224962" y="988902"/>
                  </a:lnTo>
                  <a:close/>
                  <a:moveTo>
                    <a:pt x="473431" y="987534"/>
                  </a:moveTo>
                  <a:lnTo>
                    <a:pt x="588289" y="987534"/>
                  </a:lnTo>
                  <a:lnTo>
                    <a:pt x="588289" y="1003161"/>
                  </a:lnTo>
                  <a:lnTo>
                    <a:pt x="473431" y="1003161"/>
                  </a:lnTo>
                  <a:close/>
                  <a:moveTo>
                    <a:pt x="326538" y="983042"/>
                  </a:moveTo>
                  <a:lnTo>
                    <a:pt x="326538" y="1071139"/>
                  </a:lnTo>
                  <a:cubicBezTo>
                    <a:pt x="326538" y="1086245"/>
                    <a:pt x="334481" y="1093798"/>
                    <a:pt x="350369" y="1093798"/>
                  </a:cubicBezTo>
                  <a:lnTo>
                    <a:pt x="384357" y="1093798"/>
                  </a:lnTo>
                  <a:cubicBezTo>
                    <a:pt x="400245" y="1093798"/>
                    <a:pt x="409295" y="1086701"/>
                    <a:pt x="411509" y="1072506"/>
                  </a:cubicBezTo>
                  <a:cubicBezTo>
                    <a:pt x="413072" y="1063911"/>
                    <a:pt x="414244" y="1054665"/>
                    <a:pt x="415025" y="1044768"/>
                  </a:cubicBezTo>
                  <a:cubicBezTo>
                    <a:pt x="406300" y="1041382"/>
                    <a:pt x="401417" y="1039494"/>
                    <a:pt x="400375" y="1039103"/>
                  </a:cubicBezTo>
                  <a:cubicBezTo>
                    <a:pt x="399724" y="1049782"/>
                    <a:pt x="398682" y="1059353"/>
                    <a:pt x="397249" y="1067818"/>
                  </a:cubicBezTo>
                  <a:cubicBezTo>
                    <a:pt x="395947" y="1075631"/>
                    <a:pt x="390738" y="1079538"/>
                    <a:pt x="381623" y="1079538"/>
                  </a:cubicBezTo>
                  <a:lnTo>
                    <a:pt x="355057" y="1079538"/>
                  </a:lnTo>
                  <a:cubicBezTo>
                    <a:pt x="345941" y="1079538"/>
                    <a:pt x="341383" y="1075501"/>
                    <a:pt x="341383" y="1067427"/>
                  </a:cubicBezTo>
                  <a:lnTo>
                    <a:pt x="341383" y="1042229"/>
                  </a:lnTo>
                  <a:cubicBezTo>
                    <a:pt x="361177" y="1032071"/>
                    <a:pt x="381037" y="1017877"/>
                    <a:pt x="400961" y="999645"/>
                  </a:cubicBezTo>
                  <a:lnTo>
                    <a:pt x="388655" y="990465"/>
                  </a:lnTo>
                  <a:cubicBezTo>
                    <a:pt x="374200" y="1004399"/>
                    <a:pt x="358443" y="1016314"/>
                    <a:pt x="341383" y="1026211"/>
                  </a:cubicBezTo>
                  <a:lnTo>
                    <a:pt x="341383" y="983042"/>
                  </a:lnTo>
                  <a:close/>
                  <a:moveTo>
                    <a:pt x="473431" y="960578"/>
                  </a:moveTo>
                  <a:lnTo>
                    <a:pt x="588289" y="960578"/>
                  </a:lnTo>
                  <a:lnTo>
                    <a:pt x="588289" y="976010"/>
                  </a:lnTo>
                  <a:lnTo>
                    <a:pt x="473431" y="976010"/>
                  </a:lnTo>
                  <a:close/>
                  <a:moveTo>
                    <a:pt x="671503" y="955304"/>
                  </a:moveTo>
                  <a:lnTo>
                    <a:pt x="663103" y="968001"/>
                  </a:lnTo>
                  <a:cubicBezTo>
                    <a:pt x="682637" y="976856"/>
                    <a:pt x="704970" y="988120"/>
                    <a:pt x="730104" y="1001794"/>
                  </a:cubicBezTo>
                  <a:lnTo>
                    <a:pt x="739089" y="986948"/>
                  </a:lnTo>
                  <a:cubicBezTo>
                    <a:pt x="721379" y="977833"/>
                    <a:pt x="698850" y="967285"/>
                    <a:pt x="671503" y="955304"/>
                  </a:cubicBezTo>
                  <a:close/>
                  <a:moveTo>
                    <a:pt x="643374" y="923269"/>
                  </a:moveTo>
                  <a:lnTo>
                    <a:pt x="643374" y="939286"/>
                  </a:lnTo>
                  <a:lnTo>
                    <a:pt x="789291" y="939286"/>
                  </a:lnTo>
                  <a:cubicBezTo>
                    <a:pt x="788770" y="978354"/>
                    <a:pt x="787858" y="1013514"/>
                    <a:pt x="786556" y="1044768"/>
                  </a:cubicBezTo>
                  <a:cubicBezTo>
                    <a:pt x="786035" y="1055968"/>
                    <a:pt x="783626" y="1063911"/>
                    <a:pt x="779329" y="1068599"/>
                  </a:cubicBezTo>
                  <a:cubicBezTo>
                    <a:pt x="774771" y="1073287"/>
                    <a:pt x="767087" y="1075566"/>
                    <a:pt x="756279" y="1075436"/>
                  </a:cubicBezTo>
                  <a:cubicBezTo>
                    <a:pt x="747944" y="1075436"/>
                    <a:pt x="735443" y="1074850"/>
                    <a:pt x="718774" y="1073678"/>
                  </a:cubicBezTo>
                  <a:cubicBezTo>
                    <a:pt x="720337" y="1080710"/>
                    <a:pt x="721379" y="1086766"/>
                    <a:pt x="721899" y="1091844"/>
                  </a:cubicBezTo>
                  <a:cubicBezTo>
                    <a:pt x="735052" y="1092365"/>
                    <a:pt x="747228" y="1092626"/>
                    <a:pt x="758427" y="1092626"/>
                  </a:cubicBezTo>
                  <a:cubicBezTo>
                    <a:pt x="786947" y="1092626"/>
                    <a:pt x="801792" y="1078041"/>
                    <a:pt x="802964" y="1048870"/>
                  </a:cubicBezTo>
                  <a:cubicBezTo>
                    <a:pt x="804136" y="1026602"/>
                    <a:pt x="805373" y="984735"/>
                    <a:pt x="806676" y="923269"/>
                  </a:cubicBezTo>
                  <a:close/>
                  <a:moveTo>
                    <a:pt x="354080" y="909009"/>
                  </a:moveTo>
                  <a:cubicBezTo>
                    <a:pt x="340797" y="937398"/>
                    <a:pt x="322501" y="960318"/>
                    <a:pt x="299190" y="977768"/>
                  </a:cubicBezTo>
                  <a:cubicBezTo>
                    <a:pt x="303097" y="981284"/>
                    <a:pt x="306613" y="985060"/>
                    <a:pt x="309739" y="989097"/>
                  </a:cubicBezTo>
                  <a:cubicBezTo>
                    <a:pt x="328621" y="973991"/>
                    <a:pt x="345550" y="953937"/>
                    <a:pt x="360526" y="928933"/>
                  </a:cubicBezTo>
                  <a:cubicBezTo>
                    <a:pt x="375632" y="955239"/>
                    <a:pt x="393603" y="974577"/>
                    <a:pt x="414439" y="986948"/>
                  </a:cubicBezTo>
                  <a:cubicBezTo>
                    <a:pt x="417304" y="983042"/>
                    <a:pt x="420820" y="978744"/>
                    <a:pt x="424987" y="974056"/>
                  </a:cubicBezTo>
                  <a:cubicBezTo>
                    <a:pt x="402719" y="962727"/>
                    <a:pt x="384292" y="942998"/>
                    <a:pt x="369707" y="914869"/>
                  </a:cubicBezTo>
                  <a:lnTo>
                    <a:pt x="373223" y="909009"/>
                  </a:lnTo>
                  <a:close/>
                  <a:moveTo>
                    <a:pt x="265006" y="907056"/>
                  </a:moveTo>
                  <a:cubicBezTo>
                    <a:pt x="262662" y="916692"/>
                    <a:pt x="259863" y="926915"/>
                    <a:pt x="256607" y="937724"/>
                  </a:cubicBezTo>
                  <a:lnTo>
                    <a:pt x="232580" y="937724"/>
                  </a:lnTo>
                  <a:lnTo>
                    <a:pt x="232580" y="951006"/>
                  </a:lnTo>
                  <a:lnTo>
                    <a:pt x="252700" y="951006"/>
                  </a:lnTo>
                  <a:cubicBezTo>
                    <a:pt x="247491" y="967675"/>
                    <a:pt x="241501" y="985581"/>
                    <a:pt x="234729" y="1004724"/>
                  </a:cubicBezTo>
                  <a:lnTo>
                    <a:pt x="234729" y="1017030"/>
                  </a:lnTo>
                  <a:lnTo>
                    <a:pt x="272625" y="1017030"/>
                  </a:lnTo>
                  <a:lnTo>
                    <a:pt x="272625" y="1044964"/>
                  </a:lnTo>
                  <a:cubicBezTo>
                    <a:pt x="259211" y="1046526"/>
                    <a:pt x="245147" y="1047959"/>
                    <a:pt x="230432" y="1049261"/>
                  </a:cubicBezTo>
                  <a:lnTo>
                    <a:pt x="231994" y="1063911"/>
                  </a:lnTo>
                  <a:cubicBezTo>
                    <a:pt x="245408" y="1062218"/>
                    <a:pt x="258951" y="1060525"/>
                    <a:pt x="272625" y="1058832"/>
                  </a:cubicBezTo>
                  <a:lnTo>
                    <a:pt x="272625" y="1100439"/>
                  </a:lnTo>
                  <a:lnTo>
                    <a:pt x="286689" y="1100439"/>
                  </a:lnTo>
                  <a:lnTo>
                    <a:pt x="286689" y="1057270"/>
                  </a:lnTo>
                  <a:cubicBezTo>
                    <a:pt x="295544" y="1056228"/>
                    <a:pt x="304464" y="1055186"/>
                    <a:pt x="313450" y="1054144"/>
                  </a:cubicBezTo>
                  <a:cubicBezTo>
                    <a:pt x="313710" y="1047763"/>
                    <a:pt x="313906" y="1042945"/>
                    <a:pt x="314036" y="1039689"/>
                  </a:cubicBezTo>
                  <a:cubicBezTo>
                    <a:pt x="305311" y="1040992"/>
                    <a:pt x="296195" y="1042229"/>
                    <a:pt x="286689" y="1043401"/>
                  </a:cubicBezTo>
                  <a:lnTo>
                    <a:pt x="286689" y="1017030"/>
                  </a:lnTo>
                  <a:lnTo>
                    <a:pt x="311692" y="1017030"/>
                  </a:lnTo>
                  <a:lnTo>
                    <a:pt x="311692" y="1003747"/>
                  </a:lnTo>
                  <a:lnTo>
                    <a:pt x="286689" y="1003747"/>
                  </a:lnTo>
                  <a:lnTo>
                    <a:pt x="286689" y="960969"/>
                  </a:lnTo>
                  <a:lnTo>
                    <a:pt x="272625" y="960969"/>
                  </a:lnTo>
                  <a:lnTo>
                    <a:pt x="272625" y="1003747"/>
                  </a:lnTo>
                  <a:lnTo>
                    <a:pt x="249184" y="1003747"/>
                  </a:lnTo>
                  <a:cubicBezTo>
                    <a:pt x="255174" y="987079"/>
                    <a:pt x="261165" y="969498"/>
                    <a:pt x="267155" y="951006"/>
                  </a:cubicBezTo>
                  <a:lnTo>
                    <a:pt x="314622" y="951006"/>
                  </a:lnTo>
                  <a:lnTo>
                    <a:pt x="314622" y="937724"/>
                  </a:lnTo>
                  <a:lnTo>
                    <a:pt x="271453" y="937724"/>
                  </a:lnTo>
                  <a:cubicBezTo>
                    <a:pt x="274317" y="928868"/>
                    <a:pt x="277182" y="919753"/>
                    <a:pt x="280047" y="910376"/>
                  </a:cubicBezTo>
                  <a:close/>
                  <a:moveTo>
                    <a:pt x="476556" y="906274"/>
                  </a:moveTo>
                  <a:cubicBezTo>
                    <a:pt x="464315" y="928933"/>
                    <a:pt x="448884" y="947556"/>
                    <a:pt x="430261" y="962141"/>
                  </a:cubicBezTo>
                  <a:cubicBezTo>
                    <a:pt x="434038" y="966568"/>
                    <a:pt x="437033" y="970670"/>
                    <a:pt x="439247" y="974447"/>
                  </a:cubicBezTo>
                  <a:cubicBezTo>
                    <a:pt x="446474" y="968001"/>
                    <a:pt x="453376" y="961099"/>
                    <a:pt x="459953" y="953741"/>
                  </a:cubicBezTo>
                  <a:lnTo>
                    <a:pt x="459953" y="1022304"/>
                  </a:lnTo>
                  <a:lnTo>
                    <a:pt x="473431" y="1022304"/>
                  </a:lnTo>
                  <a:lnTo>
                    <a:pt x="473431" y="1015272"/>
                  </a:lnTo>
                  <a:lnTo>
                    <a:pt x="588289" y="1015272"/>
                  </a:lnTo>
                  <a:lnTo>
                    <a:pt x="588289" y="1020351"/>
                  </a:lnTo>
                  <a:lnTo>
                    <a:pt x="601963" y="1020351"/>
                  </a:lnTo>
                  <a:lnTo>
                    <a:pt x="601963" y="948467"/>
                  </a:lnTo>
                  <a:lnTo>
                    <a:pt x="464445" y="948467"/>
                  </a:lnTo>
                  <a:cubicBezTo>
                    <a:pt x="468222" y="944039"/>
                    <a:pt x="471868" y="939416"/>
                    <a:pt x="475384" y="934598"/>
                  </a:cubicBezTo>
                  <a:lnTo>
                    <a:pt x="621496" y="934598"/>
                  </a:lnTo>
                  <a:lnTo>
                    <a:pt x="621496" y="922097"/>
                  </a:lnTo>
                  <a:lnTo>
                    <a:pt x="484077" y="922097"/>
                  </a:lnTo>
                  <a:cubicBezTo>
                    <a:pt x="487397" y="917018"/>
                    <a:pt x="490621" y="911744"/>
                    <a:pt x="493746" y="906274"/>
                  </a:cubicBezTo>
                  <a:close/>
                  <a:moveTo>
                    <a:pt x="377695" y="562609"/>
                  </a:moveTo>
                  <a:cubicBezTo>
                    <a:pt x="380219" y="562535"/>
                    <a:pt x="381927" y="564167"/>
                    <a:pt x="383486" y="565281"/>
                  </a:cubicBezTo>
                  <a:cubicBezTo>
                    <a:pt x="385045" y="566395"/>
                    <a:pt x="386456" y="567286"/>
                    <a:pt x="387050" y="569290"/>
                  </a:cubicBezTo>
                  <a:cubicBezTo>
                    <a:pt x="387644" y="571295"/>
                    <a:pt x="388980" y="572705"/>
                    <a:pt x="387050" y="577308"/>
                  </a:cubicBezTo>
                  <a:cubicBezTo>
                    <a:pt x="385120" y="581911"/>
                    <a:pt x="378660" y="590745"/>
                    <a:pt x="375468" y="596907"/>
                  </a:cubicBezTo>
                  <a:lnTo>
                    <a:pt x="373531" y="601176"/>
                  </a:lnTo>
                  <a:lnTo>
                    <a:pt x="373362" y="600651"/>
                  </a:lnTo>
                  <a:cubicBezTo>
                    <a:pt x="371375" y="596879"/>
                    <a:pt x="368730" y="596572"/>
                    <a:pt x="368340" y="593343"/>
                  </a:cubicBezTo>
                  <a:cubicBezTo>
                    <a:pt x="367820" y="589037"/>
                    <a:pt x="371236" y="583395"/>
                    <a:pt x="371904" y="579980"/>
                  </a:cubicBezTo>
                  <a:cubicBezTo>
                    <a:pt x="372572" y="576565"/>
                    <a:pt x="372498" y="575229"/>
                    <a:pt x="372349" y="572854"/>
                  </a:cubicBezTo>
                  <a:cubicBezTo>
                    <a:pt x="372201" y="570478"/>
                    <a:pt x="370567" y="569736"/>
                    <a:pt x="371013" y="565726"/>
                  </a:cubicBezTo>
                  <a:lnTo>
                    <a:pt x="371200" y="564810"/>
                  </a:lnTo>
                  <a:lnTo>
                    <a:pt x="372172" y="564498"/>
                  </a:lnTo>
                  <a:cubicBezTo>
                    <a:pt x="375120" y="563389"/>
                    <a:pt x="375802" y="562665"/>
                    <a:pt x="377695" y="562609"/>
                  </a:cubicBezTo>
                  <a:close/>
                  <a:moveTo>
                    <a:pt x="597223" y="524280"/>
                  </a:moveTo>
                  <a:cubicBezTo>
                    <a:pt x="594806" y="524399"/>
                    <a:pt x="592524" y="524819"/>
                    <a:pt x="590899" y="525351"/>
                  </a:cubicBezTo>
                  <a:cubicBezTo>
                    <a:pt x="587650" y="526415"/>
                    <a:pt x="587034" y="530000"/>
                    <a:pt x="584849" y="531400"/>
                  </a:cubicBezTo>
                  <a:cubicBezTo>
                    <a:pt x="582664" y="532801"/>
                    <a:pt x="579695" y="532577"/>
                    <a:pt x="577790" y="533753"/>
                  </a:cubicBezTo>
                  <a:cubicBezTo>
                    <a:pt x="575885" y="534930"/>
                    <a:pt x="573700" y="536217"/>
                    <a:pt x="573420" y="538458"/>
                  </a:cubicBezTo>
                  <a:cubicBezTo>
                    <a:pt x="573140" y="540699"/>
                    <a:pt x="575661" y="543892"/>
                    <a:pt x="576109" y="547197"/>
                  </a:cubicBezTo>
                  <a:cubicBezTo>
                    <a:pt x="576557" y="550502"/>
                    <a:pt x="575941" y="554479"/>
                    <a:pt x="576109" y="558288"/>
                  </a:cubicBezTo>
                  <a:cubicBezTo>
                    <a:pt x="576277" y="562097"/>
                    <a:pt x="576950" y="567474"/>
                    <a:pt x="577118" y="570051"/>
                  </a:cubicBezTo>
                  <a:cubicBezTo>
                    <a:pt x="577286" y="572628"/>
                    <a:pt x="577006" y="571060"/>
                    <a:pt x="577118" y="573748"/>
                  </a:cubicBezTo>
                  <a:cubicBezTo>
                    <a:pt x="577230" y="576437"/>
                    <a:pt x="577902" y="582151"/>
                    <a:pt x="577790" y="586184"/>
                  </a:cubicBezTo>
                  <a:cubicBezTo>
                    <a:pt x="577678" y="590217"/>
                    <a:pt x="577342" y="596659"/>
                    <a:pt x="576445" y="597947"/>
                  </a:cubicBezTo>
                  <a:cubicBezTo>
                    <a:pt x="575549" y="599236"/>
                    <a:pt x="573980" y="595202"/>
                    <a:pt x="572412" y="593914"/>
                  </a:cubicBezTo>
                  <a:cubicBezTo>
                    <a:pt x="570843" y="592625"/>
                    <a:pt x="569218" y="591898"/>
                    <a:pt x="567033" y="590217"/>
                  </a:cubicBezTo>
                  <a:cubicBezTo>
                    <a:pt x="564848" y="588537"/>
                    <a:pt x="562103" y="585623"/>
                    <a:pt x="559302" y="583831"/>
                  </a:cubicBezTo>
                  <a:cubicBezTo>
                    <a:pt x="556501" y="582039"/>
                    <a:pt x="552691" y="580078"/>
                    <a:pt x="550226" y="579462"/>
                  </a:cubicBezTo>
                  <a:cubicBezTo>
                    <a:pt x="547761" y="578846"/>
                    <a:pt x="546025" y="579294"/>
                    <a:pt x="544511" y="580134"/>
                  </a:cubicBezTo>
                  <a:cubicBezTo>
                    <a:pt x="542998" y="580975"/>
                    <a:pt x="542886" y="583719"/>
                    <a:pt x="541150" y="584503"/>
                  </a:cubicBezTo>
                  <a:cubicBezTo>
                    <a:pt x="539413" y="585287"/>
                    <a:pt x="535716" y="584559"/>
                    <a:pt x="534091" y="584839"/>
                  </a:cubicBezTo>
                  <a:cubicBezTo>
                    <a:pt x="532466" y="585119"/>
                    <a:pt x="531290" y="584727"/>
                    <a:pt x="531402" y="586184"/>
                  </a:cubicBezTo>
                  <a:cubicBezTo>
                    <a:pt x="531514" y="587640"/>
                    <a:pt x="533755" y="591730"/>
                    <a:pt x="534763" y="593577"/>
                  </a:cubicBezTo>
                  <a:cubicBezTo>
                    <a:pt x="535772" y="595426"/>
                    <a:pt x="536892" y="595594"/>
                    <a:pt x="537452" y="597275"/>
                  </a:cubicBezTo>
                  <a:cubicBezTo>
                    <a:pt x="538012" y="598956"/>
                    <a:pt x="538124" y="600412"/>
                    <a:pt x="538124" y="603660"/>
                  </a:cubicBezTo>
                  <a:cubicBezTo>
                    <a:pt x="538124" y="606910"/>
                    <a:pt x="537060" y="613351"/>
                    <a:pt x="537452" y="616769"/>
                  </a:cubicBezTo>
                  <a:cubicBezTo>
                    <a:pt x="537844" y="620185"/>
                    <a:pt x="540365" y="621978"/>
                    <a:pt x="540477" y="624162"/>
                  </a:cubicBezTo>
                  <a:cubicBezTo>
                    <a:pt x="540589" y="626347"/>
                    <a:pt x="539245" y="628140"/>
                    <a:pt x="538124" y="629876"/>
                  </a:cubicBezTo>
                  <a:cubicBezTo>
                    <a:pt x="537004" y="631612"/>
                    <a:pt x="535323" y="632901"/>
                    <a:pt x="533755" y="634581"/>
                  </a:cubicBezTo>
                  <a:cubicBezTo>
                    <a:pt x="533755" y="634581"/>
                    <a:pt x="530786" y="638838"/>
                    <a:pt x="528713" y="639959"/>
                  </a:cubicBezTo>
                  <a:cubicBezTo>
                    <a:pt x="526640" y="641079"/>
                    <a:pt x="523447" y="640407"/>
                    <a:pt x="521318" y="641303"/>
                  </a:cubicBezTo>
                  <a:cubicBezTo>
                    <a:pt x="519188" y="642199"/>
                    <a:pt x="517564" y="644608"/>
                    <a:pt x="515939" y="645337"/>
                  </a:cubicBezTo>
                  <a:cubicBezTo>
                    <a:pt x="514314" y="646065"/>
                    <a:pt x="513698" y="645505"/>
                    <a:pt x="511569" y="645673"/>
                  </a:cubicBezTo>
                  <a:cubicBezTo>
                    <a:pt x="511569" y="645673"/>
                    <a:pt x="505127" y="645673"/>
                    <a:pt x="503166" y="646345"/>
                  </a:cubicBezTo>
                  <a:cubicBezTo>
                    <a:pt x="501205" y="647017"/>
                    <a:pt x="500757" y="647970"/>
                    <a:pt x="499805" y="649705"/>
                  </a:cubicBezTo>
                  <a:cubicBezTo>
                    <a:pt x="498852" y="651442"/>
                    <a:pt x="497844" y="655139"/>
                    <a:pt x="497452" y="656764"/>
                  </a:cubicBezTo>
                  <a:cubicBezTo>
                    <a:pt x="497059" y="658388"/>
                    <a:pt x="498908" y="658612"/>
                    <a:pt x="497452" y="659452"/>
                  </a:cubicBezTo>
                  <a:cubicBezTo>
                    <a:pt x="495995" y="660292"/>
                    <a:pt x="490784" y="661021"/>
                    <a:pt x="488711" y="661805"/>
                  </a:cubicBezTo>
                  <a:cubicBezTo>
                    <a:pt x="486638" y="662589"/>
                    <a:pt x="486582" y="663766"/>
                    <a:pt x="485014" y="664158"/>
                  </a:cubicBezTo>
                  <a:cubicBezTo>
                    <a:pt x="483445" y="664550"/>
                    <a:pt x="483389" y="663934"/>
                    <a:pt x="479300" y="664158"/>
                  </a:cubicBezTo>
                  <a:cubicBezTo>
                    <a:pt x="475210" y="664382"/>
                    <a:pt x="464565" y="664494"/>
                    <a:pt x="460475" y="665502"/>
                  </a:cubicBezTo>
                  <a:cubicBezTo>
                    <a:pt x="456386" y="666511"/>
                    <a:pt x="455881" y="667910"/>
                    <a:pt x="454761" y="670207"/>
                  </a:cubicBezTo>
                  <a:cubicBezTo>
                    <a:pt x="453640" y="672504"/>
                    <a:pt x="452408" y="676425"/>
                    <a:pt x="453753" y="679282"/>
                  </a:cubicBezTo>
                  <a:cubicBezTo>
                    <a:pt x="455097" y="682139"/>
                    <a:pt x="460363" y="685220"/>
                    <a:pt x="462828" y="687348"/>
                  </a:cubicBezTo>
                  <a:cubicBezTo>
                    <a:pt x="465293" y="689477"/>
                    <a:pt x="466133" y="690877"/>
                    <a:pt x="468542" y="692054"/>
                  </a:cubicBezTo>
                  <a:cubicBezTo>
                    <a:pt x="470952" y="693230"/>
                    <a:pt x="475826" y="695134"/>
                    <a:pt x="477283" y="694407"/>
                  </a:cubicBezTo>
                  <a:cubicBezTo>
                    <a:pt x="478739" y="693678"/>
                    <a:pt x="478907" y="690765"/>
                    <a:pt x="479972" y="689701"/>
                  </a:cubicBezTo>
                  <a:cubicBezTo>
                    <a:pt x="481036" y="688636"/>
                    <a:pt x="481540" y="688917"/>
                    <a:pt x="483669" y="688020"/>
                  </a:cubicBezTo>
                  <a:cubicBezTo>
                    <a:pt x="485798" y="687124"/>
                    <a:pt x="489271" y="686003"/>
                    <a:pt x="492745" y="684324"/>
                  </a:cubicBezTo>
                  <a:cubicBezTo>
                    <a:pt x="496219" y="682643"/>
                    <a:pt x="500197" y="680234"/>
                    <a:pt x="504510" y="677937"/>
                  </a:cubicBezTo>
                  <a:cubicBezTo>
                    <a:pt x="508824" y="675642"/>
                    <a:pt x="514258" y="672616"/>
                    <a:pt x="518628" y="670543"/>
                  </a:cubicBezTo>
                  <a:cubicBezTo>
                    <a:pt x="522999" y="668471"/>
                    <a:pt x="526136" y="667686"/>
                    <a:pt x="530730" y="665502"/>
                  </a:cubicBezTo>
                  <a:cubicBezTo>
                    <a:pt x="535323" y="663318"/>
                    <a:pt x="540533" y="658892"/>
                    <a:pt x="546193" y="657436"/>
                  </a:cubicBezTo>
                  <a:cubicBezTo>
                    <a:pt x="551851" y="655980"/>
                    <a:pt x="560198" y="657044"/>
                    <a:pt x="564680" y="656764"/>
                  </a:cubicBezTo>
                  <a:cubicBezTo>
                    <a:pt x="569161" y="656484"/>
                    <a:pt x="570507" y="655588"/>
                    <a:pt x="573084" y="655756"/>
                  </a:cubicBezTo>
                  <a:cubicBezTo>
                    <a:pt x="575661" y="655924"/>
                    <a:pt x="578798" y="656260"/>
                    <a:pt x="580143" y="657771"/>
                  </a:cubicBezTo>
                  <a:cubicBezTo>
                    <a:pt x="581487" y="659284"/>
                    <a:pt x="581263" y="662421"/>
                    <a:pt x="581151" y="664830"/>
                  </a:cubicBezTo>
                  <a:cubicBezTo>
                    <a:pt x="581039" y="667238"/>
                    <a:pt x="579415" y="669871"/>
                    <a:pt x="579471" y="672224"/>
                  </a:cubicBezTo>
                  <a:cubicBezTo>
                    <a:pt x="579527" y="674577"/>
                    <a:pt x="581095" y="676761"/>
                    <a:pt x="581487" y="678946"/>
                  </a:cubicBezTo>
                  <a:cubicBezTo>
                    <a:pt x="581880" y="681131"/>
                    <a:pt x="581375" y="683091"/>
                    <a:pt x="581824" y="685332"/>
                  </a:cubicBezTo>
                  <a:cubicBezTo>
                    <a:pt x="582272" y="687572"/>
                    <a:pt x="584737" y="691270"/>
                    <a:pt x="584176" y="692390"/>
                  </a:cubicBezTo>
                  <a:cubicBezTo>
                    <a:pt x="583616" y="693510"/>
                    <a:pt x="580031" y="692782"/>
                    <a:pt x="578462" y="692054"/>
                  </a:cubicBezTo>
                  <a:cubicBezTo>
                    <a:pt x="576894" y="691325"/>
                    <a:pt x="576726" y="689757"/>
                    <a:pt x="574765" y="688020"/>
                  </a:cubicBezTo>
                  <a:cubicBezTo>
                    <a:pt x="572804" y="686284"/>
                    <a:pt x="569330" y="682867"/>
                    <a:pt x="566697" y="681635"/>
                  </a:cubicBezTo>
                  <a:cubicBezTo>
                    <a:pt x="564064" y="680402"/>
                    <a:pt x="561599" y="679842"/>
                    <a:pt x="558966" y="680626"/>
                  </a:cubicBezTo>
                  <a:cubicBezTo>
                    <a:pt x="556333" y="681411"/>
                    <a:pt x="553531" y="684884"/>
                    <a:pt x="550898" y="686340"/>
                  </a:cubicBezTo>
                  <a:cubicBezTo>
                    <a:pt x="548265" y="687796"/>
                    <a:pt x="545856" y="687908"/>
                    <a:pt x="543166" y="689365"/>
                  </a:cubicBezTo>
                  <a:cubicBezTo>
                    <a:pt x="540477" y="690821"/>
                    <a:pt x="538012" y="693510"/>
                    <a:pt x="534763" y="695078"/>
                  </a:cubicBezTo>
                  <a:cubicBezTo>
                    <a:pt x="531514" y="696647"/>
                    <a:pt x="527480" y="696983"/>
                    <a:pt x="523671" y="698775"/>
                  </a:cubicBezTo>
                  <a:cubicBezTo>
                    <a:pt x="519861" y="700568"/>
                    <a:pt x="514594" y="703929"/>
                    <a:pt x="511905" y="705833"/>
                  </a:cubicBezTo>
                  <a:cubicBezTo>
                    <a:pt x="509216" y="707738"/>
                    <a:pt x="506695" y="708242"/>
                    <a:pt x="507536" y="710203"/>
                  </a:cubicBezTo>
                  <a:cubicBezTo>
                    <a:pt x="508376" y="712164"/>
                    <a:pt x="513642" y="717261"/>
                    <a:pt x="516947" y="717597"/>
                  </a:cubicBezTo>
                  <a:cubicBezTo>
                    <a:pt x="520253" y="717933"/>
                    <a:pt x="524343" y="713787"/>
                    <a:pt x="527368" y="712220"/>
                  </a:cubicBezTo>
                  <a:cubicBezTo>
                    <a:pt x="527368" y="712220"/>
                    <a:pt x="531738" y="709026"/>
                    <a:pt x="535099" y="708186"/>
                  </a:cubicBezTo>
                  <a:cubicBezTo>
                    <a:pt x="538460" y="707346"/>
                    <a:pt x="542886" y="708466"/>
                    <a:pt x="547537" y="707178"/>
                  </a:cubicBezTo>
                  <a:cubicBezTo>
                    <a:pt x="552187" y="705889"/>
                    <a:pt x="558517" y="701521"/>
                    <a:pt x="562999" y="700456"/>
                  </a:cubicBezTo>
                  <a:cubicBezTo>
                    <a:pt x="567481" y="699392"/>
                    <a:pt x="571852" y="699112"/>
                    <a:pt x="574429" y="700792"/>
                  </a:cubicBezTo>
                  <a:cubicBezTo>
                    <a:pt x="577006" y="702473"/>
                    <a:pt x="577958" y="705497"/>
                    <a:pt x="578462" y="710539"/>
                  </a:cubicBezTo>
                  <a:cubicBezTo>
                    <a:pt x="578840" y="714319"/>
                    <a:pt x="577769" y="720653"/>
                    <a:pt x="577446" y="726065"/>
                  </a:cubicBezTo>
                  <a:cubicBezTo>
                    <a:pt x="577447" y="726759"/>
                    <a:pt x="577448" y="727453"/>
                    <a:pt x="577449" y="728148"/>
                  </a:cubicBezTo>
                  <a:lnTo>
                    <a:pt x="576781" y="730369"/>
                  </a:lnTo>
                  <a:cubicBezTo>
                    <a:pt x="574709" y="734065"/>
                    <a:pt x="571628" y="737875"/>
                    <a:pt x="569386" y="740788"/>
                  </a:cubicBezTo>
                  <a:cubicBezTo>
                    <a:pt x="567145" y="743700"/>
                    <a:pt x="564848" y="745437"/>
                    <a:pt x="563335" y="747845"/>
                  </a:cubicBezTo>
                  <a:cubicBezTo>
                    <a:pt x="561823" y="750254"/>
                    <a:pt x="562887" y="752886"/>
                    <a:pt x="560310" y="755239"/>
                  </a:cubicBezTo>
                  <a:cubicBezTo>
                    <a:pt x="557733" y="757592"/>
                    <a:pt x="551739" y="758657"/>
                    <a:pt x="547873" y="761961"/>
                  </a:cubicBezTo>
                  <a:cubicBezTo>
                    <a:pt x="544007" y="765266"/>
                    <a:pt x="540701" y="771876"/>
                    <a:pt x="537116" y="775069"/>
                  </a:cubicBezTo>
                  <a:cubicBezTo>
                    <a:pt x="533531" y="778262"/>
                    <a:pt x="530450" y="778598"/>
                    <a:pt x="526360" y="781118"/>
                  </a:cubicBezTo>
                  <a:cubicBezTo>
                    <a:pt x="522270" y="783639"/>
                    <a:pt x="516723" y="787505"/>
                    <a:pt x="512578" y="790193"/>
                  </a:cubicBezTo>
                  <a:cubicBezTo>
                    <a:pt x="512578" y="790193"/>
                    <a:pt x="505407" y="793946"/>
                    <a:pt x="501485" y="797252"/>
                  </a:cubicBezTo>
                  <a:cubicBezTo>
                    <a:pt x="497564" y="800556"/>
                    <a:pt x="493081" y="806885"/>
                    <a:pt x="489047" y="810023"/>
                  </a:cubicBezTo>
                  <a:cubicBezTo>
                    <a:pt x="485014" y="813160"/>
                    <a:pt x="479860" y="813832"/>
                    <a:pt x="477283" y="816072"/>
                  </a:cubicBezTo>
                  <a:cubicBezTo>
                    <a:pt x="474706" y="818313"/>
                    <a:pt x="472297" y="821954"/>
                    <a:pt x="473585" y="823467"/>
                  </a:cubicBezTo>
                  <a:cubicBezTo>
                    <a:pt x="474874" y="824979"/>
                    <a:pt x="481148" y="825875"/>
                    <a:pt x="485014" y="825148"/>
                  </a:cubicBezTo>
                  <a:cubicBezTo>
                    <a:pt x="488879" y="824419"/>
                    <a:pt x="492072" y="821058"/>
                    <a:pt x="496779" y="819097"/>
                  </a:cubicBezTo>
                  <a:cubicBezTo>
                    <a:pt x="501485" y="817136"/>
                    <a:pt x="508432" y="815569"/>
                    <a:pt x="513250" y="813384"/>
                  </a:cubicBezTo>
                  <a:cubicBezTo>
                    <a:pt x="518068" y="811199"/>
                    <a:pt x="520590" y="809182"/>
                    <a:pt x="525688" y="805990"/>
                  </a:cubicBezTo>
                  <a:cubicBezTo>
                    <a:pt x="530786" y="802797"/>
                    <a:pt x="538405" y="797587"/>
                    <a:pt x="543839" y="794226"/>
                  </a:cubicBezTo>
                  <a:cubicBezTo>
                    <a:pt x="549274" y="790865"/>
                    <a:pt x="553083" y="790249"/>
                    <a:pt x="558293" y="785824"/>
                  </a:cubicBezTo>
                  <a:cubicBezTo>
                    <a:pt x="563503" y="781398"/>
                    <a:pt x="570563" y="772436"/>
                    <a:pt x="575101" y="767675"/>
                  </a:cubicBezTo>
                  <a:cubicBezTo>
                    <a:pt x="579639" y="762913"/>
                    <a:pt x="581375" y="762129"/>
                    <a:pt x="585521" y="757256"/>
                  </a:cubicBezTo>
                  <a:cubicBezTo>
                    <a:pt x="588630" y="753601"/>
                    <a:pt x="593378" y="747646"/>
                    <a:pt x="596929" y="742793"/>
                  </a:cubicBezTo>
                  <a:lnTo>
                    <a:pt x="599633" y="738925"/>
                  </a:lnTo>
                  <a:lnTo>
                    <a:pt x="600312" y="738435"/>
                  </a:lnTo>
                  <a:cubicBezTo>
                    <a:pt x="605690" y="733673"/>
                    <a:pt x="610228" y="725943"/>
                    <a:pt x="615438" y="718941"/>
                  </a:cubicBezTo>
                  <a:cubicBezTo>
                    <a:pt x="620648" y="711939"/>
                    <a:pt x="626475" y="702641"/>
                    <a:pt x="631573" y="696423"/>
                  </a:cubicBezTo>
                  <a:cubicBezTo>
                    <a:pt x="636671" y="690205"/>
                    <a:pt x="641377" y="685611"/>
                    <a:pt x="646026" y="681635"/>
                  </a:cubicBezTo>
                  <a:cubicBezTo>
                    <a:pt x="650677" y="677657"/>
                    <a:pt x="657064" y="675809"/>
                    <a:pt x="659473" y="672560"/>
                  </a:cubicBezTo>
                  <a:cubicBezTo>
                    <a:pt x="661882" y="669311"/>
                    <a:pt x="661041" y="664942"/>
                    <a:pt x="660481" y="662141"/>
                  </a:cubicBezTo>
                  <a:cubicBezTo>
                    <a:pt x="659921" y="659340"/>
                    <a:pt x="656952" y="657828"/>
                    <a:pt x="656111" y="655756"/>
                  </a:cubicBezTo>
                  <a:cubicBezTo>
                    <a:pt x="655271" y="653683"/>
                    <a:pt x="656223" y="651890"/>
                    <a:pt x="655439" y="649705"/>
                  </a:cubicBezTo>
                  <a:cubicBezTo>
                    <a:pt x="654655" y="647521"/>
                    <a:pt x="653983" y="643544"/>
                    <a:pt x="651406" y="642648"/>
                  </a:cubicBezTo>
                  <a:cubicBezTo>
                    <a:pt x="648829" y="641751"/>
                    <a:pt x="643618" y="643880"/>
                    <a:pt x="639976" y="644328"/>
                  </a:cubicBezTo>
                  <a:cubicBezTo>
                    <a:pt x="636335" y="644777"/>
                    <a:pt x="631461" y="644328"/>
                    <a:pt x="629556" y="645337"/>
                  </a:cubicBezTo>
                  <a:cubicBezTo>
                    <a:pt x="627651" y="646345"/>
                    <a:pt x="629388" y="649201"/>
                    <a:pt x="628548" y="650378"/>
                  </a:cubicBezTo>
                  <a:cubicBezTo>
                    <a:pt x="627707" y="651554"/>
                    <a:pt x="625466" y="650658"/>
                    <a:pt x="624514" y="652394"/>
                  </a:cubicBezTo>
                  <a:cubicBezTo>
                    <a:pt x="623562" y="654131"/>
                    <a:pt x="622890" y="657884"/>
                    <a:pt x="622833" y="660797"/>
                  </a:cubicBezTo>
                  <a:cubicBezTo>
                    <a:pt x="622777" y="663710"/>
                    <a:pt x="624850" y="668022"/>
                    <a:pt x="624178" y="669871"/>
                  </a:cubicBezTo>
                  <a:cubicBezTo>
                    <a:pt x="623506" y="671720"/>
                    <a:pt x="620536" y="672280"/>
                    <a:pt x="618799" y="671888"/>
                  </a:cubicBezTo>
                  <a:cubicBezTo>
                    <a:pt x="617062" y="671496"/>
                    <a:pt x="613981" y="671272"/>
                    <a:pt x="613757" y="667518"/>
                  </a:cubicBezTo>
                  <a:cubicBezTo>
                    <a:pt x="613533" y="663766"/>
                    <a:pt x="616278" y="653739"/>
                    <a:pt x="617454" y="649369"/>
                  </a:cubicBezTo>
                  <a:cubicBezTo>
                    <a:pt x="618631" y="645000"/>
                    <a:pt x="618295" y="643600"/>
                    <a:pt x="620816" y="641303"/>
                  </a:cubicBezTo>
                  <a:cubicBezTo>
                    <a:pt x="623338" y="639006"/>
                    <a:pt x="628772" y="636878"/>
                    <a:pt x="632581" y="635590"/>
                  </a:cubicBezTo>
                  <a:cubicBezTo>
                    <a:pt x="636391" y="634301"/>
                    <a:pt x="640200" y="634189"/>
                    <a:pt x="643674" y="633573"/>
                  </a:cubicBezTo>
                  <a:cubicBezTo>
                    <a:pt x="643674" y="633573"/>
                    <a:pt x="647484" y="631948"/>
                    <a:pt x="653422" y="631892"/>
                  </a:cubicBezTo>
                  <a:cubicBezTo>
                    <a:pt x="659361" y="631836"/>
                    <a:pt x="672023" y="633237"/>
                    <a:pt x="679305" y="633237"/>
                  </a:cubicBezTo>
                  <a:cubicBezTo>
                    <a:pt x="686588" y="633237"/>
                    <a:pt x="692527" y="633125"/>
                    <a:pt x="697120" y="631892"/>
                  </a:cubicBezTo>
                  <a:cubicBezTo>
                    <a:pt x="701715" y="630660"/>
                    <a:pt x="706869" y="629036"/>
                    <a:pt x="706869" y="625843"/>
                  </a:cubicBezTo>
                  <a:cubicBezTo>
                    <a:pt x="706869" y="622650"/>
                    <a:pt x="700315" y="615928"/>
                    <a:pt x="697120" y="612735"/>
                  </a:cubicBezTo>
                  <a:cubicBezTo>
                    <a:pt x="693927" y="609543"/>
                    <a:pt x="691238" y="606910"/>
                    <a:pt x="687709" y="606686"/>
                  </a:cubicBezTo>
                  <a:cubicBezTo>
                    <a:pt x="684179" y="606462"/>
                    <a:pt x="679586" y="610775"/>
                    <a:pt x="675944" y="611391"/>
                  </a:cubicBezTo>
                  <a:cubicBezTo>
                    <a:pt x="672303" y="612007"/>
                    <a:pt x="668436" y="610047"/>
                    <a:pt x="665859" y="610383"/>
                  </a:cubicBezTo>
                  <a:cubicBezTo>
                    <a:pt x="663282" y="610719"/>
                    <a:pt x="663394" y="612679"/>
                    <a:pt x="660481" y="613407"/>
                  </a:cubicBezTo>
                  <a:cubicBezTo>
                    <a:pt x="657568" y="614136"/>
                    <a:pt x="653086" y="613855"/>
                    <a:pt x="648380" y="614752"/>
                  </a:cubicBezTo>
                  <a:cubicBezTo>
                    <a:pt x="643674" y="615648"/>
                    <a:pt x="636671" y="618225"/>
                    <a:pt x="632245" y="618785"/>
                  </a:cubicBezTo>
                  <a:cubicBezTo>
                    <a:pt x="627819" y="619346"/>
                    <a:pt x="624570" y="619009"/>
                    <a:pt x="621825" y="618113"/>
                  </a:cubicBezTo>
                  <a:cubicBezTo>
                    <a:pt x="619079" y="617217"/>
                    <a:pt x="616726" y="615424"/>
                    <a:pt x="615774" y="613407"/>
                  </a:cubicBezTo>
                  <a:cubicBezTo>
                    <a:pt x="614821" y="611391"/>
                    <a:pt x="614485" y="608758"/>
                    <a:pt x="616110" y="606013"/>
                  </a:cubicBezTo>
                  <a:cubicBezTo>
                    <a:pt x="617735" y="603268"/>
                    <a:pt x="621601" y="599852"/>
                    <a:pt x="625522" y="596939"/>
                  </a:cubicBezTo>
                  <a:cubicBezTo>
                    <a:pt x="629444" y="594026"/>
                    <a:pt x="634878" y="591170"/>
                    <a:pt x="639640" y="588537"/>
                  </a:cubicBezTo>
                  <a:cubicBezTo>
                    <a:pt x="644402" y="585904"/>
                    <a:pt x="650341" y="583663"/>
                    <a:pt x="654095" y="581143"/>
                  </a:cubicBezTo>
                  <a:cubicBezTo>
                    <a:pt x="657848" y="578622"/>
                    <a:pt x="661489" y="575989"/>
                    <a:pt x="662162" y="573413"/>
                  </a:cubicBezTo>
                  <a:cubicBezTo>
                    <a:pt x="662834" y="570836"/>
                    <a:pt x="660537" y="567923"/>
                    <a:pt x="658128" y="565682"/>
                  </a:cubicBezTo>
                  <a:cubicBezTo>
                    <a:pt x="655719" y="563442"/>
                    <a:pt x="650565" y="560809"/>
                    <a:pt x="647708" y="559969"/>
                  </a:cubicBezTo>
                  <a:cubicBezTo>
                    <a:pt x="644850" y="559128"/>
                    <a:pt x="643337" y="559856"/>
                    <a:pt x="640985" y="560641"/>
                  </a:cubicBezTo>
                  <a:cubicBezTo>
                    <a:pt x="638632" y="561425"/>
                    <a:pt x="635550" y="563274"/>
                    <a:pt x="633590" y="564673"/>
                  </a:cubicBezTo>
                  <a:cubicBezTo>
                    <a:pt x="631629" y="566074"/>
                    <a:pt x="631069" y="568371"/>
                    <a:pt x="629220" y="569043"/>
                  </a:cubicBezTo>
                  <a:cubicBezTo>
                    <a:pt x="627371" y="569715"/>
                    <a:pt x="623842" y="569323"/>
                    <a:pt x="622497" y="568707"/>
                  </a:cubicBezTo>
                  <a:cubicBezTo>
                    <a:pt x="621153" y="568091"/>
                    <a:pt x="620704" y="567250"/>
                    <a:pt x="621153" y="565346"/>
                  </a:cubicBezTo>
                  <a:cubicBezTo>
                    <a:pt x="621601" y="563442"/>
                    <a:pt x="623114" y="559856"/>
                    <a:pt x="625186" y="557279"/>
                  </a:cubicBezTo>
                  <a:cubicBezTo>
                    <a:pt x="627259" y="554703"/>
                    <a:pt x="632581" y="552294"/>
                    <a:pt x="633590" y="549886"/>
                  </a:cubicBezTo>
                  <a:cubicBezTo>
                    <a:pt x="634598" y="547477"/>
                    <a:pt x="634038" y="545572"/>
                    <a:pt x="631237" y="542828"/>
                  </a:cubicBezTo>
                  <a:cubicBezTo>
                    <a:pt x="628436" y="540083"/>
                    <a:pt x="621265" y="536385"/>
                    <a:pt x="616782" y="533417"/>
                  </a:cubicBezTo>
                  <a:cubicBezTo>
                    <a:pt x="612300" y="530448"/>
                    <a:pt x="608659" y="526359"/>
                    <a:pt x="604345" y="525015"/>
                  </a:cubicBezTo>
                  <a:cubicBezTo>
                    <a:pt x="602188" y="524343"/>
                    <a:pt x="599639" y="524161"/>
                    <a:pt x="597223" y="524280"/>
                  </a:cubicBezTo>
                  <a:close/>
                  <a:moveTo>
                    <a:pt x="566024" y="465526"/>
                  </a:moveTo>
                  <a:cubicBezTo>
                    <a:pt x="569834" y="465638"/>
                    <a:pt x="573654" y="465562"/>
                    <a:pt x="577454" y="465862"/>
                  </a:cubicBezTo>
                  <a:cubicBezTo>
                    <a:pt x="577953" y="465901"/>
                    <a:pt x="578413" y="466213"/>
                    <a:pt x="578798" y="466534"/>
                  </a:cubicBezTo>
                  <a:cubicBezTo>
                    <a:pt x="579109" y="466793"/>
                    <a:pt x="579246" y="467207"/>
                    <a:pt x="579470" y="467543"/>
                  </a:cubicBezTo>
                  <a:cubicBezTo>
                    <a:pt x="578145" y="469530"/>
                    <a:pt x="579625" y="467673"/>
                    <a:pt x="577454" y="469223"/>
                  </a:cubicBezTo>
                  <a:cubicBezTo>
                    <a:pt x="577067" y="469500"/>
                    <a:pt x="576841" y="469968"/>
                    <a:pt x="576445" y="470232"/>
                  </a:cubicBezTo>
                  <a:cubicBezTo>
                    <a:pt x="575728" y="470710"/>
                    <a:pt x="572862" y="470890"/>
                    <a:pt x="572748" y="470904"/>
                  </a:cubicBezTo>
                  <a:cubicBezTo>
                    <a:pt x="572300" y="471127"/>
                    <a:pt x="571864" y="471378"/>
                    <a:pt x="571403" y="471575"/>
                  </a:cubicBezTo>
                  <a:cubicBezTo>
                    <a:pt x="571078" y="471715"/>
                    <a:pt x="570672" y="471690"/>
                    <a:pt x="570395" y="471911"/>
                  </a:cubicBezTo>
                  <a:cubicBezTo>
                    <a:pt x="568573" y="473368"/>
                    <a:pt x="570983" y="472583"/>
                    <a:pt x="568713" y="473592"/>
                  </a:cubicBezTo>
                  <a:cubicBezTo>
                    <a:pt x="568066" y="473880"/>
                    <a:pt x="567369" y="474040"/>
                    <a:pt x="566697" y="474264"/>
                  </a:cubicBezTo>
                  <a:cubicBezTo>
                    <a:pt x="563772" y="475239"/>
                    <a:pt x="566041" y="474581"/>
                    <a:pt x="559638" y="474937"/>
                  </a:cubicBezTo>
                  <a:cubicBezTo>
                    <a:pt x="559302" y="475273"/>
                    <a:pt x="559045" y="475714"/>
                    <a:pt x="558629" y="475945"/>
                  </a:cubicBezTo>
                  <a:cubicBezTo>
                    <a:pt x="557960" y="476317"/>
                    <a:pt x="556136" y="476736"/>
                    <a:pt x="555268" y="476953"/>
                  </a:cubicBezTo>
                  <a:cubicBezTo>
                    <a:pt x="554820" y="477289"/>
                    <a:pt x="554435" y="477734"/>
                    <a:pt x="553924" y="477962"/>
                  </a:cubicBezTo>
                  <a:cubicBezTo>
                    <a:pt x="553401" y="478194"/>
                    <a:pt x="552813" y="478260"/>
                    <a:pt x="552243" y="478298"/>
                  </a:cubicBezTo>
                  <a:cubicBezTo>
                    <a:pt x="549446" y="478484"/>
                    <a:pt x="546641" y="478522"/>
                    <a:pt x="543839" y="478634"/>
                  </a:cubicBezTo>
                  <a:cubicBezTo>
                    <a:pt x="542352" y="479377"/>
                    <a:pt x="543839" y="478746"/>
                    <a:pt x="543166" y="478634"/>
                  </a:cubicBezTo>
                  <a:cubicBezTo>
                    <a:pt x="543222" y="477794"/>
                    <a:pt x="543951" y="474656"/>
                    <a:pt x="544175" y="473592"/>
                  </a:cubicBezTo>
                  <a:cubicBezTo>
                    <a:pt x="544287" y="473144"/>
                    <a:pt x="544255" y="472632"/>
                    <a:pt x="544511" y="472247"/>
                  </a:cubicBezTo>
                  <a:cubicBezTo>
                    <a:pt x="544943" y="471601"/>
                    <a:pt x="545902" y="471508"/>
                    <a:pt x="546529" y="471239"/>
                  </a:cubicBezTo>
                  <a:cubicBezTo>
                    <a:pt x="549392" y="470013"/>
                    <a:pt x="546225" y="470733"/>
                    <a:pt x="551235" y="470232"/>
                  </a:cubicBezTo>
                  <a:cubicBezTo>
                    <a:pt x="551683" y="470120"/>
                    <a:pt x="550674" y="470400"/>
                    <a:pt x="552579" y="469896"/>
                  </a:cubicBezTo>
                  <a:cubicBezTo>
                    <a:pt x="554484" y="469391"/>
                    <a:pt x="560422" y="467935"/>
                    <a:pt x="562663" y="467207"/>
                  </a:cubicBezTo>
                  <a:cubicBezTo>
                    <a:pt x="564904" y="466478"/>
                    <a:pt x="566024" y="465526"/>
                    <a:pt x="566024" y="465526"/>
                  </a:cubicBezTo>
                  <a:close/>
                  <a:moveTo>
                    <a:pt x="584785" y="430116"/>
                  </a:moveTo>
                  <a:lnTo>
                    <a:pt x="584387" y="432768"/>
                  </a:lnTo>
                  <a:cubicBezTo>
                    <a:pt x="584093" y="434328"/>
                    <a:pt x="583952" y="435743"/>
                    <a:pt x="584513" y="437199"/>
                  </a:cubicBezTo>
                  <a:lnTo>
                    <a:pt x="585880" y="439416"/>
                  </a:lnTo>
                  <a:lnTo>
                    <a:pt x="582905" y="440353"/>
                  </a:lnTo>
                  <a:cubicBezTo>
                    <a:pt x="581414" y="440809"/>
                    <a:pt x="580101" y="441173"/>
                    <a:pt x="579134" y="441328"/>
                  </a:cubicBezTo>
                  <a:cubicBezTo>
                    <a:pt x="576235" y="441790"/>
                    <a:pt x="575416" y="440298"/>
                    <a:pt x="574479" y="440185"/>
                  </a:cubicBezTo>
                  <a:lnTo>
                    <a:pt x="573899" y="440443"/>
                  </a:lnTo>
                  <a:lnTo>
                    <a:pt x="573557" y="440033"/>
                  </a:lnTo>
                  <a:cubicBezTo>
                    <a:pt x="572892" y="439118"/>
                    <a:pt x="572342" y="438166"/>
                    <a:pt x="572076" y="437199"/>
                  </a:cubicBezTo>
                  <a:lnTo>
                    <a:pt x="571820" y="434244"/>
                  </a:lnTo>
                  <a:lnTo>
                    <a:pt x="575936" y="432970"/>
                  </a:lnTo>
                  <a:cubicBezTo>
                    <a:pt x="579092" y="431854"/>
                    <a:pt x="579807" y="431203"/>
                    <a:pt x="584176" y="430236"/>
                  </a:cubicBezTo>
                  <a:close/>
                  <a:moveTo>
                    <a:pt x="641321" y="425867"/>
                  </a:moveTo>
                  <a:cubicBezTo>
                    <a:pt x="641321" y="425867"/>
                    <a:pt x="644850" y="426203"/>
                    <a:pt x="647372" y="426875"/>
                  </a:cubicBezTo>
                  <a:cubicBezTo>
                    <a:pt x="649893" y="427547"/>
                    <a:pt x="652638" y="429228"/>
                    <a:pt x="656448" y="429900"/>
                  </a:cubicBezTo>
                  <a:cubicBezTo>
                    <a:pt x="660257" y="430572"/>
                    <a:pt x="666755" y="429228"/>
                    <a:pt x="670229" y="430908"/>
                  </a:cubicBezTo>
                  <a:cubicBezTo>
                    <a:pt x="673703" y="432589"/>
                    <a:pt x="676448" y="435669"/>
                    <a:pt x="677289" y="439983"/>
                  </a:cubicBezTo>
                  <a:cubicBezTo>
                    <a:pt x="678129" y="444296"/>
                    <a:pt x="677289" y="452251"/>
                    <a:pt x="675272" y="456787"/>
                  </a:cubicBezTo>
                  <a:cubicBezTo>
                    <a:pt x="673255" y="461325"/>
                    <a:pt x="669501" y="463789"/>
                    <a:pt x="665187" y="467207"/>
                  </a:cubicBezTo>
                  <a:cubicBezTo>
                    <a:pt x="660873" y="470624"/>
                    <a:pt x="654543" y="474376"/>
                    <a:pt x="649389" y="477289"/>
                  </a:cubicBezTo>
                  <a:cubicBezTo>
                    <a:pt x="644234" y="480203"/>
                    <a:pt x="639360" y="482611"/>
                    <a:pt x="634262" y="484683"/>
                  </a:cubicBezTo>
                  <a:cubicBezTo>
                    <a:pt x="629164" y="486756"/>
                    <a:pt x="621825" y="489277"/>
                    <a:pt x="618799" y="489725"/>
                  </a:cubicBezTo>
                  <a:cubicBezTo>
                    <a:pt x="615774" y="490172"/>
                    <a:pt x="617847" y="488941"/>
                    <a:pt x="616110" y="487372"/>
                  </a:cubicBezTo>
                  <a:cubicBezTo>
                    <a:pt x="614807" y="486196"/>
                    <a:pt x="612812" y="482625"/>
                    <a:pt x="610619" y="481054"/>
                  </a:cubicBezTo>
                  <a:lnTo>
                    <a:pt x="610279" y="480942"/>
                  </a:lnTo>
                  <a:lnTo>
                    <a:pt x="610818" y="480115"/>
                  </a:lnTo>
                  <a:cubicBezTo>
                    <a:pt x="611810" y="478658"/>
                    <a:pt x="612791" y="477331"/>
                    <a:pt x="613757" y="476281"/>
                  </a:cubicBezTo>
                  <a:cubicBezTo>
                    <a:pt x="617622" y="472079"/>
                    <a:pt x="622889" y="470904"/>
                    <a:pt x="624850" y="467543"/>
                  </a:cubicBezTo>
                  <a:cubicBezTo>
                    <a:pt x="626811" y="464181"/>
                    <a:pt x="628940" y="460261"/>
                    <a:pt x="625522" y="456115"/>
                  </a:cubicBezTo>
                  <a:cubicBezTo>
                    <a:pt x="622105" y="451971"/>
                    <a:pt x="609163" y="445864"/>
                    <a:pt x="604345" y="442672"/>
                  </a:cubicBezTo>
                  <a:lnTo>
                    <a:pt x="603868" y="442274"/>
                  </a:lnTo>
                  <a:lnTo>
                    <a:pt x="604345" y="441905"/>
                  </a:lnTo>
                  <a:cubicBezTo>
                    <a:pt x="606474" y="438936"/>
                    <a:pt x="604401" y="432046"/>
                    <a:pt x="604682" y="427116"/>
                  </a:cubicBezTo>
                  <a:cubicBezTo>
                    <a:pt x="604690" y="427014"/>
                    <a:pt x="604698" y="426912"/>
                    <a:pt x="604707" y="426810"/>
                  </a:cubicBezTo>
                  <a:lnTo>
                    <a:pt x="606698" y="426539"/>
                  </a:lnTo>
                  <a:cubicBezTo>
                    <a:pt x="612132" y="425867"/>
                    <a:pt x="611012" y="426315"/>
                    <a:pt x="616782" y="426203"/>
                  </a:cubicBezTo>
                  <a:close/>
                  <a:moveTo>
                    <a:pt x="578840" y="411068"/>
                  </a:moveTo>
                  <a:cubicBezTo>
                    <a:pt x="581487" y="410984"/>
                    <a:pt x="584121" y="411432"/>
                    <a:pt x="585185" y="412665"/>
                  </a:cubicBezTo>
                  <a:cubicBezTo>
                    <a:pt x="585717" y="413281"/>
                    <a:pt x="585990" y="414258"/>
                    <a:pt x="586099" y="415440"/>
                  </a:cubicBezTo>
                  <a:cubicBezTo>
                    <a:pt x="586089" y="415997"/>
                    <a:pt x="586078" y="416555"/>
                    <a:pt x="586068" y="417113"/>
                  </a:cubicBezTo>
                  <a:lnTo>
                    <a:pt x="580143" y="418473"/>
                  </a:lnTo>
                  <a:lnTo>
                    <a:pt x="571551" y="420980"/>
                  </a:lnTo>
                  <a:lnTo>
                    <a:pt x="571257" y="417181"/>
                  </a:lnTo>
                  <a:cubicBezTo>
                    <a:pt x="571137" y="415228"/>
                    <a:pt x="571292" y="413561"/>
                    <a:pt x="572412" y="412665"/>
                  </a:cubicBezTo>
                  <a:cubicBezTo>
                    <a:pt x="573532" y="411769"/>
                    <a:pt x="576193" y="411152"/>
                    <a:pt x="578840" y="411068"/>
                  </a:cubicBezTo>
                  <a:close/>
                  <a:moveTo>
                    <a:pt x="322009" y="406264"/>
                  </a:moveTo>
                  <a:cubicBezTo>
                    <a:pt x="318074" y="405968"/>
                    <a:pt x="319633" y="410050"/>
                    <a:pt x="317108" y="411164"/>
                  </a:cubicBezTo>
                  <a:cubicBezTo>
                    <a:pt x="314583" y="412278"/>
                    <a:pt x="308866" y="412055"/>
                    <a:pt x="306862" y="412946"/>
                  </a:cubicBezTo>
                  <a:cubicBezTo>
                    <a:pt x="304857" y="413837"/>
                    <a:pt x="306193" y="415395"/>
                    <a:pt x="305080" y="416508"/>
                  </a:cubicBezTo>
                  <a:cubicBezTo>
                    <a:pt x="303966" y="417622"/>
                    <a:pt x="300996" y="418513"/>
                    <a:pt x="300179" y="419627"/>
                  </a:cubicBezTo>
                  <a:cubicBezTo>
                    <a:pt x="299363" y="420740"/>
                    <a:pt x="298694" y="421112"/>
                    <a:pt x="300179" y="423191"/>
                  </a:cubicBezTo>
                  <a:cubicBezTo>
                    <a:pt x="301664" y="425268"/>
                    <a:pt x="307381" y="429278"/>
                    <a:pt x="309089" y="432099"/>
                  </a:cubicBezTo>
                  <a:cubicBezTo>
                    <a:pt x="310797" y="434919"/>
                    <a:pt x="310351" y="433880"/>
                    <a:pt x="310425" y="440117"/>
                  </a:cubicBezTo>
                  <a:cubicBezTo>
                    <a:pt x="310500" y="446352"/>
                    <a:pt x="309386" y="463427"/>
                    <a:pt x="309534" y="469515"/>
                  </a:cubicBezTo>
                  <a:cubicBezTo>
                    <a:pt x="309683" y="475602"/>
                    <a:pt x="310277" y="474340"/>
                    <a:pt x="311316" y="476641"/>
                  </a:cubicBezTo>
                  <a:cubicBezTo>
                    <a:pt x="312356" y="478943"/>
                    <a:pt x="315251" y="478201"/>
                    <a:pt x="315771" y="483323"/>
                  </a:cubicBezTo>
                  <a:cubicBezTo>
                    <a:pt x="316291" y="488446"/>
                    <a:pt x="315028" y="502179"/>
                    <a:pt x="314435" y="507376"/>
                  </a:cubicBezTo>
                  <a:cubicBezTo>
                    <a:pt x="313841" y="512572"/>
                    <a:pt x="312950" y="509825"/>
                    <a:pt x="312207" y="514503"/>
                  </a:cubicBezTo>
                  <a:cubicBezTo>
                    <a:pt x="311465" y="519179"/>
                    <a:pt x="309757" y="531577"/>
                    <a:pt x="309980" y="535438"/>
                  </a:cubicBezTo>
                  <a:cubicBezTo>
                    <a:pt x="310203" y="539298"/>
                    <a:pt x="312430" y="535661"/>
                    <a:pt x="313544" y="537664"/>
                  </a:cubicBezTo>
                  <a:cubicBezTo>
                    <a:pt x="314657" y="539669"/>
                    <a:pt x="316439" y="544050"/>
                    <a:pt x="316662" y="547464"/>
                  </a:cubicBezTo>
                  <a:lnTo>
                    <a:pt x="316199" y="552071"/>
                  </a:lnTo>
                  <a:lnTo>
                    <a:pt x="315882" y="552114"/>
                  </a:lnTo>
                  <a:cubicBezTo>
                    <a:pt x="314713" y="552179"/>
                    <a:pt x="314249" y="552030"/>
                    <a:pt x="312207" y="552364"/>
                  </a:cubicBezTo>
                  <a:cubicBezTo>
                    <a:pt x="312207" y="552364"/>
                    <a:pt x="302036" y="554740"/>
                    <a:pt x="299289" y="554592"/>
                  </a:cubicBezTo>
                  <a:cubicBezTo>
                    <a:pt x="296541" y="554443"/>
                    <a:pt x="297284" y="552661"/>
                    <a:pt x="295725" y="551473"/>
                  </a:cubicBezTo>
                  <a:cubicBezTo>
                    <a:pt x="294165" y="550285"/>
                    <a:pt x="290972" y="549023"/>
                    <a:pt x="289933" y="547464"/>
                  </a:cubicBezTo>
                  <a:cubicBezTo>
                    <a:pt x="288893" y="545905"/>
                    <a:pt x="289784" y="545015"/>
                    <a:pt x="289487" y="542119"/>
                  </a:cubicBezTo>
                  <a:cubicBezTo>
                    <a:pt x="289190" y="539224"/>
                    <a:pt x="289042" y="533062"/>
                    <a:pt x="288151" y="530092"/>
                  </a:cubicBezTo>
                  <a:cubicBezTo>
                    <a:pt x="287260" y="527123"/>
                    <a:pt x="285329" y="526678"/>
                    <a:pt x="284141" y="524302"/>
                  </a:cubicBezTo>
                  <a:cubicBezTo>
                    <a:pt x="282953" y="521926"/>
                    <a:pt x="282508" y="518511"/>
                    <a:pt x="281023" y="515839"/>
                  </a:cubicBezTo>
                  <a:cubicBezTo>
                    <a:pt x="279538" y="513166"/>
                    <a:pt x="277088" y="510122"/>
                    <a:pt x="275232" y="508267"/>
                  </a:cubicBezTo>
                  <a:cubicBezTo>
                    <a:pt x="273376" y="506411"/>
                    <a:pt x="272708" y="505520"/>
                    <a:pt x="269886" y="504703"/>
                  </a:cubicBezTo>
                  <a:cubicBezTo>
                    <a:pt x="267065" y="503887"/>
                    <a:pt x="261792" y="503590"/>
                    <a:pt x="258303" y="503367"/>
                  </a:cubicBezTo>
                  <a:cubicBezTo>
                    <a:pt x="256558" y="503256"/>
                    <a:pt x="254962" y="503126"/>
                    <a:pt x="253431" y="503089"/>
                  </a:cubicBezTo>
                  <a:cubicBezTo>
                    <a:pt x="251899" y="503051"/>
                    <a:pt x="250433" y="503107"/>
                    <a:pt x="248948" y="503367"/>
                  </a:cubicBezTo>
                  <a:cubicBezTo>
                    <a:pt x="245978" y="503887"/>
                    <a:pt x="241969" y="505223"/>
                    <a:pt x="240483" y="506485"/>
                  </a:cubicBezTo>
                  <a:cubicBezTo>
                    <a:pt x="238998" y="507747"/>
                    <a:pt x="239666" y="509157"/>
                    <a:pt x="240037" y="510939"/>
                  </a:cubicBezTo>
                  <a:cubicBezTo>
                    <a:pt x="240409" y="512721"/>
                    <a:pt x="241969" y="514800"/>
                    <a:pt x="242711" y="517176"/>
                  </a:cubicBezTo>
                  <a:cubicBezTo>
                    <a:pt x="243454" y="519550"/>
                    <a:pt x="243676" y="523486"/>
                    <a:pt x="244493" y="525193"/>
                  </a:cubicBezTo>
                  <a:cubicBezTo>
                    <a:pt x="245310" y="526900"/>
                    <a:pt x="247017" y="526307"/>
                    <a:pt x="247611" y="527420"/>
                  </a:cubicBezTo>
                  <a:cubicBezTo>
                    <a:pt x="248205" y="528533"/>
                    <a:pt x="247908" y="529944"/>
                    <a:pt x="248057" y="531874"/>
                  </a:cubicBezTo>
                  <a:cubicBezTo>
                    <a:pt x="248205" y="533805"/>
                    <a:pt x="248428" y="536106"/>
                    <a:pt x="248502" y="539001"/>
                  </a:cubicBezTo>
                  <a:cubicBezTo>
                    <a:pt x="248577" y="541897"/>
                    <a:pt x="249245" y="546350"/>
                    <a:pt x="248502" y="549246"/>
                  </a:cubicBezTo>
                  <a:cubicBezTo>
                    <a:pt x="247760" y="552141"/>
                    <a:pt x="244345" y="554740"/>
                    <a:pt x="244048" y="556372"/>
                  </a:cubicBezTo>
                  <a:cubicBezTo>
                    <a:pt x="243751" y="558006"/>
                    <a:pt x="246646" y="557783"/>
                    <a:pt x="246721" y="559045"/>
                  </a:cubicBezTo>
                  <a:cubicBezTo>
                    <a:pt x="246795" y="560307"/>
                    <a:pt x="245533" y="562535"/>
                    <a:pt x="244493" y="563945"/>
                  </a:cubicBezTo>
                  <a:cubicBezTo>
                    <a:pt x="243454" y="565355"/>
                    <a:pt x="242711" y="566469"/>
                    <a:pt x="240483" y="567508"/>
                  </a:cubicBezTo>
                  <a:cubicBezTo>
                    <a:pt x="238255" y="568548"/>
                    <a:pt x="233355" y="568993"/>
                    <a:pt x="231128" y="570181"/>
                  </a:cubicBezTo>
                  <a:cubicBezTo>
                    <a:pt x="228900" y="571369"/>
                    <a:pt x="228826" y="573744"/>
                    <a:pt x="227119" y="574635"/>
                  </a:cubicBezTo>
                  <a:cubicBezTo>
                    <a:pt x="225411" y="575526"/>
                    <a:pt x="223481" y="574709"/>
                    <a:pt x="220882" y="575526"/>
                  </a:cubicBezTo>
                  <a:cubicBezTo>
                    <a:pt x="218283" y="576342"/>
                    <a:pt x="215462" y="578867"/>
                    <a:pt x="211526" y="579535"/>
                  </a:cubicBezTo>
                  <a:cubicBezTo>
                    <a:pt x="207591" y="580203"/>
                    <a:pt x="200686" y="578941"/>
                    <a:pt x="197271" y="579535"/>
                  </a:cubicBezTo>
                  <a:cubicBezTo>
                    <a:pt x="193855" y="580129"/>
                    <a:pt x="194821" y="582282"/>
                    <a:pt x="191034" y="583098"/>
                  </a:cubicBezTo>
                  <a:cubicBezTo>
                    <a:pt x="187247" y="583915"/>
                    <a:pt x="178857" y="583692"/>
                    <a:pt x="174551" y="584434"/>
                  </a:cubicBezTo>
                  <a:cubicBezTo>
                    <a:pt x="170244" y="585177"/>
                    <a:pt x="168091" y="586884"/>
                    <a:pt x="165196" y="587553"/>
                  </a:cubicBezTo>
                  <a:cubicBezTo>
                    <a:pt x="162299" y="588221"/>
                    <a:pt x="162447" y="587330"/>
                    <a:pt x="157176" y="588444"/>
                  </a:cubicBezTo>
                  <a:cubicBezTo>
                    <a:pt x="151904" y="589557"/>
                    <a:pt x="137500" y="591562"/>
                    <a:pt x="133565" y="594234"/>
                  </a:cubicBezTo>
                  <a:cubicBezTo>
                    <a:pt x="129630" y="596907"/>
                    <a:pt x="133565" y="601657"/>
                    <a:pt x="133565" y="604479"/>
                  </a:cubicBezTo>
                  <a:lnTo>
                    <a:pt x="133565" y="611160"/>
                  </a:lnTo>
                  <a:cubicBezTo>
                    <a:pt x="136683" y="614278"/>
                    <a:pt x="147524" y="620365"/>
                    <a:pt x="152276" y="623187"/>
                  </a:cubicBezTo>
                  <a:cubicBezTo>
                    <a:pt x="157028" y="626008"/>
                    <a:pt x="158661" y="627938"/>
                    <a:pt x="162076" y="628087"/>
                  </a:cubicBezTo>
                  <a:cubicBezTo>
                    <a:pt x="165493" y="628235"/>
                    <a:pt x="167869" y="627419"/>
                    <a:pt x="172769" y="624077"/>
                  </a:cubicBezTo>
                  <a:cubicBezTo>
                    <a:pt x="177669" y="620736"/>
                    <a:pt x="185910" y="611605"/>
                    <a:pt x="191480" y="608042"/>
                  </a:cubicBezTo>
                  <a:cubicBezTo>
                    <a:pt x="197048" y="604479"/>
                    <a:pt x="200092" y="603365"/>
                    <a:pt x="204844" y="600916"/>
                  </a:cubicBezTo>
                  <a:cubicBezTo>
                    <a:pt x="209596" y="598466"/>
                    <a:pt x="213679" y="595867"/>
                    <a:pt x="219991" y="593343"/>
                  </a:cubicBezTo>
                  <a:cubicBezTo>
                    <a:pt x="226302" y="590819"/>
                    <a:pt x="235880" y="587924"/>
                    <a:pt x="242711" y="585771"/>
                  </a:cubicBezTo>
                  <a:cubicBezTo>
                    <a:pt x="249542" y="583618"/>
                    <a:pt x="256224" y="581688"/>
                    <a:pt x="260976" y="580426"/>
                  </a:cubicBezTo>
                  <a:cubicBezTo>
                    <a:pt x="265727" y="579164"/>
                    <a:pt x="267956" y="578644"/>
                    <a:pt x="271223" y="578199"/>
                  </a:cubicBezTo>
                  <a:cubicBezTo>
                    <a:pt x="274489" y="577753"/>
                    <a:pt x="276865" y="578273"/>
                    <a:pt x="280578" y="577753"/>
                  </a:cubicBezTo>
                  <a:cubicBezTo>
                    <a:pt x="284290" y="577233"/>
                    <a:pt x="290304" y="576120"/>
                    <a:pt x="293497" y="575080"/>
                  </a:cubicBezTo>
                  <a:cubicBezTo>
                    <a:pt x="296690" y="574041"/>
                    <a:pt x="297581" y="572111"/>
                    <a:pt x="299734" y="571518"/>
                  </a:cubicBezTo>
                  <a:cubicBezTo>
                    <a:pt x="301887" y="570924"/>
                    <a:pt x="303966" y="571146"/>
                    <a:pt x="306416" y="571518"/>
                  </a:cubicBezTo>
                  <a:cubicBezTo>
                    <a:pt x="308254" y="571796"/>
                    <a:pt x="308796" y="572743"/>
                    <a:pt x="311240" y="573324"/>
                  </a:cubicBezTo>
                  <a:lnTo>
                    <a:pt x="313434" y="573612"/>
                  </a:lnTo>
                  <a:lnTo>
                    <a:pt x="313439" y="573622"/>
                  </a:lnTo>
                  <a:cubicBezTo>
                    <a:pt x="313646" y="574111"/>
                    <a:pt x="313841" y="574709"/>
                    <a:pt x="313989" y="575526"/>
                  </a:cubicBezTo>
                  <a:cubicBezTo>
                    <a:pt x="314583" y="578793"/>
                    <a:pt x="315400" y="585325"/>
                    <a:pt x="315771" y="588889"/>
                  </a:cubicBezTo>
                  <a:cubicBezTo>
                    <a:pt x="316142" y="592452"/>
                    <a:pt x="316142" y="594382"/>
                    <a:pt x="316217" y="596907"/>
                  </a:cubicBezTo>
                  <a:cubicBezTo>
                    <a:pt x="316291" y="599431"/>
                    <a:pt x="316217" y="601880"/>
                    <a:pt x="316217" y="604033"/>
                  </a:cubicBezTo>
                  <a:cubicBezTo>
                    <a:pt x="316217" y="604033"/>
                    <a:pt x="316365" y="606706"/>
                    <a:pt x="316217" y="609824"/>
                  </a:cubicBezTo>
                  <a:cubicBezTo>
                    <a:pt x="316068" y="612942"/>
                    <a:pt x="314732" y="619846"/>
                    <a:pt x="315326" y="622741"/>
                  </a:cubicBezTo>
                  <a:cubicBezTo>
                    <a:pt x="315919" y="625637"/>
                    <a:pt x="319187" y="624671"/>
                    <a:pt x="319781" y="627196"/>
                  </a:cubicBezTo>
                  <a:cubicBezTo>
                    <a:pt x="320375" y="629719"/>
                    <a:pt x="319558" y="635139"/>
                    <a:pt x="318890" y="637886"/>
                  </a:cubicBezTo>
                  <a:cubicBezTo>
                    <a:pt x="318222" y="640632"/>
                    <a:pt x="317183" y="643379"/>
                    <a:pt x="315771" y="643676"/>
                  </a:cubicBezTo>
                  <a:cubicBezTo>
                    <a:pt x="314360" y="643973"/>
                    <a:pt x="312875" y="641746"/>
                    <a:pt x="310425" y="639667"/>
                  </a:cubicBezTo>
                  <a:cubicBezTo>
                    <a:pt x="307975" y="637589"/>
                    <a:pt x="303892" y="633209"/>
                    <a:pt x="301070" y="631204"/>
                  </a:cubicBezTo>
                  <a:cubicBezTo>
                    <a:pt x="298249" y="629201"/>
                    <a:pt x="296244" y="628829"/>
                    <a:pt x="293497" y="627641"/>
                  </a:cubicBezTo>
                  <a:cubicBezTo>
                    <a:pt x="290749" y="626453"/>
                    <a:pt x="287482" y="625414"/>
                    <a:pt x="284587" y="624077"/>
                  </a:cubicBezTo>
                  <a:cubicBezTo>
                    <a:pt x="281691" y="622741"/>
                    <a:pt x="278647" y="619846"/>
                    <a:pt x="276123" y="619624"/>
                  </a:cubicBezTo>
                  <a:cubicBezTo>
                    <a:pt x="273598" y="619401"/>
                    <a:pt x="271519" y="621627"/>
                    <a:pt x="269441" y="622741"/>
                  </a:cubicBezTo>
                  <a:cubicBezTo>
                    <a:pt x="267362" y="623855"/>
                    <a:pt x="266025" y="623558"/>
                    <a:pt x="263649" y="626305"/>
                  </a:cubicBezTo>
                  <a:cubicBezTo>
                    <a:pt x="261273" y="629052"/>
                    <a:pt x="258600" y="636179"/>
                    <a:pt x="255184" y="639222"/>
                  </a:cubicBezTo>
                  <a:cubicBezTo>
                    <a:pt x="251769" y="642266"/>
                    <a:pt x="247463" y="642414"/>
                    <a:pt x="243157" y="644567"/>
                  </a:cubicBezTo>
                  <a:cubicBezTo>
                    <a:pt x="238849" y="646720"/>
                    <a:pt x="233429" y="650060"/>
                    <a:pt x="229346" y="652139"/>
                  </a:cubicBezTo>
                  <a:cubicBezTo>
                    <a:pt x="225262" y="654218"/>
                    <a:pt x="223184" y="656000"/>
                    <a:pt x="218655" y="657040"/>
                  </a:cubicBezTo>
                  <a:cubicBezTo>
                    <a:pt x="214125" y="658078"/>
                    <a:pt x="206255" y="657633"/>
                    <a:pt x="202171" y="658375"/>
                  </a:cubicBezTo>
                  <a:cubicBezTo>
                    <a:pt x="198087" y="659117"/>
                    <a:pt x="194449" y="658969"/>
                    <a:pt x="194152" y="661493"/>
                  </a:cubicBezTo>
                  <a:cubicBezTo>
                    <a:pt x="193855" y="664018"/>
                    <a:pt x="197939" y="669214"/>
                    <a:pt x="200389" y="673520"/>
                  </a:cubicBezTo>
                  <a:cubicBezTo>
                    <a:pt x="202839" y="677825"/>
                    <a:pt x="204918" y="684879"/>
                    <a:pt x="208853" y="687328"/>
                  </a:cubicBezTo>
                  <a:cubicBezTo>
                    <a:pt x="212788" y="689778"/>
                    <a:pt x="220511" y="687625"/>
                    <a:pt x="224000" y="688219"/>
                  </a:cubicBezTo>
                  <a:cubicBezTo>
                    <a:pt x="227490" y="688813"/>
                    <a:pt x="227044" y="689852"/>
                    <a:pt x="229791" y="690892"/>
                  </a:cubicBezTo>
                  <a:cubicBezTo>
                    <a:pt x="232539" y="691931"/>
                    <a:pt x="237216" y="694604"/>
                    <a:pt x="240483" y="694455"/>
                  </a:cubicBezTo>
                  <a:cubicBezTo>
                    <a:pt x="243751" y="694307"/>
                    <a:pt x="248057" y="691560"/>
                    <a:pt x="249393" y="690001"/>
                  </a:cubicBezTo>
                  <a:cubicBezTo>
                    <a:pt x="250730" y="688442"/>
                    <a:pt x="248948" y="687254"/>
                    <a:pt x="248502" y="685101"/>
                  </a:cubicBezTo>
                  <a:cubicBezTo>
                    <a:pt x="248057" y="682948"/>
                    <a:pt x="245533" y="679088"/>
                    <a:pt x="246721" y="677083"/>
                  </a:cubicBezTo>
                  <a:cubicBezTo>
                    <a:pt x="247908" y="675079"/>
                    <a:pt x="253477" y="674708"/>
                    <a:pt x="255630" y="673075"/>
                  </a:cubicBezTo>
                  <a:cubicBezTo>
                    <a:pt x="257783" y="671441"/>
                    <a:pt x="258006" y="668249"/>
                    <a:pt x="259639" y="667283"/>
                  </a:cubicBezTo>
                  <a:cubicBezTo>
                    <a:pt x="261273" y="666319"/>
                    <a:pt x="263129" y="668249"/>
                    <a:pt x="265430" y="667283"/>
                  </a:cubicBezTo>
                  <a:cubicBezTo>
                    <a:pt x="267733" y="666319"/>
                    <a:pt x="270332" y="663349"/>
                    <a:pt x="273450" y="661493"/>
                  </a:cubicBezTo>
                  <a:cubicBezTo>
                    <a:pt x="276568" y="659637"/>
                    <a:pt x="280578" y="656594"/>
                    <a:pt x="284141" y="656149"/>
                  </a:cubicBezTo>
                  <a:cubicBezTo>
                    <a:pt x="287705" y="655703"/>
                    <a:pt x="291715" y="660231"/>
                    <a:pt x="294834" y="658821"/>
                  </a:cubicBezTo>
                  <a:cubicBezTo>
                    <a:pt x="297952" y="657411"/>
                    <a:pt x="300402" y="647611"/>
                    <a:pt x="302852" y="647686"/>
                  </a:cubicBezTo>
                  <a:cubicBezTo>
                    <a:pt x="305302" y="647760"/>
                    <a:pt x="308272" y="655109"/>
                    <a:pt x="309534" y="659266"/>
                  </a:cubicBezTo>
                  <a:cubicBezTo>
                    <a:pt x="310797" y="663424"/>
                    <a:pt x="310500" y="667878"/>
                    <a:pt x="310425" y="672629"/>
                  </a:cubicBezTo>
                  <a:cubicBezTo>
                    <a:pt x="310351" y="677380"/>
                    <a:pt x="308792" y="683394"/>
                    <a:pt x="309089" y="687773"/>
                  </a:cubicBezTo>
                  <a:cubicBezTo>
                    <a:pt x="309386" y="692154"/>
                    <a:pt x="311836" y="696236"/>
                    <a:pt x="312207" y="698909"/>
                  </a:cubicBezTo>
                  <a:cubicBezTo>
                    <a:pt x="312486" y="700914"/>
                    <a:pt x="310467" y="702334"/>
                    <a:pt x="310474" y="703169"/>
                  </a:cubicBezTo>
                  <a:lnTo>
                    <a:pt x="310513" y="703199"/>
                  </a:lnTo>
                  <a:lnTo>
                    <a:pt x="309980" y="703809"/>
                  </a:lnTo>
                  <a:cubicBezTo>
                    <a:pt x="308643" y="706259"/>
                    <a:pt x="310351" y="711307"/>
                    <a:pt x="308643" y="714499"/>
                  </a:cubicBezTo>
                  <a:cubicBezTo>
                    <a:pt x="306936" y="717691"/>
                    <a:pt x="303298" y="718879"/>
                    <a:pt x="299734" y="722962"/>
                  </a:cubicBezTo>
                  <a:cubicBezTo>
                    <a:pt x="296170" y="727045"/>
                    <a:pt x="291790" y="733429"/>
                    <a:pt x="287260" y="738998"/>
                  </a:cubicBezTo>
                  <a:cubicBezTo>
                    <a:pt x="282731" y="744565"/>
                    <a:pt x="280281" y="749243"/>
                    <a:pt x="272559" y="756369"/>
                  </a:cubicBezTo>
                  <a:cubicBezTo>
                    <a:pt x="264836" y="763496"/>
                    <a:pt x="249765" y="775077"/>
                    <a:pt x="240929" y="781758"/>
                  </a:cubicBezTo>
                  <a:cubicBezTo>
                    <a:pt x="232093" y="788439"/>
                    <a:pt x="225114" y="792746"/>
                    <a:pt x="219546" y="796458"/>
                  </a:cubicBezTo>
                  <a:cubicBezTo>
                    <a:pt x="213976" y="800169"/>
                    <a:pt x="211303" y="801060"/>
                    <a:pt x="207517" y="804030"/>
                  </a:cubicBezTo>
                  <a:cubicBezTo>
                    <a:pt x="203730" y="806999"/>
                    <a:pt x="199944" y="812419"/>
                    <a:pt x="196825" y="814275"/>
                  </a:cubicBezTo>
                  <a:cubicBezTo>
                    <a:pt x="193707" y="816130"/>
                    <a:pt x="192148" y="813087"/>
                    <a:pt x="188806" y="815166"/>
                  </a:cubicBezTo>
                  <a:cubicBezTo>
                    <a:pt x="185465" y="817244"/>
                    <a:pt x="180342" y="824520"/>
                    <a:pt x="176778" y="826746"/>
                  </a:cubicBezTo>
                  <a:cubicBezTo>
                    <a:pt x="173214" y="828974"/>
                    <a:pt x="169205" y="827340"/>
                    <a:pt x="167423" y="828528"/>
                  </a:cubicBezTo>
                  <a:cubicBezTo>
                    <a:pt x="165641" y="829716"/>
                    <a:pt x="167274" y="831646"/>
                    <a:pt x="166087" y="833874"/>
                  </a:cubicBezTo>
                  <a:cubicBezTo>
                    <a:pt x="164899" y="836100"/>
                    <a:pt x="162522" y="839293"/>
                    <a:pt x="160294" y="841891"/>
                  </a:cubicBezTo>
                  <a:cubicBezTo>
                    <a:pt x="158067" y="844489"/>
                    <a:pt x="155543" y="847459"/>
                    <a:pt x="152721" y="849463"/>
                  </a:cubicBezTo>
                  <a:cubicBezTo>
                    <a:pt x="149900" y="851468"/>
                    <a:pt x="146782" y="851468"/>
                    <a:pt x="143366" y="853917"/>
                  </a:cubicBezTo>
                  <a:cubicBezTo>
                    <a:pt x="139951" y="856367"/>
                    <a:pt x="131412" y="862381"/>
                    <a:pt x="132228" y="864162"/>
                  </a:cubicBezTo>
                  <a:cubicBezTo>
                    <a:pt x="133045" y="865944"/>
                    <a:pt x="144480" y="865053"/>
                    <a:pt x="148267" y="864608"/>
                  </a:cubicBezTo>
                  <a:cubicBezTo>
                    <a:pt x="152053" y="864162"/>
                    <a:pt x="152573" y="862010"/>
                    <a:pt x="154949" y="861490"/>
                  </a:cubicBezTo>
                  <a:cubicBezTo>
                    <a:pt x="157324" y="860971"/>
                    <a:pt x="159255" y="862158"/>
                    <a:pt x="162522" y="861490"/>
                  </a:cubicBezTo>
                  <a:cubicBezTo>
                    <a:pt x="165790" y="860822"/>
                    <a:pt x="171061" y="858669"/>
                    <a:pt x="174551" y="857481"/>
                  </a:cubicBezTo>
                  <a:cubicBezTo>
                    <a:pt x="174551" y="857481"/>
                    <a:pt x="179228" y="856145"/>
                    <a:pt x="183460" y="854363"/>
                  </a:cubicBezTo>
                  <a:cubicBezTo>
                    <a:pt x="187692" y="852582"/>
                    <a:pt x="194746" y="848721"/>
                    <a:pt x="199944" y="846791"/>
                  </a:cubicBezTo>
                  <a:cubicBezTo>
                    <a:pt x="205141" y="844860"/>
                    <a:pt x="209670" y="845528"/>
                    <a:pt x="214644" y="842782"/>
                  </a:cubicBezTo>
                  <a:cubicBezTo>
                    <a:pt x="219620" y="840035"/>
                    <a:pt x="224966" y="833725"/>
                    <a:pt x="229791" y="830310"/>
                  </a:cubicBezTo>
                  <a:cubicBezTo>
                    <a:pt x="234617" y="826895"/>
                    <a:pt x="238924" y="825484"/>
                    <a:pt x="243602" y="822293"/>
                  </a:cubicBezTo>
                  <a:cubicBezTo>
                    <a:pt x="248280" y="819100"/>
                    <a:pt x="253700" y="813830"/>
                    <a:pt x="257857" y="811157"/>
                  </a:cubicBezTo>
                  <a:cubicBezTo>
                    <a:pt x="262015" y="808484"/>
                    <a:pt x="264391" y="809152"/>
                    <a:pt x="268550" y="806257"/>
                  </a:cubicBezTo>
                  <a:cubicBezTo>
                    <a:pt x="272708" y="803362"/>
                    <a:pt x="277459" y="798090"/>
                    <a:pt x="282805" y="793785"/>
                  </a:cubicBezTo>
                  <a:cubicBezTo>
                    <a:pt x="288151" y="789479"/>
                    <a:pt x="296170" y="785174"/>
                    <a:pt x="300625" y="780422"/>
                  </a:cubicBezTo>
                  <a:cubicBezTo>
                    <a:pt x="305080" y="775671"/>
                    <a:pt x="305971" y="770920"/>
                    <a:pt x="309534" y="765278"/>
                  </a:cubicBezTo>
                  <a:cubicBezTo>
                    <a:pt x="313098" y="759636"/>
                    <a:pt x="317480" y="751543"/>
                    <a:pt x="322009" y="746570"/>
                  </a:cubicBezTo>
                  <a:cubicBezTo>
                    <a:pt x="326538" y="741596"/>
                    <a:pt x="331883" y="739963"/>
                    <a:pt x="336709" y="735434"/>
                  </a:cubicBezTo>
                  <a:cubicBezTo>
                    <a:pt x="341535" y="730906"/>
                    <a:pt x="346733" y="724372"/>
                    <a:pt x="350966" y="719399"/>
                  </a:cubicBezTo>
                  <a:cubicBezTo>
                    <a:pt x="355198" y="714425"/>
                    <a:pt x="358761" y="710342"/>
                    <a:pt x="362102" y="705590"/>
                  </a:cubicBezTo>
                  <a:cubicBezTo>
                    <a:pt x="363773" y="703215"/>
                    <a:pt x="365648" y="700765"/>
                    <a:pt x="367281" y="698297"/>
                  </a:cubicBezTo>
                  <a:lnTo>
                    <a:pt x="368575" y="696130"/>
                  </a:lnTo>
                  <a:lnTo>
                    <a:pt x="370957" y="693564"/>
                  </a:lnTo>
                  <a:cubicBezTo>
                    <a:pt x="372516" y="691077"/>
                    <a:pt x="373203" y="688367"/>
                    <a:pt x="375022" y="685991"/>
                  </a:cubicBezTo>
                  <a:cubicBezTo>
                    <a:pt x="378660" y="681241"/>
                    <a:pt x="380813" y="676192"/>
                    <a:pt x="383486" y="671293"/>
                  </a:cubicBezTo>
                  <a:cubicBezTo>
                    <a:pt x="384823" y="668843"/>
                    <a:pt x="386419" y="666004"/>
                    <a:pt x="387830" y="663359"/>
                  </a:cubicBezTo>
                  <a:lnTo>
                    <a:pt x="388928" y="661216"/>
                  </a:lnTo>
                  <a:lnTo>
                    <a:pt x="389277" y="661048"/>
                  </a:lnTo>
                  <a:cubicBezTo>
                    <a:pt x="396851" y="656891"/>
                    <a:pt x="398708" y="646720"/>
                    <a:pt x="403088" y="642340"/>
                  </a:cubicBezTo>
                  <a:cubicBezTo>
                    <a:pt x="407469" y="637960"/>
                    <a:pt x="411107" y="637663"/>
                    <a:pt x="415561" y="634768"/>
                  </a:cubicBezTo>
                  <a:cubicBezTo>
                    <a:pt x="420017" y="631872"/>
                    <a:pt x="425882" y="628755"/>
                    <a:pt x="429818" y="624968"/>
                  </a:cubicBezTo>
                  <a:cubicBezTo>
                    <a:pt x="433753" y="621182"/>
                    <a:pt x="436945" y="616357"/>
                    <a:pt x="439172" y="612051"/>
                  </a:cubicBezTo>
                  <a:cubicBezTo>
                    <a:pt x="441400" y="607745"/>
                    <a:pt x="442439" y="604256"/>
                    <a:pt x="443182" y="599134"/>
                  </a:cubicBezTo>
                  <a:cubicBezTo>
                    <a:pt x="443924" y="594011"/>
                    <a:pt x="443924" y="585845"/>
                    <a:pt x="443627" y="581317"/>
                  </a:cubicBezTo>
                  <a:cubicBezTo>
                    <a:pt x="443330" y="576788"/>
                    <a:pt x="441103" y="574189"/>
                    <a:pt x="441400" y="571963"/>
                  </a:cubicBezTo>
                  <a:cubicBezTo>
                    <a:pt x="441697" y="569736"/>
                    <a:pt x="443033" y="569216"/>
                    <a:pt x="445410" y="567954"/>
                  </a:cubicBezTo>
                  <a:cubicBezTo>
                    <a:pt x="447786" y="566692"/>
                    <a:pt x="451127" y="565058"/>
                    <a:pt x="455656" y="564390"/>
                  </a:cubicBezTo>
                  <a:cubicBezTo>
                    <a:pt x="460185" y="563723"/>
                    <a:pt x="465828" y="563871"/>
                    <a:pt x="472585" y="563945"/>
                  </a:cubicBezTo>
                  <a:cubicBezTo>
                    <a:pt x="479341" y="564020"/>
                    <a:pt x="491072" y="564984"/>
                    <a:pt x="496196" y="564835"/>
                  </a:cubicBezTo>
                  <a:cubicBezTo>
                    <a:pt x="501319" y="564687"/>
                    <a:pt x="501839" y="564613"/>
                    <a:pt x="503324" y="563054"/>
                  </a:cubicBezTo>
                  <a:cubicBezTo>
                    <a:pt x="504809" y="561495"/>
                    <a:pt x="504215" y="558154"/>
                    <a:pt x="505106" y="555482"/>
                  </a:cubicBezTo>
                  <a:cubicBezTo>
                    <a:pt x="505997" y="552810"/>
                    <a:pt x="509264" y="549766"/>
                    <a:pt x="508670" y="547018"/>
                  </a:cubicBezTo>
                  <a:cubicBezTo>
                    <a:pt x="508076" y="544272"/>
                    <a:pt x="505477" y="541600"/>
                    <a:pt x="501542" y="539001"/>
                  </a:cubicBezTo>
                  <a:cubicBezTo>
                    <a:pt x="497607" y="536402"/>
                    <a:pt x="489513" y="533805"/>
                    <a:pt x="485058" y="531429"/>
                  </a:cubicBezTo>
                  <a:cubicBezTo>
                    <a:pt x="480604" y="529053"/>
                    <a:pt x="478079" y="525936"/>
                    <a:pt x="474813" y="524748"/>
                  </a:cubicBezTo>
                  <a:cubicBezTo>
                    <a:pt x="471546" y="523560"/>
                    <a:pt x="467610" y="523486"/>
                    <a:pt x="465457" y="524302"/>
                  </a:cubicBezTo>
                  <a:cubicBezTo>
                    <a:pt x="463304" y="525119"/>
                    <a:pt x="463972" y="529053"/>
                    <a:pt x="461893" y="529647"/>
                  </a:cubicBezTo>
                  <a:cubicBezTo>
                    <a:pt x="459814" y="530241"/>
                    <a:pt x="455656" y="527717"/>
                    <a:pt x="452983" y="527865"/>
                  </a:cubicBezTo>
                  <a:cubicBezTo>
                    <a:pt x="450310" y="528014"/>
                    <a:pt x="447860" y="530241"/>
                    <a:pt x="445856" y="530538"/>
                  </a:cubicBezTo>
                  <a:cubicBezTo>
                    <a:pt x="443850" y="530835"/>
                    <a:pt x="442885" y="528830"/>
                    <a:pt x="440954" y="529647"/>
                  </a:cubicBezTo>
                  <a:cubicBezTo>
                    <a:pt x="439024" y="530464"/>
                    <a:pt x="436351" y="534473"/>
                    <a:pt x="434272" y="535438"/>
                  </a:cubicBezTo>
                  <a:cubicBezTo>
                    <a:pt x="432193" y="536402"/>
                    <a:pt x="430412" y="534993"/>
                    <a:pt x="428481" y="535438"/>
                  </a:cubicBezTo>
                  <a:cubicBezTo>
                    <a:pt x="426551" y="535884"/>
                    <a:pt x="425957" y="537293"/>
                    <a:pt x="422690" y="538110"/>
                  </a:cubicBezTo>
                  <a:cubicBezTo>
                    <a:pt x="419423" y="538927"/>
                    <a:pt x="412220" y="539966"/>
                    <a:pt x="408879" y="540337"/>
                  </a:cubicBezTo>
                  <a:cubicBezTo>
                    <a:pt x="405538" y="540709"/>
                    <a:pt x="406355" y="540189"/>
                    <a:pt x="402643" y="540337"/>
                  </a:cubicBezTo>
                  <a:cubicBezTo>
                    <a:pt x="398930" y="540486"/>
                    <a:pt x="391950" y="541599"/>
                    <a:pt x="386604" y="541228"/>
                  </a:cubicBezTo>
                  <a:cubicBezTo>
                    <a:pt x="382595" y="540950"/>
                    <a:pt x="381468" y="538458"/>
                    <a:pt x="376738" y="537887"/>
                  </a:cubicBezTo>
                  <a:lnTo>
                    <a:pt x="374890" y="537814"/>
                  </a:lnTo>
                  <a:lnTo>
                    <a:pt x="374772" y="535125"/>
                  </a:lnTo>
                  <a:cubicBezTo>
                    <a:pt x="374758" y="533744"/>
                    <a:pt x="374818" y="532487"/>
                    <a:pt x="375022" y="531429"/>
                  </a:cubicBezTo>
                  <a:cubicBezTo>
                    <a:pt x="375839" y="527197"/>
                    <a:pt x="377769" y="525639"/>
                    <a:pt x="379922" y="523411"/>
                  </a:cubicBezTo>
                  <a:cubicBezTo>
                    <a:pt x="382075" y="521184"/>
                    <a:pt x="384154" y="520664"/>
                    <a:pt x="387941" y="518066"/>
                  </a:cubicBezTo>
                  <a:cubicBezTo>
                    <a:pt x="391727" y="515468"/>
                    <a:pt x="397742" y="511459"/>
                    <a:pt x="402643" y="507822"/>
                  </a:cubicBezTo>
                  <a:cubicBezTo>
                    <a:pt x="407543" y="504184"/>
                    <a:pt x="412963" y="500174"/>
                    <a:pt x="417343" y="496240"/>
                  </a:cubicBezTo>
                  <a:cubicBezTo>
                    <a:pt x="421725" y="492305"/>
                    <a:pt x="427887" y="487777"/>
                    <a:pt x="428927" y="484214"/>
                  </a:cubicBezTo>
                  <a:cubicBezTo>
                    <a:pt x="429966" y="480650"/>
                    <a:pt x="426031" y="477458"/>
                    <a:pt x="423581" y="474860"/>
                  </a:cubicBezTo>
                  <a:cubicBezTo>
                    <a:pt x="421131" y="472261"/>
                    <a:pt x="417417" y="469663"/>
                    <a:pt x="414225" y="468624"/>
                  </a:cubicBezTo>
                  <a:cubicBezTo>
                    <a:pt x="411032" y="467584"/>
                    <a:pt x="407914" y="468179"/>
                    <a:pt x="404425" y="468624"/>
                  </a:cubicBezTo>
                  <a:cubicBezTo>
                    <a:pt x="400935" y="469069"/>
                    <a:pt x="397000" y="472038"/>
                    <a:pt x="393288" y="471296"/>
                  </a:cubicBezTo>
                  <a:cubicBezTo>
                    <a:pt x="389574" y="470554"/>
                    <a:pt x="384897" y="467436"/>
                    <a:pt x="382150" y="464169"/>
                  </a:cubicBezTo>
                  <a:cubicBezTo>
                    <a:pt x="379403" y="460903"/>
                    <a:pt x="377992" y="456077"/>
                    <a:pt x="376804" y="451698"/>
                  </a:cubicBezTo>
                  <a:cubicBezTo>
                    <a:pt x="375616" y="447317"/>
                    <a:pt x="375765" y="441230"/>
                    <a:pt x="375022" y="437889"/>
                  </a:cubicBezTo>
                  <a:cubicBezTo>
                    <a:pt x="374280" y="434548"/>
                    <a:pt x="374651" y="434103"/>
                    <a:pt x="372349" y="431654"/>
                  </a:cubicBezTo>
                  <a:cubicBezTo>
                    <a:pt x="370048" y="429204"/>
                    <a:pt x="366483" y="426308"/>
                    <a:pt x="361211" y="423191"/>
                  </a:cubicBezTo>
                  <a:cubicBezTo>
                    <a:pt x="355940" y="420072"/>
                    <a:pt x="347253" y="415766"/>
                    <a:pt x="340719" y="412946"/>
                  </a:cubicBezTo>
                  <a:cubicBezTo>
                    <a:pt x="334185" y="410124"/>
                    <a:pt x="325944" y="406561"/>
                    <a:pt x="322009" y="406264"/>
                  </a:cubicBezTo>
                  <a:close/>
                  <a:moveTo>
                    <a:pt x="566689" y="347456"/>
                  </a:moveTo>
                  <a:cubicBezTo>
                    <a:pt x="568601" y="347267"/>
                    <a:pt x="570590" y="347449"/>
                    <a:pt x="571627" y="348233"/>
                  </a:cubicBezTo>
                  <a:cubicBezTo>
                    <a:pt x="572663" y="349018"/>
                    <a:pt x="572201" y="351159"/>
                    <a:pt x="572089" y="353295"/>
                  </a:cubicBezTo>
                  <a:lnTo>
                    <a:pt x="572406" y="356248"/>
                  </a:lnTo>
                  <a:lnTo>
                    <a:pt x="572178" y="358184"/>
                  </a:lnTo>
                  <a:cubicBezTo>
                    <a:pt x="572254" y="360591"/>
                    <a:pt x="573000" y="363889"/>
                    <a:pt x="572076" y="364603"/>
                  </a:cubicBezTo>
                  <a:cubicBezTo>
                    <a:pt x="570843" y="365556"/>
                    <a:pt x="566473" y="363259"/>
                    <a:pt x="565016" y="361914"/>
                  </a:cubicBezTo>
                  <a:lnTo>
                    <a:pt x="562945" y="356309"/>
                  </a:lnTo>
                  <a:lnTo>
                    <a:pt x="563191" y="354939"/>
                  </a:lnTo>
                  <a:cubicBezTo>
                    <a:pt x="562865" y="352865"/>
                    <a:pt x="561122" y="349955"/>
                    <a:pt x="562214" y="348906"/>
                  </a:cubicBezTo>
                  <a:cubicBezTo>
                    <a:pt x="562942" y="348205"/>
                    <a:pt x="564777" y="347645"/>
                    <a:pt x="566689" y="347456"/>
                  </a:cubicBezTo>
                  <a:close/>
                  <a:moveTo>
                    <a:pt x="567789" y="302804"/>
                  </a:moveTo>
                  <a:cubicBezTo>
                    <a:pt x="569274" y="302985"/>
                    <a:pt x="570731" y="303601"/>
                    <a:pt x="571403" y="304778"/>
                  </a:cubicBezTo>
                  <a:cubicBezTo>
                    <a:pt x="572748" y="307131"/>
                    <a:pt x="572916" y="315757"/>
                    <a:pt x="572076" y="317550"/>
                  </a:cubicBezTo>
                  <a:cubicBezTo>
                    <a:pt x="571235" y="319343"/>
                    <a:pt x="567705" y="317886"/>
                    <a:pt x="566360" y="315533"/>
                  </a:cubicBezTo>
                  <a:cubicBezTo>
                    <a:pt x="565016" y="313180"/>
                    <a:pt x="562439" y="304554"/>
                    <a:pt x="564008" y="303433"/>
                  </a:cubicBezTo>
                  <a:cubicBezTo>
                    <a:pt x="564792" y="302873"/>
                    <a:pt x="566305" y="302622"/>
                    <a:pt x="567789" y="302804"/>
                  </a:cubicBezTo>
                  <a:close/>
                  <a:moveTo>
                    <a:pt x="565352" y="223107"/>
                  </a:moveTo>
                  <a:cubicBezTo>
                    <a:pt x="566977" y="223219"/>
                    <a:pt x="567873" y="223443"/>
                    <a:pt x="568377" y="224788"/>
                  </a:cubicBezTo>
                  <a:cubicBezTo>
                    <a:pt x="568755" y="225796"/>
                    <a:pt x="567558" y="228442"/>
                    <a:pt x="567692" y="230034"/>
                  </a:cubicBezTo>
                  <a:lnTo>
                    <a:pt x="567934" y="230435"/>
                  </a:lnTo>
                  <a:lnTo>
                    <a:pt x="566652" y="230839"/>
                  </a:lnTo>
                  <a:cubicBezTo>
                    <a:pt x="562634" y="231871"/>
                    <a:pt x="558853" y="232280"/>
                    <a:pt x="558853" y="232280"/>
                  </a:cubicBezTo>
                  <a:cubicBezTo>
                    <a:pt x="557004" y="232700"/>
                    <a:pt x="557834" y="231734"/>
                    <a:pt x="557159" y="232075"/>
                  </a:cubicBezTo>
                  <a:lnTo>
                    <a:pt x="555964" y="232863"/>
                  </a:lnTo>
                  <a:lnTo>
                    <a:pt x="555767" y="232234"/>
                  </a:lnTo>
                  <a:cubicBezTo>
                    <a:pt x="554754" y="230764"/>
                    <a:pt x="552621" y="229703"/>
                    <a:pt x="552915" y="228484"/>
                  </a:cubicBezTo>
                  <a:cubicBezTo>
                    <a:pt x="553308" y="226861"/>
                    <a:pt x="556557" y="225012"/>
                    <a:pt x="558630" y="224116"/>
                  </a:cubicBezTo>
                  <a:cubicBezTo>
                    <a:pt x="560702" y="223219"/>
                    <a:pt x="563728" y="222995"/>
                    <a:pt x="565352" y="223107"/>
                  </a:cubicBezTo>
                  <a:close/>
                  <a:moveTo>
                    <a:pt x="550103" y="157107"/>
                  </a:moveTo>
                  <a:cubicBezTo>
                    <a:pt x="546539" y="157443"/>
                    <a:pt x="542746" y="158913"/>
                    <a:pt x="538797" y="159249"/>
                  </a:cubicBezTo>
                  <a:cubicBezTo>
                    <a:pt x="533531" y="159698"/>
                    <a:pt x="526584" y="159529"/>
                    <a:pt x="521990" y="159922"/>
                  </a:cubicBezTo>
                  <a:cubicBezTo>
                    <a:pt x="517395" y="160314"/>
                    <a:pt x="510001" y="160762"/>
                    <a:pt x="508544" y="162947"/>
                  </a:cubicBezTo>
                  <a:cubicBezTo>
                    <a:pt x="507088" y="165131"/>
                    <a:pt x="510729" y="168604"/>
                    <a:pt x="513250" y="173029"/>
                  </a:cubicBezTo>
                  <a:cubicBezTo>
                    <a:pt x="515771" y="177454"/>
                    <a:pt x="519861" y="182944"/>
                    <a:pt x="523671" y="189498"/>
                  </a:cubicBezTo>
                  <a:cubicBezTo>
                    <a:pt x="527481" y="196052"/>
                    <a:pt x="533363" y="206135"/>
                    <a:pt x="536108" y="212352"/>
                  </a:cubicBezTo>
                  <a:cubicBezTo>
                    <a:pt x="538853" y="218570"/>
                    <a:pt x="539077" y="221707"/>
                    <a:pt x="540141" y="226805"/>
                  </a:cubicBezTo>
                  <a:cubicBezTo>
                    <a:pt x="541206" y="231902"/>
                    <a:pt x="540533" y="240248"/>
                    <a:pt x="542494" y="242937"/>
                  </a:cubicBezTo>
                  <a:lnTo>
                    <a:pt x="542965" y="243258"/>
                  </a:lnTo>
                  <a:lnTo>
                    <a:pt x="541709" y="244380"/>
                  </a:lnTo>
                  <a:cubicBezTo>
                    <a:pt x="537675" y="248244"/>
                    <a:pt x="535827" y="253286"/>
                    <a:pt x="531625" y="256143"/>
                  </a:cubicBezTo>
                  <a:cubicBezTo>
                    <a:pt x="527423" y="259000"/>
                    <a:pt x="520869" y="259728"/>
                    <a:pt x="516498" y="261521"/>
                  </a:cubicBezTo>
                  <a:cubicBezTo>
                    <a:pt x="512128" y="263313"/>
                    <a:pt x="508655" y="265889"/>
                    <a:pt x="505406" y="266898"/>
                  </a:cubicBezTo>
                  <a:cubicBezTo>
                    <a:pt x="502157" y="267906"/>
                    <a:pt x="500084" y="266618"/>
                    <a:pt x="497003" y="267570"/>
                  </a:cubicBezTo>
                  <a:cubicBezTo>
                    <a:pt x="493920" y="268522"/>
                    <a:pt x="489943" y="271940"/>
                    <a:pt x="486918" y="272612"/>
                  </a:cubicBezTo>
                  <a:cubicBezTo>
                    <a:pt x="483892" y="273284"/>
                    <a:pt x="481091" y="272556"/>
                    <a:pt x="478851" y="271603"/>
                  </a:cubicBezTo>
                  <a:cubicBezTo>
                    <a:pt x="476610" y="270651"/>
                    <a:pt x="475489" y="267738"/>
                    <a:pt x="473472" y="266898"/>
                  </a:cubicBezTo>
                  <a:cubicBezTo>
                    <a:pt x="471456" y="266057"/>
                    <a:pt x="468037" y="265442"/>
                    <a:pt x="466749" y="266562"/>
                  </a:cubicBezTo>
                  <a:cubicBezTo>
                    <a:pt x="465460" y="267682"/>
                    <a:pt x="465404" y="271435"/>
                    <a:pt x="465740" y="273620"/>
                  </a:cubicBezTo>
                  <a:cubicBezTo>
                    <a:pt x="466077" y="275804"/>
                    <a:pt x="465740" y="276925"/>
                    <a:pt x="469102" y="280342"/>
                  </a:cubicBezTo>
                  <a:cubicBezTo>
                    <a:pt x="472464" y="283759"/>
                    <a:pt x="477562" y="292554"/>
                    <a:pt x="485909" y="294121"/>
                  </a:cubicBezTo>
                  <a:cubicBezTo>
                    <a:pt x="494257" y="295690"/>
                    <a:pt x="510840" y="290425"/>
                    <a:pt x="519187" y="289753"/>
                  </a:cubicBezTo>
                  <a:cubicBezTo>
                    <a:pt x="527535" y="289080"/>
                    <a:pt x="533026" y="288464"/>
                    <a:pt x="535995" y="290089"/>
                  </a:cubicBezTo>
                  <a:cubicBezTo>
                    <a:pt x="538964" y="291713"/>
                    <a:pt x="536219" y="295242"/>
                    <a:pt x="537003" y="299499"/>
                  </a:cubicBezTo>
                  <a:cubicBezTo>
                    <a:pt x="537787" y="303756"/>
                    <a:pt x="540757" y="310254"/>
                    <a:pt x="540701" y="315632"/>
                  </a:cubicBezTo>
                  <a:cubicBezTo>
                    <a:pt x="540645" y="321010"/>
                    <a:pt x="537227" y="325771"/>
                    <a:pt x="536667" y="331764"/>
                  </a:cubicBezTo>
                  <a:cubicBezTo>
                    <a:pt x="536107" y="337758"/>
                    <a:pt x="534538" y="347113"/>
                    <a:pt x="537339" y="351594"/>
                  </a:cubicBezTo>
                  <a:lnTo>
                    <a:pt x="537948" y="352158"/>
                  </a:lnTo>
                  <a:lnTo>
                    <a:pt x="538148" y="353184"/>
                  </a:lnTo>
                  <a:cubicBezTo>
                    <a:pt x="538391" y="354548"/>
                    <a:pt x="538559" y="355935"/>
                    <a:pt x="538461" y="357209"/>
                  </a:cubicBezTo>
                  <a:cubicBezTo>
                    <a:pt x="538069" y="362306"/>
                    <a:pt x="536892" y="370260"/>
                    <a:pt x="536780" y="375694"/>
                  </a:cubicBezTo>
                  <a:cubicBezTo>
                    <a:pt x="536668" y="381128"/>
                    <a:pt x="538573" y="386001"/>
                    <a:pt x="537788" y="389810"/>
                  </a:cubicBezTo>
                  <a:cubicBezTo>
                    <a:pt x="537004" y="393619"/>
                    <a:pt x="533531" y="396140"/>
                    <a:pt x="532074" y="398548"/>
                  </a:cubicBezTo>
                  <a:cubicBezTo>
                    <a:pt x="530618" y="400957"/>
                    <a:pt x="529833" y="401293"/>
                    <a:pt x="529049" y="404263"/>
                  </a:cubicBezTo>
                  <a:cubicBezTo>
                    <a:pt x="528265" y="407231"/>
                    <a:pt x="528489" y="413729"/>
                    <a:pt x="527368" y="416361"/>
                  </a:cubicBezTo>
                  <a:cubicBezTo>
                    <a:pt x="526248" y="418994"/>
                    <a:pt x="524231" y="419218"/>
                    <a:pt x="522326" y="420059"/>
                  </a:cubicBezTo>
                  <a:cubicBezTo>
                    <a:pt x="520422" y="420899"/>
                    <a:pt x="519692" y="420843"/>
                    <a:pt x="515939" y="421403"/>
                  </a:cubicBezTo>
                  <a:cubicBezTo>
                    <a:pt x="512185" y="421964"/>
                    <a:pt x="503166" y="421851"/>
                    <a:pt x="499805" y="423420"/>
                  </a:cubicBezTo>
                  <a:cubicBezTo>
                    <a:pt x="496443" y="424988"/>
                    <a:pt x="495771" y="429357"/>
                    <a:pt x="495771" y="430814"/>
                  </a:cubicBezTo>
                  <a:cubicBezTo>
                    <a:pt x="495771" y="432270"/>
                    <a:pt x="496219" y="432551"/>
                    <a:pt x="499805" y="432158"/>
                  </a:cubicBezTo>
                  <a:cubicBezTo>
                    <a:pt x="503390" y="431766"/>
                    <a:pt x="512634" y="429021"/>
                    <a:pt x="517283" y="428461"/>
                  </a:cubicBezTo>
                  <a:cubicBezTo>
                    <a:pt x="521934" y="427901"/>
                    <a:pt x="525912" y="427901"/>
                    <a:pt x="527704" y="428797"/>
                  </a:cubicBezTo>
                  <a:cubicBezTo>
                    <a:pt x="529497" y="429693"/>
                    <a:pt x="525071" y="432046"/>
                    <a:pt x="528041" y="433838"/>
                  </a:cubicBezTo>
                  <a:lnTo>
                    <a:pt x="530106" y="434752"/>
                  </a:lnTo>
                  <a:lnTo>
                    <a:pt x="525982" y="435739"/>
                  </a:lnTo>
                  <a:cubicBezTo>
                    <a:pt x="523573" y="436272"/>
                    <a:pt x="521682" y="436650"/>
                    <a:pt x="518628" y="437630"/>
                  </a:cubicBezTo>
                  <a:cubicBezTo>
                    <a:pt x="512521" y="439591"/>
                    <a:pt x="506191" y="441888"/>
                    <a:pt x="499805" y="444688"/>
                  </a:cubicBezTo>
                  <a:cubicBezTo>
                    <a:pt x="493417" y="447489"/>
                    <a:pt x="484061" y="453538"/>
                    <a:pt x="480308" y="454435"/>
                  </a:cubicBezTo>
                  <a:cubicBezTo>
                    <a:pt x="476554" y="455331"/>
                    <a:pt x="478067" y="451859"/>
                    <a:pt x="477283" y="450066"/>
                  </a:cubicBezTo>
                  <a:cubicBezTo>
                    <a:pt x="476498" y="448273"/>
                    <a:pt x="476555" y="445360"/>
                    <a:pt x="475602" y="443679"/>
                  </a:cubicBezTo>
                  <a:cubicBezTo>
                    <a:pt x="474650" y="442000"/>
                    <a:pt x="473866" y="441608"/>
                    <a:pt x="471569" y="439983"/>
                  </a:cubicBezTo>
                  <a:cubicBezTo>
                    <a:pt x="469271" y="438358"/>
                    <a:pt x="463781" y="433877"/>
                    <a:pt x="461820" y="433934"/>
                  </a:cubicBezTo>
                  <a:cubicBezTo>
                    <a:pt x="459859" y="433989"/>
                    <a:pt x="460979" y="438134"/>
                    <a:pt x="459803" y="440319"/>
                  </a:cubicBezTo>
                  <a:cubicBezTo>
                    <a:pt x="458627" y="442504"/>
                    <a:pt x="455321" y="443679"/>
                    <a:pt x="454761" y="447041"/>
                  </a:cubicBezTo>
                  <a:cubicBezTo>
                    <a:pt x="454201" y="450402"/>
                    <a:pt x="455377" y="456507"/>
                    <a:pt x="456442" y="460485"/>
                  </a:cubicBezTo>
                  <a:cubicBezTo>
                    <a:pt x="457506" y="464461"/>
                    <a:pt x="458626" y="465974"/>
                    <a:pt x="461147" y="470904"/>
                  </a:cubicBezTo>
                  <a:cubicBezTo>
                    <a:pt x="463668" y="475833"/>
                    <a:pt x="467590" y="483619"/>
                    <a:pt x="471569" y="490060"/>
                  </a:cubicBezTo>
                  <a:cubicBezTo>
                    <a:pt x="475546" y="496503"/>
                    <a:pt x="481260" y="505802"/>
                    <a:pt x="485014" y="509554"/>
                  </a:cubicBezTo>
                  <a:cubicBezTo>
                    <a:pt x="488767" y="513307"/>
                    <a:pt x="491512" y="512579"/>
                    <a:pt x="494089" y="512579"/>
                  </a:cubicBezTo>
                  <a:cubicBezTo>
                    <a:pt x="496667" y="512579"/>
                    <a:pt x="499861" y="511010"/>
                    <a:pt x="500477" y="509554"/>
                  </a:cubicBezTo>
                  <a:cubicBezTo>
                    <a:pt x="501093" y="508098"/>
                    <a:pt x="500869" y="506138"/>
                    <a:pt x="500141" y="503505"/>
                  </a:cubicBezTo>
                  <a:cubicBezTo>
                    <a:pt x="499412" y="500872"/>
                    <a:pt x="498404" y="498408"/>
                    <a:pt x="496107" y="493758"/>
                  </a:cubicBezTo>
                  <a:cubicBezTo>
                    <a:pt x="493809" y="489109"/>
                    <a:pt x="488487" y="480426"/>
                    <a:pt x="486358" y="475609"/>
                  </a:cubicBezTo>
                  <a:cubicBezTo>
                    <a:pt x="484230" y="470792"/>
                    <a:pt x="480532" y="468495"/>
                    <a:pt x="483333" y="464854"/>
                  </a:cubicBezTo>
                  <a:cubicBezTo>
                    <a:pt x="486134" y="461213"/>
                    <a:pt x="496947" y="456956"/>
                    <a:pt x="503166" y="453762"/>
                  </a:cubicBezTo>
                  <a:cubicBezTo>
                    <a:pt x="509384" y="450570"/>
                    <a:pt x="514426" y="447601"/>
                    <a:pt x="520646" y="445696"/>
                  </a:cubicBezTo>
                  <a:cubicBezTo>
                    <a:pt x="526864" y="443791"/>
                    <a:pt x="531962" y="444240"/>
                    <a:pt x="540477" y="442336"/>
                  </a:cubicBezTo>
                  <a:cubicBezTo>
                    <a:pt x="542606" y="441860"/>
                    <a:pt x="545170" y="441243"/>
                    <a:pt x="547931" y="440555"/>
                  </a:cubicBezTo>
                  <a:lnTo>
                    <a:pt x="549109" y="440254"/>
                  </a:lnTo>
                  <a:lnTo>
                    <a:pt x="552180" y="440855"/>
                  </a:lnTo>
                  <a:cubicBezTo>
                    <a:pt x="554190" y="441163"/>
                    <a:pt x="556053" y="441485"/>
                    <a:pt x="557957" y="442241"/>
                  </a:cubicBezTo>
                  <a:cubicBezTo>
                    <a:pt x="561767" y="443753"/>
                    <a:pt x="565016" y="447898"/>
                    <a:pt x="568377" y="448627"/>
                  </a:cubicBezTo>
                  <a:lnTo>
                    <a:pt x="571024" y="448617"/>
                  </a:lnTo>
                  <a:lnTo>
                    <a:pt x="569049" y="450738"/>
                  </a:lnTo>
                  <a:cubicBezTo>
                    <a:pt x="564512" y="453538"/>
                    <a:pt x="551739" y="455779"/>
                    <a:pt x="546193" y="457460"/>
                  </a:cubicBezTo>
                  <a:cubicBezTo>
                    <a:pt x="540645" y="459140"/>
                    <a:pt x="538909" y="460317"/>
                    <a:pt x="535772" y="460821"/>
                  </a:cubicBezTo>
                  <a:cubicBezTo>
                    <a:pt x="532634" y="461325"/>
                    <a:pt x="528881" y="461045"/>
                    <a:pt x="527368" y="460485"/>
                  </a:cubicBezTo>
                  <a:cubicBezTo>
                    <a:pt x="525856" y="459925"/>
                    <a:pt x="527648" y="458356"/>
                    <a:pt x="526696" y="457460"/>
                  </a:cubicBezTo>
                  <a:cubicBezTo>
                    <a:pt x="525744" y="456563"/>
                    <a:pt x="523391" y="455499"/>
                    <a:pt x="521654" y="455107"/>
                  </a:cubicBezTo>
                  <a:cubicBezTo>
                    <a:pt x="519917" y="454715"/>
                    <a:pt x="517395" y="454379"/>
                    <a:pt x="516275" y="455107"/>
                  </a:cubicBezTo>
                  <a:cubicBezTo>
                    <a:pt x="515155" y="455835"/>
                    <a:pt x="516275" y="458524"/>
                    <a:pt x="514930" y="459477"/>
                  </a:cubicBezTo>
                  <a:cubicBezTo>
                    <a:pt x="513586" y="460429"/>
                    <a:pt x="506919" y="459477"/>
                    <a:pt x="506191" y="461157"/>
                  </a:cubicBezTo>
                  <a:cubicBezTo>
                    <a:pt x="505463" y="462837"/>
                    <a:pt x="509216" y="465974"/>
                    <a:pt x="510561" y="469559"/>
                  </a:cubicBezTo>
                  <a:cubicBezTo>
                    <a:pt x="511905" y="473144"/>
                    <a:pt x="512297" y="478242"/>
                    <a:pt x="514258" y="482667"/>
                  </a:cubicBezTo>
                  <a:cubicBezTo>
                    <a:pt x="516219" y="487092"/>
                    <a:pt x="519076" y="492301"/>
                    <a:pt x="522326" y="496111"/>
                  </a:cubicBezTo>
                  <a:cubicBezTo>
                    <a:pt x="525576" y="499919"/>
                    <a:pt x="530113" y="504121"/>
                    <a:pt x="533755" y="505521"/>
                  </a:cubicBezTo>
                  <a:cubicBezTo>
                    <a:pt x="537396" y="506922"/>
                    <a:pt x="541038" y="505746"/>
                    <a:pt x="544175" y="504513"/>
                  </a:cubicBezTo>
                  <a:cubicBezTo>
                    <a:pt x="547313" y="503281"/>
                    <a:pt x="548546" y="499303"/>
                    <a:pt x="552579" y="498128"/>
                  </a:cubicBezTo>
                  <a:cubicBezTo>
                    <a:pt x="556613" y="496951"/>
                    <a:pt x="564176" y="498015"/>
                    <a:pt x="568377" y="497455"/>
                  </a:cubicBezTo>
                  <a:cubicBezTo>
                    <a:pt x="572580" y="496895"/>
                    <a:pt x="574373" y="494654"/>
                    <a:pt x="577790" y="494766"/>
                  </a:cubicBezTo>
                  <a:cubicBezTo>
                    <a:pt x="581207" y="494878"/>
                    <a:pt x="584905" y="498464"/>
                    <a:pt x="588882" y="498128"/>
                  </a:cubicBezTo>
                  <a:cubicBezTo>
                    <a:pt x="592860" y="497791"/>
                    <a:pt x="597511" y="496391"/>
                    <a:pt x="601656" y="492749"/>
                  </a:cubicBezTo>
                  <a:lnTo>
                    <a:pt x="602465" y="491830"/>
                  </a:lnTo>
                  <a:lnTo>
                    <a:pt x="604345" y="492413"/>
                  </a:lnTo>
                  <a:cubicBezTo>
                    <a:pt x="605802" y="493702"/>
                    <a:pt x="603393" y="494486"/>
                    <a:pt x="606698" y="497119"/>
                  </a:cubicBezTo>
                  <a:cubicBezTo>
                    <a:pt x="610003" y="499751"/>
                    <a:pt x="616894" y="506474"/>
                    <a:pt x="624178" y="508211"/>
                  </a:cubicBezTo>
                  <a:cubicBezTo>
                    <a:pt x="631461" y="509946"/>
                    <a:pt x="643057" y="508323"/>
                    <a:pt x="650397" y="507538"/>
                  </a:cubicBezTo>
                  <a:cubicBezTo>
                    <a:pt x="657736" y="506754"/>
                    <a:pt x="662834" y="505690"/>
                    <a:pt x="668212" y="503505"/>
                  </a:cubicBezTo>
                  <a:cubicBezTo>
                    <a:pt x="673591" y="501320"/>
                    <a:pt x="678017" y="497679"/>
                    <a:pt x="682667" y="494430"/>
                  </a:cubicBezTo>
                  <a:cubicBezTo>
                    <a:pt x="687317" y="491181"/>
                    <a:pt x="692583" y="487148"/>
                    <a:pt x="696112" y="484011"/>
                  </a:cubicBezTo>
                  <a:cubicBezTo>
                    <a:pt x="699642" y="480874"/>
                    <a:pt x="701883" y="478858"/>
                    <a:pt x="703844" y="475609"/>
                  </a:cubicBezTo>
                  <a:cubicBezTo>
                    <a:pt x="705805" y="472360"/>
                    <a:pt x="707485" y="468271"/>
                    <a:pt x="707878" y="464517"/>
                  </a:cubicBezTo>
                  <a:cubicBezTo>
                    <a:pt x="708270" y="460765"/>
                    <a:pt x="707373" y="457011"/>
                    <a:pt x="706197" y="453090"/>
                  </a:cubicBezTo>
                  <a:cubicBezTo>
                    <a:pt x="705020" y="449170"/>
                    <a:pt x="703452" y="445640"/>
                    <a:pt x="700819" y="440991"/>
                  </a:cubicBezTo>
                  <a:cubicBezTo>
                    <a:pt x="698186" y="436342"/>
                    <a:pt x="694879" y="429620"/>
                    <a:pt x="690398" y="425194"/>
                  </a:cubicBezTo>
                  <a:cubicBezTo>
                    <a:pt x="685916" y="420769"/>
                    <a:pt x="679586" y="416232"/>
                    <a:pt x="673927" y="414440"/>
                  </a:cubicBezTo>
                  <a:cubicBezTo>
                    <a:pt x="668268" y="412647"/>
                    <a:pt x="665915" y="414720"/>
                    <a:pt x="656448" y="414440"/>
                  </a:cubicBezTo>
                  <a:cubicBezTo>
                    <a:pt x="649347" y="414230"/>
                    <a:pt x="637928" y="413011"/>
                    <a:pt x="627298" y="412699"/>
                  </a:cubicBezTo>
                  <a:cubicBezTo>
                    <a:pt x="623754" y="412595"/>
                    <a:pt x="620297" y="412591"/>
                    <a:pt x="617118" y="412759"/>
                  </a:cubicBezTo>
                  <a:lnTo>
                    <a:pt x="605868" y="413901"/>
                  </a:lnTo>
                  <a:lnTo>
                    <a:pt x="606026" y="412329"/>
                  </a:lnTo>
                  <a:cubicBezTo>
                    <a:pt x="606362" y="408743"/>
                    <a:pt x="606698" y="405607"/>
                    <a:pt x="606698" y="405607"/>
                  </a:cubicBezTo>
                  <a:cubicBezTo>
                    <a:pt x="606978" y="402806"/>
                    <a:pt x="607819" y="398380"/>
                    <a:pt x="607707" y="395524"/>
                  </a:cubicBezTo>
                  <a:cubicBezTo>
                    <a:pt x="607595" y="392667"/>
                    <a:pt x="606138" y="391659"/>
                    <a:pt x="606026" y="388465"/>
                  </a:cubicBezTo>
                  <a:cubicBezTo>
                    <a:pt x="605914" y="385273"/>
                    <a:pt x="606978" y="380735"/>
                    <a:pt x="607034" y="376367"/>
                  </a:cubicBezTo>
                  <a:cubicBezTo>
                    <a:pt x="607090" y="371997"/>
                    <a:pt x="606866" y="366060"/>
                    <a:pt x="606362" y="362250"/>
                  </a:cubicBezTo>
                  <a:cubicBezTo>
                    <a:pt x="605858" y="358442"/>
                    <a:pt x="605746" y="357770"/>
                    <a:pt x="604009" y="353512"/>
                  </a:cubicBezTo>
                  <a:lnTo>
                    <a:pt x="603389" y="351504"/>
                  </a:lnTo>
                  <a:lnTo>
                    <a:pt x="603140" y="349564"/>
                  </a:lnTo>
                  <a:cubicBezTo>
                    <a:pt x="602972" y="348352"/>
                    <a:pt x="602832" y="347015"/>
                    <a:pt x="602888" y="345544"/>
                  </a:cubicBezTo>
                  <a:cubicBezTo>
                    <a:pt x="603112" y="339663"/>
                    <a:pt x="602552" y="328740"/>
                    <a:pt x="602215" y="322017"/>
                  </a:cubicBezTo>
                  <a:cubicBezTo>
                    <a:pt x="601879" y="315295"/>
                    <a:pt x="601655" y="309862"/>
                    <a:pt x="600871" y="305213"/>
                  </a:cubicBezTo>
                  <a:cubicBezTo>
                    <a:pt x="600087" y="300564"/>
                    <a:pt x="598126" y="297987"/>
                    <a:pt x="597510" y="294121"/>
                  </a:cubicBezTo>
                  <a:cubicBezTo>
                    <a:pt x="596893" y="290257"/>
                    <a:pt x="597790" y="284935"/>
                    <a:pt x="597174" y="282023"/>
                  </a:cubicBezTo>
                  <a:cubicBezTo>
                    <a:pt x="596557" y="279109"/>
                    <a:pt x="594204" y="278941"/>
                    <a:pt x="593811" y="276645"/>
                  </a:cubicBezTo>
                  <a:cubicBezTo>
                    <a:pt x="593419" y="274349"/>
                    <a:pt x="592299" y="271211"/>
                    <a:pt x="594820" y="268242"/>
                  </a:cubicBezTo>
                  <a:cubicBezTo>
                    <a:pt x="597342" y="265274"/>
                    <a:pt x="604064" y="262249"/>
                    <a:pt x="608938" y="258831"/>
                  </a:cubicBezTo>
                  <a:cubicBezTo>
                    <a:pt x="613812" y="255415"/>
                    <a:pt x="620535" y="251157"/>
                    <a:pt x="624065" y="247740"/>
                  </a:cubicBezTo>
                  <a:cubicBezTo>
                    <a:pt x="627594" y="244324"/>
                    <a:pt x="630059" y="241915"/>
                    <a:pt x="630115" y="238330"/>
                  </a:cubicBezTo>
                  <a:cubicBezTo>
                    <a:pt x="630171" y="234745"/>
                    <a:pt x="627034" y="229479"/>
                    <a:pt x="624401" y="226231"/>
                  </a:cubicBezTo>
                  <a:cubicBezTo>
                    <a:pt x="621768" y="222982"/>
                    <a:pt x="617397" y="221021"/>
                    <a:pt x="614316" y="218837"/>
                  </a:cubicBezTo>
                  <a:cubicBezTo>
                    <a:pt x="611235" y="216652"/>
                    <a:pt x="608490" y="213683"/>
                    <a:pt x="605913" y="213123"/>
                  </a:cubicBezTo>
                  <a:cubicBezTo>
                    <a:pt x="603336" y="212563"/>
                    <a:pt x="601655" y="214243"/>
                    <a:pt x="598854" y="215476"/>
                  </a:cubicBezTo>
                  <a:cubicBezTo>
                    <a:pt x="596753" y="216400"/>
                    <a:pt x="592320" y="218774"/>
                    <a:pt x="590235" y="219902"/>
                  </a:cubicBezTo>
                  <a:lnTo>
                    <a:pt x="589393" y="220360"/>
                  </a:lnTo>
                  <a:lnTo>
                    <a:pt x="589345" y="220019"/>
                  </a:lnTo>
                  <a:cubicBezTo>
                    <a:pt x="589064" y="219326"/>
                    <a:pt x="588518" y="218711"/>
                    <a:pt x="588210" y="218066"/>
                  </a:cubicBezTo>
                  <a:cubicBezTo>
                    <a:pt x="587594" y="216778"/>
                    <a:pt x="584737" y="215994"/>
                    <a:pt x="585185" y="214705"/>
                  </a:cubicBezTo>
                  <a:cubicBezTo>
                    <a:pt x="585633" y="213416"/>
                    <a:pt x="588602" y="212744"/>
                    <a:pt x="590899" y="210335"/>
                  </a:cubicBezTo>
                  <a:cubicBezTo>
                    <a:pt x="593196" y="207927"/>
                    <a:pt x="597959" y="204454"/>
                    <a:pt x="598967" y="200253"/>
                  </a:cubicBezTo>
                  <a:cubicBezTo>
                    <a:pt x="599976" y="196052"/>
                    <a:pt x="598407" y="188938"/>
                    <a:pt x="596951" y="185129"/>
                  </a:cubicBezTo>
                  <a:cubicBezTo>
                    <a:pt x="595493" y="181320"/>
                    <a:pt x="593196" y="179863"/>
                    <a:pt x="590227" y="177398"/>
                  </a:cubicBezTo>
                  <a:cubicBezTo>
                    <a:pt x="587258" y="174934"/>
                    <a:pt x="583168" y="172469"/>
                    <a:pt x="579135" y="170341"/>
                  </a:cubicBezTo>
                  <a:cubicBezTo>
                    <a:pt x="575101" y="168212"/>
                    <a:pt x="570283" y="166811"/>
                    <a:pt x="566024" y="164626"/>
                  </a:cubicBezTo>
                  <a:cubicBezTo>
                    <a:pt x="561767" y="162443"/>
                    <a:pt x="558125" y="158129"/>
                    <a:pt x="553588" y="157233"/>
                  </a:cubicBezTo>
                  <a:cubicBezTo>
                    <a:pt x="552453" y="157009"/>
                    <a:pt x="551291" y="156994"/>
                    <a:pt x="550103" y="157107"/>
                  </a:cubicBezTo>
                  <a:close/>
                  <a:moveTo>
                    <a:pt x="0" y="0"/>
                  </a:moveTo>
                  <a:lnTo>
                    <a:pt x="839788" y="0"/>
                  </a:lnTo>
                  <a:lnTo>
                    <a:pt x="839788" y="1212850"/>
                  </a:lnTo>
                  <a:lnTo>
                    <a:pt x="0" y="1212850"/>
                  </a:lnTo>
                  <a:close/>
                </a:path>
              </a:pathLst>
            </a:cu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grpSp>
    </p:spTree>
    <p:extLst>
      <p:ext uri="{BB962C8B-B14F-4D97-AF65-F5344CB8AC3E}">
        <p14:creationId xmlns:p14="http://schemas.microsoft.com/office/powerpoint/2010/main" val="3889596501"/>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1_考试标准">
    <p:spTree>
      <p:nvGrpSpPr>
        <p:cNvPr id="1" name=""/>
        <p:cNvGrpSpPr/>
        <p:nvPr/>
      </p:nvGrpSpPr>
      <p:grpSpPr>
        <a:xfrm>
          <a:off x="0" y="0"/>
          <a:ext cx="0" cy="0"/>
          <a:chOff x="0" y="0"/>
          <a:chExt cx="0" cy="0"/>
        </a:xfrm>
      </p:grpSpPr>
      <p:grpSp>
        <p:nvGrpSpPr>
          <p:cNvPr id="2" name="组合 1"/>
          <p:cNvGrpSpPr/>
          <p:nvPr userDrawn="1"/>
        </p:nvGrpSpPr>
        <p:grpSpPr>
          <a:xfrm>
            <a:off x="10036559" y="-26590"/>
            <a:ext cx="1891295"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6176" y="991413"/>
              <a:ext cx="1315049" cy="461665"/>
            </a:xfrm>
            <a:prstGeom prst="rect">
              <a:avLst/>
            </a:prstGeom>
            <a:noFill/>
          </p:spPr>
          <p:txBody>
            <a:bodyPr wrap="none" rtlCol="0">
              <a:spAutoFit/>
            </a:bodyPr>
            <a:lstStyle/>
            <a:p>
              <a:r>
                <a:rPr lang="zh-CN" altLang="en-US" sz="3000" dirty="0" smtClean="0">
                  <a:solidFill>
                    <a:schemeClr val="bg1"/>
                  </a:solidFill>
                  <a:latin typeface="黑体" panose="02010600030101010101" pitchFamily="2" charset="-122"/>
                  <a:ea typeface="黑体" panose="02010600030101010101" pitchFamily="2" charset="-122"/>
                </a:rPr>
                <a:t>考试标准</a:t>
              </a:r>
              <a:endParaRPr lang="zh-CN" altLang="en-US" sz="3000" dirty="0">
                <a:solidFill>
                  <a:schemeClr val="bg1"/>
                </a:solidFill>
                <a:latin typeface="黑体" panose="02010600030101010101" pitchFamily="2" charset="-122"/>
                <a:ea typeface="黑体" panose="02010600030101010101" pitchFamily="2" charset="-122"/>
              </a:endParaRPr>
            </a:p>
          </p:txBody>
        </p:sp>
      </p:grpSp>
    </p:spTree>
    <p:extLst>
      <p:ext uri="{BB962C8B-B14F-4D97-AF65-F5344CB8AC3E}">
        <p14:creationId xmlns:p14="http://schemas.microsoft.com/office/powerpoint/2010/main" val="2728198821"/>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考纲要求">
    <p:spTree>
      <p:nvGrpSpPr>
        <p:cNvPr id="1" name=""/>
        <p:cNvGrpSpPr/>
        <p:nvPr/>
      </p:nvGrpSpPr>
      <p:grpSpPr>
        <a:xfrm>
          <a:off x="0" y="0"/>
          <a:ext cx="0" cy="0"/>
          <a:chOff x="0" y="0"/>
          <a:chExt cx="0" cy="0"/>
        </a:xfrm>
      </p:grpSpPr>
      <p:grpSp>
        <p:nvGrpSpPr>
          <p:cNvPr id="2" name="组合 1"/>
          <p:cNvGrpSpPr/>
          <p:nvPr userDrawn="1"/>
        </p:nvGrpSpPr>
        <p:grpSpPr>
          <a:xfrm>
            <a:off x="10036562" y="-26592"/>
            <a:ext cx="1891292"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9719" y="991414"/>
              <a:ext cx="1315049" cy="461665"/>
            </a:xfrm>
            <a:prstGeom prst="rect">
              <a:avLst/>
            </a:prstGeom>
            <a:noFill/>
          </p:spPr>
          <p:txBody>
            <a:bodyPr wrap="none" rtlCol="0">
              <a:spAutoFit/>
            </a:bodyPr>
            <a:lstStyle/>
            <a:p>
              <a:pPr marL="0" marR="0" indent="0" algn="l" defTabSz="1219140" rtl="0" eaLnBrk="1" fontAlgn="auto" latinLnBrk="0" hangingPunct="1">
                <a:lnSpc>
                  <a:spcPct val="100000"/>
                </a:lnSpc>
                <a:spcBef>
                  <a:spcPts val="0"/>
                </a:spcBef>
                <a:spcAft>
                  <a:spcPts val="0"/>
                </a:spcAft>
                <a:buClrTx/>
                <a:buSzTx/>
                <a:buFontTx/>
                <a:buNone/>
                <a:tabLst/>
                <a:defRPr/>
              </a:pPr>
              <a:r>
                <a:rPr lang="zh-CN" altLang="en-US" sz="3000" kern="1200" dirty="0" smtClean="0">
                  <a:solidFill>
                    <a:schemeClr val="bg1"/>
                  </a:solidFill>
                  <a:latin typeface="黑体" panose="02010600030101010101" pitchFamily="2" charset="-122"/>
                  <a:ea typeface="黑体" panose="02010600030101010101" pitchFamily="2" charset="-122"/>
                  <a:cs typeface="+mn-cs"/>
                </a:rPr>
                <a:t>考纲要求</a:t>
              </a:r>
            </a:p>
          </p:txBody>
        </p:sp>
      </p:grpSp>
    </p:spTree>
    <p:extLst>
      <p:ext uri="{BB962C8B-B14F-4D97-AF65-F5344CB8AC3E}">
        <p14:creationId xmlns:p14="http://schemas.microsoft.com/office/powerpoint/2010/main" val="373093765"/>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深度思考">
    <p:spTree>
      <p:nvGrpSpPr>
        <p:cNvPr id="1" name=""/>
        <p:cNvGrpSpPr/>
        <p:nvPr/>
      </p:nvGrpSpPr>
      <p:grpSpPr>
        <a:xfrm>
          <a:off x="0" y="0"/>
          <a:ext cx="0" cy="0"/>
          <a:chOff x="0" y="0"/>
          <a:chExt cx="0" cy="0"/>
        </a:xfrm>
      </p:grpSpPr>
      <p:grpSp>
        <p:nvGrpSpPr>
          <p:cNvPr id="2" name="组合 1"/>
          <p:cNvGrpSpPr/>
          <p:nvPr userDrawn="1"/>
        </p:nvGrpSpPr>
        <p:grpSpPr>
          <a:xfrm>
            <a:off x="10036562" y="-26592"/>
            <a:ext cx="1891292"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9719" y="991414"/>
              <a:ext cx="1315051" cy="461665"/>
            </a:xfrm>
            <a:prstGeom prst="rect">
              <a:avLst/>
            </a:prstGeom>
            <a:noFill/>
          </p:spPr>
          <p:txBody>
            <a:bodyPr wrap="none" rtlCol="0">
              <a:spAutoFit/>
            </a:bodyPr>
            <a:lstStyle/>
            <a:p>
              <a:pPr marL="0" marR="0" lvl="0" indent="0" algn="l" defTabSz="1219140" rtl="0" eaLnBrk="1" fontAlgn="auto" latinLnBrk="0" hangingPunct="1">
                <a:lnSpc>
                  <a:spcPct val="100000"/>
                </a:lnSpc>
                <a:spcBef>
                  <a:spcPts val="0"/>
                </a:spcBef>
                <a:spcAft>
                  <a:spcPts val="0"/>
                </a:spcAft>
                <a:buClrTx/>
                <a:buSzTx/>
                <a:buFontTx/>
                <a:buNone/>
                <a:tabLst/>
                <a:defRPr/>
              </a:pPr>
              <a:r>
                <a:rPr lang="zh-CN" altLang="en-US" sz="3000" kern="1200" dirty="0" smtClean="0">
                  <a:solidFill>
                    <a:schemeClr val="bg1"/>
                  </a:solidFill>
                  <a:latin typeface="黑体" panose="02010600030101010101" pitchFamily="2" charset="-122"/>
                  <a:ea typeface="黑体" panose="02010600030101010101" pitchFamily="2" charset="-122"/>
                  <a:cs typeface="+mn-cs"/>
                </a:rPr>
                <a:t>深度思考</a:t>
              </a:r>
              <a:endParaRPr lang="zh-CN" altLang="en-US" sz="3000" kern="1200" dirty="0">
                <a:solidFill>
                  <a:schemeClr val="bg1"/>
                </a:solidFill>
                <a:latin typeface="黑体" panose="02010600030101010101" pitchFamily="2" charset="-122"/>
                <a:ea typeface="黑体" panose="02010600030101010101" pitchFamily="2" charset="-122"/>
                <a:cs typeface="+mn-cs"/>
              </a:endParaRPr>
            </a:p>
          </p:txBody>
        </p:sp>
      </p:grpSp>
    </p:spTree>
    <p:extLst>
      <p:ext uri="{BB962C8B-B14F-4D97-AF65-F5344CB8AC3E}">
        <p14:creationId xmlns:p14="http://schemas.microsoft.com/office/powerpoint/2010/main" val="161245695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7427958"/>
      </p:ext>
    </p:extLst>
  </p:cSld>
  <p:clrMap bg1="lt1" tx1="dk1" bg2="lt2" tx2="dk2" accent1="accent1" accent2="accent2" accent3="accent3" accent4="accent4" accent5="accent5" accent6="accent6" hlink="hlink" folHlink="folHlink"/>
  <p:sldLayoutIdLst>
    <p:sldLayoutId id="2147483794" r:id="rId1"/>
    <p:sldLayoutId id="2147483810" r:id="rId2"/>
    <p:sldLayoutId id="2147483811" r:id="rId3"/>
    <p:sldLayoutId id="2147483812" r:id="rId4"/>
    <p:sldLayoutId id="2147483813" r:id="rId5"/>
    <p:sldLayoutId id="2147483818" r:id="rId6"/>
    <p:sldLayoutId id="2147483819" r:id="rId7"/>
    <p:sldLayoutId id="2147483820" r:id="rId8"/>
    <p:sldLayoutId id="2147483821" r:id="rId9"/>
    <p:sldLayoutId id="2147483822" r:id="rId10"/>
    <p:sldLayoutId id="2147483823" r:id="rId11"/>
    <p:sldLayoutId id="2147483824" r:id="rId12"/>
    <p:sldLayoutId id="2147483825" r:id="rId13"/>
    <p:sldLayoutId id="2147483826" r:id="rId14"/>
    <p:sldLayoutId id="2147483827" r:id="rId15"/>
    <p:sldLayoutId id="2147483828" r:id="rId16"/>
    <p:sldLayoutId id="2147483829" r:id="rId17"/>
    <p:sldLayoutId id="2147483830" r:id="rId18"/>
    <p:sldLayoutId id="2147483831" r:id="rId19"/>
  </p:sldLayoutIdLst>
  <p:timing>
    <p:tnLst>
      <p:par>
        <p:cTn id="1" dur="indefinite" restart="never" nodeType="tmRoot"/>
      </p:par>
    </p:tnLst>
  </p:timing>
  <p:txStyles>
    <p:titleStyle>
      <a:lvl1pPr algn="ctr" defTabSz="1219140" rtl="0" eaLnBrk="1" latinLnBrk="0" hangingPunct="1">
        <a:spcBef>
          <a:spcPct val="0"/>
        </a:spcBef>
        <a:buNone/>
        <a:defRPr sz="5900" kern="1200">
          <a:solidFill>
            <a:schemeClr val="tx1"/>
          </a:solidFill>
          <a:latin typeface="+mj-lt"/>
          <a:ea typeface="+mj-ea"/>
          <a:cs typeface="+mj-cs"/>
        </a:defRPr>
      </a:lvl1pPr>
    </p:titleStyle>
    <p:bodyStyle>
      <a:lvl1pPr marL="457178" indent="-457178" algn="l" defTabSz="1219140"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550" indent="-380981" algn="l" defTabSz="1219140"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3925" indent="-304784" algn="l" defTabSz="121914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493"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306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zh-CN"/>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slide" Target="slide9.xml"/><Relationship Id="rId7" Type="http://schemas.openxmlformats.org/officeDocument/2006/relationships/slide" Target="slide16.xml"/><Relationship Id="rId2" Type="http://schemas.openxmlformats.org/officeDocument/2006/relationships/slide" Target="slide8.xml"/><Relationship Id="rId1" Type="http://schemas.openxmlformats.org/officeDocument/2006/relationships/slideLayout" Target="../slideLayouts/slideLayout5.xml"/><Relationship Id="rId6" Type="http://schemas.openxmlformats.org/officeDocument/2006/relationships/slide" Target="slide14.xml"/><Relationship Id="rId5" Type="http://schemas.openxmlformats.org/officeDocument/2006/relationships/slide" Target="slide11.xml"/><Relationship Id="rId4" Type="http://schemas.openxmlformats.org/officeDocument/2006/relationships/slide" Target="slide10.xml"/></Relationships>
</file>

<file path=ppt/slides/_rels/slide11.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oleObject" Target="../embeddings/oleObject6.bin"/><Relationship Id="rId7" Type="http://schemas.openxmlformats.org/officeDocument/2006/relationships/slide" Target="slide9.xml"/><Relationship Id="rId12" Type="http://schemas.openxmlformats.org/officeDocument/2006/relationships/slide" Target="slide12.xml"/><Relationship Id="rId2" Type="http://schemas.openxmlformats.org/officeDocument/2006/relationships/slideLayout" Target="../slideLayouts/slideLayout5.xml"/><Relationship Id="rId1" Type="http://schemas.openxmlformats.org/officeDocument/2006/relationships/vmlDrawing" Target="../drawings/vmlDrawing4.vml"/><Relationship Id="rId6" Type="http://schemas.openxmlformats.org/officeDocument/2006/relationships/slide" Target="slide8.xml"/><Relationship Id="rId11" Type="http://schemas.openxmlformats.org/officeDocument/2006/relationships/slide" Target="slide16.xml"/><Relationship Id="rId5" Type="http://schemas.openxmlformats.org/officeDocument/2006/relationships/image" Target="../media/image12.emf"/><Relationship Id="rId10" Type="http://schemas.openxmlformats.org/officeDocument/2006/relationships/slide" Target="slide14.xml"/><Relationship Id="rId4" Type="http://schemas.openxmlformats.org/officeDocument/2006/relationships/package" Target="../embeddings/Microsoft_Word___6.docx"/><Relationship Id="rId9" Type="http://schemas.openxmlformats.org/officeDocument/2006/relationships/slide" Target="slide11.xml"/></Relationships>
</file>

<file path=ppt/slides/_rels/slide12.xml.rels><?xml version="1.0" encoding="UTF-8" standalone="yes"?>
<Relationships xmlns="http://schemas.openxmlformats.org/package/2006/relationships"><Relationship Id="rId8" Type="http://schemas.openxmlformats.org/officeDocument/2006/relationships/image" Target="../media/image14.emf"/><Relationship Id="rId13" Type="http://schemas.openxmlformats.org/officeDocument/2006/relationships/slide" Target="slide14.xml"/><Relationship Id="rId3" Type="http://schemas.openxmlformats.org/officeDocument/2006/relationships/oleObject" Target="../embeddings/oleObject7.bin"/><Relationship Id="rId7" Type="http://schemas.openxmlformats.org/officeDocument/2006/relationships/package" Target="../embeddings/Microsoft_Word___8.docx"/><Relationship Id="rId12" Type="http://schemas.openxmlformats.org/officeDocument/2006/relationships/slide" Target="slide11.xml"/><Relationship Id="rId2" Type="http://schemas.openxmlformats.org/officeDocument/2006/relationships/slideLayout" Target="../slideLayouts/slideLayout5.xml"/><Relationship Id="rId1" Type="http://schemas.openxmlformats.org/officeDocument/2006/relationships/vmlDrawing" Target="../drawings/vmlDrawing5.vml"/><Relationship Id="rId6" Type="http://schemas.openxmlformats.org/officeDocument/2006/relationships/oleObject" Target="../embeddings/oleObject8.bin"/><Relationship Id="rId11" Type="http://schemas.openxmlformats.org/officeDocument/2006/relationships/slide" Target="slide10.xml"/><Relationship Id="rId5" Type="http://schemas.openxmlformats.org/officeDocument/2006/relationships/image" Target="../media/image13.emf"/><Relationship Id="rId10" Type="http://schemas.openxmlformats.org/officeDocument/2006/relationships/slide" Target="slide9.xml"/><Relationship Id="rId4" Type="http://schemas.openxmlformats.org/officeDocument/2006/relationships/package" Target="../embeddings/Microsoft_Word___7.docx"/><Relationship Id="rId9" Type="http://schemas.openxmlformats.org/officeDocument/2006/relationships/slide" Target="slide8.xml"/><Relationship Id="rId14" Type="http://schemas.openxmlformats.org/officeDocument/2006/relationships/slide" Target="slide16.xml"/></Relationships>
</file>

<file path=ppt/slides/_rels/slide13.xml.rels><?xml version="1.0" encoding="UTF-8" standalone="yes"?>
<Relationships xmlns="http://schemas.openxmlformats.org/package/2006/relationships"><Relationship Id="rId3" Type="http://schemas.openxmlformats.org/officeDocument/2006/relationships/slide" Target="slide9.xml"/><Relationship Id="rId7" Type="http://schemas.openxmlformats.org/officeDocument/2006/relationships/slide" Target="slide16.xml"/><Relationship Id="rId2" Type="http://schemas.openxmlformats.org/officeDocument/2006/relationships/slide" Target="slide8.xml"/><Relationship Id="rId1" Type="http://schemas.openxmlformats.org/officeDocument/2006/relationships/slideLayout" Target="../slideLayouts/slideLayout5.xml"/><Relationship Id="rId6" Type="http://schemas.openxmlformats.org/officeDocument/2006/relationships/slide" Target="slide14.xml"/><Relationship Id="rId5" Type="http://schemas.openxmlformats.org/officeDocument/2006/relationships/slide" Target="slide11.xml"/><Relationship Id="rId4" Type="http://schemas.openxmlformats.org/officeDocument/2006/relationships/slide" Target="slide10.xml"/></Relationships>
</file>

<file path=ppt/slides/_rels/slide14.xml.rels><?xml version="1.0" encoding="UTF-8" standalone="yes"?>
<Relationships xmlns="http://schemas.openxmlformats.org/package/2006/relationships"><Relationship Id="rId8" Type="http://schemas.openxmlformats.org/officeDocument/2006/relationships/slide" Target="slide16.xml"/><Relationship Id="rId3" Type="http://schemas.openxmlformats.org/officeDocument/2006/relationships/slide" Target="slide8.xml"/><Relationship Id="rId7" Type="http://schemas.openxmlformats.org/officeDocument/2006/relationships/slide" Target="slide14.xml"/><Relationship Id="rId2" Type="http://schemas.openxmlformats.org/officeDocument/2006/relationships/image" Target="../media/image15.tif"/><Relationship Id="rId1" Type="http://schemas.openxmlformats.org/officeDocument/2006/relationships/slideLayout" Target="../slideLayouts/slideLayout5.xml"/><Relationship Id="rId6" Type="http://schemas.openxmlformats.org/officeDocument/2006/relationships/slide" Target="slide11.xml"/><Relationship Id="rId5" Type="http://schemas.openxmlformats.org/officeDocument/2006/relationships/slide" Target="slide10.xml"/><Relationship Id="rId4" Type="http://schemas.openxmlformats.org/officeDocument/2006/relationships/slide" Target="slide9.xml"/><Relationship Id="rId9" Type="http://schemas.openxmlformats.org/officeDocument/2006/relationships/slide" Target="slide15.xml"/></Relationships>
</file>

<file path=ppt/slides/_rels/slide15.xml.rels><?xml version="1.0" encoding="UTF-8" standalone="yes"?>
<Relationships xmlns="http://schemas.openxmlformats.org/package/2006/relationships"><Relationship Id="rId3" Type="http://schemas.openxmlformats.org/officeDocument/2006/relationships/slide" Target="slide9.xml"/><Relationship Id="rId7" Type="http://schemas.openxmlformats.org/officeDocument/2006/relationships/slide" Target="slide16.xml"/><Relationship Id="rId2" Type="http://schemas.openxmlformats.org/officeDocument/2006/relationships/slide" Target="slide8.xml"/><Relationship Id="rId1" Type="http://schemas.openxmlformats.org/officeDocument/2006/relationships/slideLayout" Target="../slideLayouts/slideLayout5.xml"/><Relationship Id="rId6" Type="http://schemas.openxmlformats.org/officeDocument/2006/relationships/slide" Target="slide14.xml"/><Relationship Id="rId5" Type="http://schemas.openxmlformats.org/officeDocument/2006/relationships/slide" Target="slide11.xml"/><Relationship Id="rId4" Type="http://schemas.openxmlformats.org/officeDocument/2006/relationships/slide" Target="slide10.xml"/></Relationships>
</file>

<file path=ppt/slides/_rels/slide16.xml.rels><?xml version="1.0" encoding="UTF-8" standalone="yes"?>
<Relationships xmlns="http://schemas.openxmlformats.org/package/2006/relationships"><Relationship Id="rId8" Type="http://schemas.openxmlformats.org/officeDocument/2006/relationships/slide" Target="slide16.xml"/><Relationship Id="rId3" Type="http://schemas.openxmlformats.org/officeDocument/2006/relationships/slide" Target="slide8.xml"/><Relationship Id="rId7" Type="http://schemas.openxmlformats.org/officeDocument/2006/relationships/slide" Target="slide14.xml"/><Relationship Id="rId2" Type="http://schemas.openxmlformats.org/officeDocument/2006/relationships/image" Target="../media/image16.tif"/><Relationship Id="rId1" Type="http://schemas.openxmlformats.org/officeDocument/2006/relationships/slideLayout" Target="../slideLayouts/slideLayout5.xml"/><Relationship Id="rId6" Type="http://schemas.openxmlformats.org/officeDocument/2006/relationships/slide" Target="slide11.xml"/><Relationship Id="rId5" Type="http://schemas.openxmlformats.org/officeDocument/2006/relationships/slide" Target="slide10.xml"/><Relationship Id="rId4" Type="http://schemas.openxmlformats.org/officeDocument/2006/relationships/slide" Target="slide9.xml"/><Relationship Id="rId9" Type="http://schemas.openxmlformats.org/officeDocument/2006/relationships/slide" Target="slide17.xml"/></Relationships>
</file>

<file path=ppt/slides/_rels/slide17.xml.rels><?xml version="1.0" encoding="UTF-8" standalone="yes"?>
<Relationships xmlns="http://schemas.openxmlformats.org/package/2006/relationships"><Relationship Id="rId3" Type="http://schemas.openxmlformats.org/officeDocument/2006/relationships/slide" Target="slide9.xml"/><Relationship Id="rId7" Type="http://schemas.openxmlformats.org/officeDocument/2006/relationships/slide" Target="slide16.xml"/><Relationship Id="rId2" Type="http://schemas.openxmlformats.org/officeDocument/2006/relationships/slide" Target="slide8.xml"/><Relationship Id="rId1" Type="http://schemas.openxmlformats.org/officeDocument/2006/relationships/slideLayout" Target="../slideLayouts/slideLayout5.xml"/><Relationship Id="rId6" Type="http://schemas.openxmlformats.org/officeDocument/2006/relationships/slide" Target="slide14.xml"/><Relationship Id="rId5" Type="http://schemas.openxmlformats.org/officeDocument/2006/relationships/slide" Target="slide11.xml"/><Relationship Id="rId4" Type="http://schemas.openxmlformats.org/officeDocument/2006/relationships/slide" Target="slide10.xml"/></Relationships>
</file>

<file path=ppt/slides/_rels/slide18.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oleObject" Target="../embeddings/oleObject9.bin"/><Relationship Id="rId7" Type="http://schemas.openxmlformats.org/officeDocument/2006/relationships/slide" Target="slide9.xml"/><Relationship Id="rId2" Type="http://schemas.openxmlformats.org/officeDocument/2006/relationships/slideLayout" Target="../slideLayouts/slideLayout5.xml"/><Relationship Id="rId1" Type="http://schemas.openxmlformats.org/officeDocument/2006/relationships/vmlDrawing" Target="../drawings/vmlDrawing6.vml"/><Relationship Id="rId6" Type="http://schemas.openxmlformats.org/officeDocument/2006/relationships/slide" Target="slide8.xml"/><Relationship Id="rId11" Type="http://schemas.openxmlformats.org/officeDocument/2006/relationships/slide" Target="slide16.xml"/><Relationship Id="rId5" Type="http://schemas.openxmlformats.org/officeDocument/2006/relationships/image" Target="../media/image17.emf"/><Relationship Id="rId10" Type="http://schemas.openxmlformats.org/officeDocument/2006/relationships/slide" Target="slide14.xml"/><Relationship Id="rId4" Type="http://schemas.openxmlformats.org/officeDocument/2006/relationships/package" Target="../embeddings/Microsoft_Word___9.docx"/><Relationship Id="rId9" Type="http://schemas.openxmlformats.org/officeDocument/2006/relationships/slide" Target="slide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7" Type="http://schemas.openxmlformats.org/officeDocument/2006/relationships/slide" Target="slide66.xml"/><Relationship Id="rId2" Type="http://schemas.openxmlformats.org/officeDocument/2006/relationships/notesSlide" Target="../notesSlides/notesSlide1.xml"/><Relationship Id="rId1" Type="http://schemas.openxmlformats.org/officeDocument/2006/relationships/slideLayout" Target="../slideLayouts/slideLayout8.xml"/><Relationship Id="rId6" Type="http://schemas.openxmlformats.org/officeDocument/2006/relationships/slide" Target="slide55.xml"/><Relationship Id="rId5" Type="http://schemas.openxmlformats.org/officeDocument/2006/relationships/slide" Target="slide37.xml"/><Relationship Id="rId4" Type="http://schemas.openxmlformats.org/officeDocument/2006/relationships/slide" Target="slide22.xml"/></Relationships>
</file>

<file path=ppt/slides/_rels/slide20.xml.rels><?xml version="1.0" encoding="UTF-8" standalone="yes"?>
<Relationships xmlns="http://schemas.openxmlformats.org/package/2006/relationships"><Relationship Id="rId8" Type="http://schemas.openxmlformats.org/officeDocument/2006/relationships/image" Target="../media/image19.emf"/><Relationship Id="rId3" Type="http://schemas.openxmlformats.org/officeDocument/2006/relationships/oleObject" Target="../embeddings/oleObject10.bin"/><Relationship Id="rId7" Type="http://schemas.openxmlformats.org/officeDocument/2006/relationships/package" Target="../embeddings/Microsoft_Word___11.docx"/><Relationship Id="rId2" Type="http://schemas.openxmlformats.org/officeDocument/2006/relationships/slideLayout" Target="../slideLayouts/slideLayout5.xml"/><Relationship Id="rId1" Type="http://schemas.openxmlformats.org/officeDocument/2006/relationships/vmlDrawing" Target="../drawings/vmlDrawing7.vml"/><Relationship Id="rId6" Type="http://schemas.openxmlformats.org/officeDocument/2006/relationships/oleObject" Target="../embeddings/oleObject11.bin"/><Relationship Id="rId5" Type="http://schemas.openxmlformats.org/officeDocument/2006/relationships/image" Target="../media/image18.emf"/><Relationship Id="rId4" Type="http://schemas.openxmlformats.org/officeDocument/2006/relationships/package" Target="../embeddings/Microsoft_Word___10.docx"/></Relationships>
</file>

<file path=ppt/slides/_rels/slide21.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slide" Target="slide29.xml"/><Relationship Id="rId7" Type="http://schemas.openxmlformats.org/officeDocument/2006/relationships/slide" Target="slide34.xml"/><Relationship Id="rId2" Type="http://schemas.openxmlformats.org/officeDocument/2006/relationships/slide" Target="slide28.xml"/><Relationship Id="rId1" Type="http://schemas.openxmlformats.org/officeDocument/2006/relationships/slideLayout" Target="../slideLayouts/slideLayout11.xml"/><Relationship Id="rId6" Type="http://schemas.openxmlformats.org/officeDocument/2006/relationships/slide" Target="slide32.xml"/><Relationship Id="rId5" Type="http://schemas.openxmlformats.org/officeDocument/2006/relationships/slide" Target="slide31.xml"/><Relationship Id="rId4" Type="http://schemas.openxmlformats.org/officeDocument/2006/relationships/slide" Target="slide30.xml"/></Relationships>
</file>

<file path=ppt/slides/_rels/slide29.xml.rels><?xml version="1.0" encoding="UTF-8" standalone="yes"?>
<Relationships xmlns="http://schemas.openxmlformats.org/package/2006/relationships"><Relationship Id="rId3" Type="http://schemas.openxmlformats.org/officeDocument/2006/relationships/slide" Target="slide29.xml"/><Relationship Id="rId7" Type="http://schemas.openxmlformats.org/officeDocument/2006/relationships/slide" Target="slide34.xml"/><Relationship Id="rId2" Type="http://schemas.openxmlformats.org/officeDocument/2006/relationships/slide" Target="slide28.xml"/><Relationship Id="rId1" Type="http://schemas.openxmlformats.org/officeDocument/2006/relationships/slideLayout" Target="../slideLayouts/slideLayout5.xml"/><Relationship Id="rId6" Type="http://schemas.openxmlformats.org/officeDocument/2006/relationships/slide" Target="slide32.xml"/><Relationship Id="rId5" Type="http://schemas.openxmlformats.org/officeDocument/2006/relationships/slide" Target="slide31.xml"/><Relationship Id="rId4" Type="http://schemas.openxmlformats.org/officeDocument/2006/relationships/slide" Target="slide3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3" Type="http://schemas.openxmlformats.org/officeDocument/2006/relationships/slide" Target="slide29.xml"/><Relationship Id="rId7" Type="http://schemas.openxmlformats.org/officeDocument/2006/relationships/slide" Target="slide34.xml"/><Relationship Id="rId2" Type="http://schemas.openxmlformats.org/officeDocument/2006/relationships/slide" Target="slide28.xml"/><Relationship Id="rId1" Type="http://schemas.openxmlformats.org/officeDocument/2006/relationships/slideLayout" Target="../slideLayouts/slideLayout5.xml"/><Relationship Id="rId6" Type="http://schemas.openxmlformats.org/officeDocument/2006/relationships/slide" Target="slide32.xml"/><Relationship Id="rId5" Type="http://schemas.openxmlformats.org/officeDocument/2006/relationships/slide" Target="slide31.xml"/><Relationship Id="rId4" Type="http://schemas.openxmlformats.org/officeDocument/2006/relationships/slide" Target="slide30.xml"/></Relationships>
</file>

<file path=ppt/slides/_rels/slide31.xml.rels><?xml version="1.0" encoding="UTF-8" standalone="yes"?>
<Relationships xmlns="http://schemas.openxmlformats.org/package/2006/relationships"><Relationship Id="rId3" Type="http://schemas.openxmlformats.org/officeDocument/2006/relationships/slide" Target="slide29.xml"/><Relationship Id="rId7" Type="http://schemas.openxmlformats.org/officeDocument/2006/relationships/slide" Target="slide34.xml"/><Relationship Id="rId2" Type="http://schemas.openxmlformats.org/officeDocument/2006/relationships/slide" Target="slide28.xml"/><Relationship Id="rId1" Type="http://schemas.openxmlformats.org/officeDocument/2006/relationships/slideLayout" Target="../slideLayouts/slideLayout5.xml"/><Relationship Id="rId6" Type="http://schemas.openxmlformats.org/officeDocument/2006/relationships/slide" Target="slide32.xml"/><Relationship Id="rId5" Type="http://schemas.openxmlformats.org/officeDocument/2006/relationships/slide" Target="slide31.xml"/><Relationship Id="rId4" Type="http://schemas.openxmlformats.org/officeDocument/2006/relationships/slide" Target="slide30.xml"/></Relationships>
</file>

<file path=ppt/slides/_rels/slide32.xml.rels><?xml version="1.0" encoding="UTF-8" standalone="yes"?>
<Relationships xmlns="http://schemas.openxmlformats.org/package/2006/relationships"><Relationship Id="rId8" Type="http://schemas.openxmlformats.org/officeDocument/2006/relationships/slide" Target="slide29.xml"/><Relationship Id="rId13" Type="http://schemas.openxmlformats.org/officeDocument/2006/relationships/slide" Target="slide33.xml"/><Relationship Id="rId3" Type="http://schemas.openxmlformats.org/officeDocument/2006/relationships/oleObject" Target="../embeddings/oleObject12.bin"/><Relationship Id="rId7" Type="http://schemas.openxmlformats.org/officeDocument/2006/relationships/slide" Target="slide28.xml"/><Relationship Id="rId12" Type="http://schemas.openxmlformats.org/officeDocument/2006/relationships/slide" Target="slide34.xml"/><Relationship Id="rId2" Type="http://schemas.openxmlformats.org/officeDocument/2006/relationships/slideLayout" Target="../slideLayouts/slideLayout5.xml"/><Relationship Id="rId1" Type="http://schemas.openxmlformats.org/officeDocument/2006/relationships/vmlDrawing" Target="../drawings/vmlDrawing8.vml"/><Relationship Id="rId6" Type="http://schemas.openxmlformats.org/officeDocument/2006/relationships/image" Target="../media/image24.png"/><Relationship Id="rId11" Type="http://schemas.openxmlformats.org/officeDocument/2006/relationships/slide" Target="slide32.xml"/><Relationship Id="rId5" Type="http://schemas.openxmlformats.org/officeDocument/2006/relationships/image" Target="../media/image23.emf"/><Relationship Id="rId10" Type="http://schemas.openxmlformats.org/officeDocument/2006/relationships/slide" Target="slide31.xml"/><Relationship Id="rId4" Type="http://schemas.openxmlformats.org/officeDocument/2006/relationships/package" Target="../embeddings/Microsoft_Word___12.docx"/><Relationship Id="rId9" Type="http://schemas.openxmlformats.org/officeDocument/2006/relationships/slide" Target="slide30.xml"/></Relationships>
</file>

<file path=ppt/slides/_rels/slide33.xml.rels><?xml version="1.0" encoding="UTF-8" standalone="yes"?>
<Relationships xmlns="http://schemas.openxmlformats.org/package/2006/relationships"><Relationship Id="rId3" Type="http://schemas.openxmlformats.org/officeDocument/2006/relationships/slide" Target="slide29.xml"/><Relationship Id="rId7" Type="http://schemas.openxmlformats.org/officeDocument/2006/relationships/slide" Target="slide34.xml"/><Relationship Id="rId2" Type="http://schemas.openxmlformats.org/officeDocument/2006/relationships/slide" Target="slide28.xml"/><Relationship Id="rId1" Type="http://schemas.openxmlformats.org/officeDocument/2006/relationships/slideLayout" Target="../slideLayouts/slideLayout5.xml"/><Relationship Id="rId6" Type="http://schemas.openxmlformats.org/officeDocument/2006/relationships/slide" Target="slide32.xml"/><Relationship Id="rId5" Type="http://schemas.openxmlformats.org/officeDocument/2006/relationships/slide" Target="slide31.xml"/><Relationship Id="rId4" Type="http://schemas.openxmlformats.org/officeDocument/2006/relationships/slide" Target="slide30.xml"/></Relationships>
</file>

<file path=ppt/slides/_rels/slide34.xml.rels><?xml version="1.0" encoding="UTF-8" standalone="yes"?>
<Relationships xmlns="http://schemas.openxmlformats.org/package/2006/relationships"><Relationship Id="rId8" Type="http://schemas.openxmlformats.org/officeDocument/2006/relationships/slide" Target="slide34.xml"/><Relationship Id="rId3" Type="http://schemas.openxmlformats.org/officeDocument/2006/relationships/slide" Target="slide28.xml"/><Relationship Id="rId7" Type="http://schemas.openxmlformats.org/officeDocument/2006/relationships/slide" Target="slide32.xml"/><Relationship Id="rId2" Type="http://schemas.openxmlformats.org/officeDocument/2006/relationships/image" Target="../media/image25.tif"/><Relationship Id="rId1" Type="http://schemas.openxmlformats.org/officeDocument/2006/relationships/slideLayout" Target="../slideLayouts/slideLayout5.xml"/><Relationship Id="rId6" Type="http://schemas.openxmlformats.org/officeDocument/2006/relationships/slide" Target="slide31.xml"/><Relationship Id="rId5" Type="http://schemas.openxmlformats.org/officeDocument/2006/relationships/slide" Target="slide30.xml"/><Relationship Id="rId4" Type="http://schemas.openxmlformats.org/officeDocument/2006/relationships/slide" Target="slide2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3" Type="http://schemas.openxmlformats.org/officeDocument/2006/relationships/image" Target="../media/image27.tif"/><Relationship Id="rId2" Type="http://schemas.openxmlformats.org/officeDocument/2006/relationships/slideLayout" Target="../slideLayouts/slideLayout5.xml"/><Relationship Id="rId1" Type="http://schemas.openxmlformats.org/officeDocument/2006/relationships/vmlDrawing" Target="../drawings/vmlDrawing9.vml"/><Relationship Id="rId6" Type="http://schemas.openxmlformats.org/officeDocument/2006/relationships/image" Target="../media/image26.emf"/><Relationship Id="rId5" Type="http://schemas.openxmlformats.org/officeDocument/2006/relationships/package" Target="../embeddings/Microsoft_Word___13.docx"/><Relationship Id="rId4" Type="http://schemas.openxmlformats.org/officeDocument/2006/relationships/oleObject" Target="../embeddings/oleObject13.bin"/></Relationships>
</file>

<file path=ppt/slides/_rels/slide4.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8" Type="http://schemas.openxmlformats.org/officeDocument/2006/relationships/image" Target="../media/image29.emf"/><Relationship Id="rId13" Type="http://schemas.openxmlformats.org/officeDocument/2006/relationships/package" Target="../embeddings/Microsoft_Word___17.docx"/><Relationship Id="rId3" Type="http://schemas.openxmlformats.org/officeDocument/2006/relationships/oleObject" Target="../embeddings/oleObject14.bin"/><Relationship Id="rId7" Type="http://schemas.openxmlformats.org/officeDocument/2006/relationships/package" Target="../embeddings/Microsoft_Word___15.docx"/><Relationship Id="rId12" Type="http://schemas.openxmlformats.org/officeDocument/2006/relationships/oleObject" Target="../embeddings/oleObject17.bin"/><Relationship Id="rId2" Type="http://schemas.openxmlformats.org/officeDocument/2006/relationships/slideLayout" Target="../slideLayouts/slideLayout5.xml"/><Relationship Id="rId1" Type="http://schemas.openxmlformats.org/officeDocument/2006/relationships/vmlDrawing" Target="../drawings/vmlDrawing10.vml"/><Relationship Id="rId6" Type="http://schemas.openxmlformats.org/officeDocument/2006/relationships/oleObject" Target="../embeddings/oleObject15.bin"/><Relationship Id="rId11" Type="http://schemas.openxmlformats.org/officeDocument/2006/relationships/image" Target="../media/image30.emf"/><Relationship Id="rId5" Type="http://schemas.openxmlformats.org/officeDocument/2006/relationships/image" Target="../media/image28.emf"/><Relationship Id="rId10" Type="http://schemas.openxmlformats.org/officeDocument/2006/relationships/package" Target="../embeddings/Microsoft_Word___16.docx"/><Relationship Id="rId4" Type="http://schemas.openxmlformats.org/officeDocument/2006/relationships/package" Target="../embeddings/Microsoft_Word___14.docx"/><Relationship Id="rId9" Type="http://schemas.openxmlformats.org/officeDocument/2006/relationships/oleObject" Target="../embeddings/oleObject16.bin"/><Relationship Id="rId14" Type="http://schemas.openxmlformats.org/officeDocument/2006/relationships/image" Target="../media/image31.emf"/></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Layout" Target="../slideLayouts/slideLayout5.xml"/><Relationship Id="rId1" Type="http://schemas.openxmlformats.org/officeDocument/2006/relationships/vmlDrawing" Target="../drawings/vmlDrawing11.vml"/><Relationship Id="rId5" Type="http://schemas.openxmlformats.org/officeDocument/2006/relationships/image" Target="../media/image32.emf"/><Relationship Id="rId4" Type="http://schemas.openxmlformats.org/officeDocument/2006/relationships/package" Target="../embeddings/Microsoft_Word___18.docx"/></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slide" Target="slide47.xml"/><Relationship Id="rId2" Type="http://schemas.openxmlformats.org/officeDocument/2006/relationships/slide" Target="slide45.xml"/><Relationship Id="rId1" Type="http://schemas.openxmlformats.org/officeDocument/2006/relationships/slideLayout" Target="../slideLayouts/slideLayout11.xml"/><Relationship Id="rId5" Type="http://schemas.openxmlformats.org/officeDocument/2006/relationships/slide" Target="slide46.xml"/><Relationship Id="rId4" Type="http://schemas.openxmlformats.org/officeDocument/2006/relationships/slide" Target="slide48.xml"/></Relationships>
</file>

<file path=ppt/slides/_rels/slide46.xml.rels><?xml version="1.0" encoding="UTF-8" standalone="yes"?>
<Relationships xmlns="http://schemas.openxmlformats.org/package/2006/relationships"><Relationship Id="rId3" Type="http://schemas.openxmlformats.org/officeDocument/2006/relationships/slide" Target="slide47.xml"/><Relationship Id="rId2" Type="http://schemas.openxmlformats.org/officeDocument/2006/relationships/slide" Target="slide45.xml"/><Relationship Id="rId1" Type="http://schemas.openxmlformats.org/officeDocument/2006/relationships/slideLayout" Target="../slideLayouts/slideLayout5.xml"/><Relationship Id="rId4" Type="http://schemas.openxmlformats.org/officeDocument/2006/relationships/slide" Target="slide48.xml"/></Relationships>
</file>

<file path=ppt/slides/_rels/slide47.xml.rels><?xml version="1.0" encoding="UTF-8" standalone="yes"?>
<Relationships xmlns="http://schemas.openxmlformats.org/package/2006/relationships"><Relationship Id="rId3" Type="http://schemas.openxmlformats.org/officeDocument/2006/relationships/slide" Target="slide47.xml"/><Relationship Id="rId2" Type="http://schemas.openxmlformats.org/officeDocument/2006/relationships/slide" Target="slide45.xml"/><Relationship Id="rId1" Type="http://schemas.openxmlformats.org/officeDocument/2006/relationships/slideLayout" Target="../slideLayouts/slideLayout5.xml"/><Relationship Id="rId4" Type="http://schemas.openxmlformats.org/officeDocument/2006/relationships/slide" Target="slide48.xml"/></Relationships>
</file>

<file path=ppt/slides/_rels/slide48.xml.rels><?xml version="1.0" encoding="UTF-8" standalone="yes"?>
<Relationships xmlns="http://schemas.openxmlformats.org/package/2006/relationships"><Relationship Id="rId3" Type="http://schemas.openxmlformats.org/officeDocument/2006/relationships/slide" Target="slide47.xml"/><Relationship Id="rId2" Type="http://schemas.openxmlformats.org/officeDocument/2006/relationships/slide" Target="slide45.xml"/><Relationship Id="rId1" Type="http://schemas.openxmlformats.org/officeDocument/2006/relationships/slideLayout" Target="../slideLayouts/slideLayout5.xml"/><Relationship Id="rId4" Type="http://schemas.openxmlformats.org/officeDocument/2006/relationships/slide" Target="slide48.xml"/></Relationships>
</file>

<file path=ppt/slides/_rels/slide49.xml.rels><?xml version="1.0" encoding="UTF-8" standalone="yes"?>
<Relationships xmlns="http://schemas.openxmlformats.org/package/2006/relationships"><Relationship Id="rId3" Type="http://schemas.openxmlformats.org/officeDocument/2006/relationships/slide" Target="slide47.xml"/><Relationship Id="rId2" Type="http://schemas.openxmlformats.org/officeDocument/2006/relationships/slide" Target="slide45.xml"/><Relationship Id="rId1" Type="http://schemas.openxmlformats.org/officeDocument/2006/relationships/slideLayout" Target="../slideLayouts/slideLayout5.xml"/><Relationship Id="rId4" Type="http://schemas.openxmlformats.org/officeDocument/2006/relationships/slide" Target="slide48.xml"/></Relationships>
</file>

<file path=ppt/slides/_rels/slide5.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oleObject" Target="../embeddings/oleObject1.bin"/><Relationship Id="rId7" Type="http://schemas.openxmlformats.org/officeDocument/2006/relationships/package" Target="../embeddings/Microsoft_Word___2.docx"/><Relationship Id="rId2" Type="http://schemas.openxmlformats.org/officeDocument/2006/relationships/slideLayout" Target="../slideLayouts/slideLayout5.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6.emf"/><Relationship Id="rId4" Type="http://schemas.openxmlformats.org/officeDocument/2006/relationships/package" Target="../embeddings/Microsoft_Word___1.docx"/></Relationships>
</file>

<file path=ppt/slides/_rels/slide50.xml.rels><?xml version="1.0" encoding="UTF-8" standalone="yes"?>
<Relationships xmlns="http://schemas.openxmlformats.org/package/2006/relationships"><Relationship Id="rId3" Type="http://schemas.openxmlformats.org/officeDocument/2006/relationships/slide" Target="slide47.xml"/><Relationship Id="rId2" Type="http://schemas.openxmlformats.org/officeDocument/2006/relationships/slide" Target="slide45.xml"/><Relationship Id="rId1" Type="http://schemas.openxmlformats.org/officeDocument/2006/relationships/slideLayout" Target="../slideLayouts/slideLayout5.xml"/><Relationship Id="rId4" Type="http://schemas.openxmlformats.org/officeDocument/2006/relationships/slide" Target="slide48.xml"/></Relationships>
</file>

<file path=ppt/slides/_rels/slide51.xml.rels><?xml version="1.0" encoding="UTF-8" standalone="yes"?>
<Relationships xmlns="http://schemas.openxmlformats.org/package/2006/relationships"><Relationship Id="rId3" Type="http://schemas.openxmlformats.org/officeDocument/2006/relationships/slide" Target="slide47.xml"/><Relationship Id="rId2" Type="http://schemas.openxmlformats.org/officeDocument/2006/relationships/slide" Target="slide45.xml"/><Relationship Id="rId1" Type="http://schemas.openxmlformats.org/officeDocument/2006/relationships/slideLayout" Target="../slideLayouts/slideLayout5.xml"/><Relationship Id="rId4" Type="http://schemas.openxmlformats.org/officeDocument/2006/relationships/slide" Target="slide48.xml"/></Relationships>
</file>

<file path=ppt/slides/_rels/slide52.xml.rels><?xml version="1.0" encoding="UTF-8" standalone="yes"?>
<Relationships xmlns="http://schemas.openxmlformats.org/package/2006/relationships"><Relationship Id="rId8" Type="http://schemas.openxmlformats.org/officeDocument/2006/relationships/image" Target="../media/image34.emf"/><Relationship Id="rId3" Type="http://schemas.openxmlformats.org/officeDocument/2006/relationships/oleObject" Target="../embeddings/oleObject19.bin"/><Relationship Id="rId7" Type="http://schemas.openxmlformats.org/officeDocument/2006/relationships/package" Target="../embeddings/Microsoft_Word___20.docx"/><Relationship Id="rId2" Type="http://schemas.openxmlformats.org/officeDocument/2006/relationships/slideLayout" Target="../slideLayouts/slideLayout5.xml"/><Relationship Id="rId1" Type="http://schemas.openxmlformats.org/officeDocument/2006/relationships/vmlDrawing" Target="../drawings/vmlDrawing12.vml"/><Relationship Id="rId6" Type="http://schemas.openxmlformats.org/officeDocument/2006/relationships/oleObject" Target="../embeddings/oleObject20.bin"/><Relationship Id="rId11" Type="http://schemas.openxmlformats.org/officeDocument/2006/relationships/slide" Target="slide48.xml"/><Relationship Id="rId5" Type="http://schemas.openxmlformats.org/officeDocument/2006/relationships/image" Target="../media/image33.emf"/><Relationship Id="rId10" Type="http://schemas.openxmlformats.org/officeDocument/2006/relationships/slide" Target="slide47.xml"/><Relationship Id="rId4" Type="http://schemas.openxmlformats.org/officeDocument/2006/relationships/package" Target="../embeddings/Microsoft_Word___19.docx"/><Relationship Id="rId9" Type="http://schemas.openxmlformats.org/officeDocument/2006/relationships/slide" Target="slide4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Layout" Target="../slideLayouts/slideLayout5.xml"/><Relationship Id="rId1" Type="http://schemas.openxmlformats.org/officeDocument/2006/relationships/vmlDrawing" Target="../drawings/vmlDrawing13.vml"/><Relationship Id="rId6" Type="http://schemas.openxmlformats.org/officeDocument/2006/relationships/slide" Target="slide2.xml"/><Relationship Id="rId5" Type="http://schemas.openxmlformats.org/officeDocument/2006/relationships/image" Target="../media/image35.emf"/><Relationship Id="rId4" Type="http://schemas.openxmlformats.org/officeDocument/2006/relationships/package" Target="../embeddings/Microsoft_Word___21.docx"/></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6.xml.rels><?xml version="1.0" encoding="UTF-8" standalone="yes"?>
<Relationships xmlns="http://schemas.openxmlformats.org/package/2006/relationships"><Relationship Id="rId8" Type="http://schemas.openxmlformats.org/officeDocument/2006/relationships/package" Target="../embeddings/Microsoft_Word___22.docx"/><Relationship Id="rId3" Type="http://schemas.openxmlformats.org/officeDocument/2006/relationships/slide" Target="slide56.xml"/><Relationship Id="rId7" Type="http://schemas.openxmlformats.org/officeDocument/2006/relationships/oleObject" Target="../embeddings/oleObject22.bin"/><Relationship Id="rId2" Type="http://schemas.openxmlformats.org/officeDocument/2006/relationships/slideLayout" Target="../slideLayouts/slideLayout1.xml"/><Relationship Id="rId1" Type="http://schemas.openxmlformats.org/officeDocument/2006/relationships/vmlDrawing" Target="../drawings/vmlDrawing14.vml"/><Relationship Id="rId6" Type="http://schemas.openxmlformats.org/officeDocument/2006/relationships/slide" Target="slide62.xml"/><Relationship Id="rId5" Type="http://schemas.openxmlformats.org/officeDocument/2006/relationships/slide" Target="slide60.xml"/><Relationship Id="rId4" Type="http://schemas.openxmlformats.org/officeDocument/2006/relationships/slide" Target="slide57.xml"/><Relationship Id="rId9" Type="http://schemas.openxmlformats.org/officeDocument/2006/relationships/image" Target="../media/image36.emf"/></Relationships>
</file>

<file path=ppt/slides/_rels/slide57.xml.rels><?xml version="1.0" encoding="UTF-8" standalone="yes"?>
<Relationships xmlns="http://schemas.openxmlformats.org/package/2006/relationships"><Relationship Id="rId8" Type="http://schemas.openxmlformats.org/officeDocument/2006/relationships/package" Target="../embeddings/Microsoft_Word___23.docx"/><Relationship Id="rId3" Type="http://schemas.openxmlformats.org/officeDocument/2006/relationships/slide" Target="slide56.xml"/><Relationship Id="rId7" Type="http://schemas.openxmlformats.org/officeDocument/2006/relationships/oleObject" Target="../embeddings/oleObject23.bin"/><Relationship Id="rId2" Type="http://schemas.openxmlformats.org/officeDocument/2006/relationships/slideLayout" Target="../slideLayouts/slideLayout1.xml"/><Relationship Id="rId1" Type="http://schemas.openxmlformats.org/officeDocument/2006/relationships/vmlDrawing" Target="../drawings/vmlDrawing15.vml"/><Relationship Id="rId6" Type="http://schemas.openxmlformats.org/officeDocument/2006/relationships/slide" Target="slide62.xml"/><Relationship Id="rId5" Type="http://schemas.openxmlformats.org/officeDocument/2006/relationships/slide" Target="slide60.xml"/><Relationship Id="rId4" Type="http://schemas.openxmlformats.org/officeDocument/2006/relationships/slide" Target="slide57.xml"/><Relationship Id="rId9" Type="http://schemas.openxmlformats.org/officeDocument/2006/relationships/image" Target="../media/image37.emf"/></Relationships>
</file>

<file path=ppt/slides/_rels/slide58.xml.rels><?xml version="1.0" encoding="UTF-8" standalone="yes"?>
<Relationships xmlns="http://schemas.openxmlformats.org/package/2006/relationships"><Relationship Id="rId3" Type="http://schemas.openxmlformats.org/officeDocument/2006/relationships/slide" Target="slide60.xml"/><Relationship Id="rId2" Type="http://schemas.openxmlformats.org/officeDocument/2006/relationships/slide" Target="slide57.xml"/><Relationship Id="rId1" Type="http://schemas.openxmlformats.org/officeDocument/2006/relationships/slideLayout" Target="../slideLayouts/slideLayout1.xml"/><Relationship Id="rId5" Type="http://schemas.openxmlformats.org/officeDocument/2006/relationships/slide" Target="slide56.xml"/><Relationship Id="rId4" Type="http://schemas.openxmlformats.org/officeDocument/2006/relationships/slide" Target="slide62.xml"/></Relationships>
</file>

<file path=ppt/slides/_rels/slide59.xml.rels><?xml version="1.0" encoding="UTF-8" standalone="yes"?>
<Relationships xmlns="http://schemas.openxmlformats.org/package/2006/relationships"><Relationship Id="rId3" Type="http://schemas.openxmlformats.org/officeDocument/2006/relationships/slide" Target="slide60.xml"/><Relationship Id="rId2" Type="http://schemas.openxmlformats.org/officeDocument/2006/relationships/slide" Target="slide57.xml"/><Relationship Id="rId1" Type="http://schemas.openxmlformats.org/officeDocument/2006/relationships/slideLayout" Target="../slideLayouts/slideLayout1.xml"/><Relationship Id="rId5" Type="http://schemas.openxmlformats.org/officeDocument/2006/relationships/slide" Target="slide56.xml"/><Relationship Id="rId4" Type="http://schemas.openxmlformats.org/officeDocument/2006/relationships/slide" Target="slide62.xml"/></Relationships>
</file>

<file path=ppt/slides/_rels/slide6.xml.rels><?xml version="1.0" encoding="UTF-8" standalone="yes"?>
<Relationships xmlns="http://schemas.openxmlformats.org/package/2006/relationships"><Relationship Id="rId3" Type="http://schemas.openxmlformats.org/officeDocument/2006/relationships/image" Target="../media/image9.tif"/><Relationship Id="rId2" Type="http://schemas.openxmlformats.org/officeDocument/2006/relationships/slideLayout" Target="../slideLayouts/slideLayout5.xml"/><Relationship Id="rId1" Type="http://schemas.openxmlformats.org/officeDocument/2006/relationships/vmlDrawing" Target="../drawings/vmlDrawing2.vml"/><Relationship Id="rId6" Type="http://schemas.openxmlformats.org/officeDocument/2006/relationships/image" Target="../media/image8.emf"/><Relationship Id="rId5" Type="http://schemas.openxmlformats.org/officeDocument/2006/relationships/package" Target="../embeddings/Microsoft_Word___3.docx"/><Relationship Id="rId4" Type="http://schemas.openxmlformats.org/officeDocument/2006/relationships/oleObject" Target="../embeddings/oleObject3.bin"/></Relationships>
</file>

<file path=ppt/slides/_rels/slide60.xml.rels><?xml version="1.0" encoding="UTF-8" standalone="yes"?>
<Relationships xmlns="http://schemas.openxmlformats.org/package/2006/relationships"><Relationship Id="rId3" Type="http://schemas.openxmlformats.org/officeDocument/2006/relationships/slide" Target="slide60.xml"/><Relationship Id="rId2" Type="http://schemas.openxmlformats.org/officeDocument/2006/relationships/slide" Target="slide57.xml"/><Relationship Id="rId1" Type="http://schemas.openxmlformats.org/officeDocument/2006/relationships/slideLayout" Target="../slideLayouts/slideLayout1.xml"/><Relationship Id="rId5" Type="http://schemas.openxmlformats.org/officeDocument/2006/relationships/slide" Target="slide56.xml"/><Relationship Id="rId4" Type="http://schemas.openxmlformats.org/officeDocument/2006/relationships/slide" Target="slide62.xml"/></Relationships>
</file>

<file path=ppt/slides/_rels/slide61.xml.rels><?xml version="1.0" encoding="UTF-8" standalone="yes"?>
<Relationships xmlns="http://schemas.openxmlformats.org/package/2006/relationships"><Relationship Id="rId3" Type="http://schemas.openxmlformats.org/officeDocument/2006/relationships/slide" Target="slide60.xml"/><Relationship Id="rId2" Type="http://schemas.openxmlformats.org/officeDocument/2006/relationships/slide" Target="slide57.xml"/><Relationship Id="rId1" Type="http://schemas.openxmlformats.org/officeDocument/2006/relationships/slideLayout" Target="../slideLayouts/slideLayout1.xml"/><Relationship Id="rId5" Type="http://schemas.openxmlformats.org/officeDocument/2006/relationships/slide" Target="slide56.xml"/><Relationship Id="rId4" Type="http://schemas.openxmlformats.org/officeDocument/2006/relationships/slide" Target="slide62.xml"/></Relationships>
</file>

<file path=ppt/slides/_rels/slide62.xml.rels><?xml version="1.0" encoding="UTF-8" standalone="yes"?>
<Relationships xmlns="http://schemas.openxmlformats.org/package/2006/relationships"><Relationship Id="rId8" Type="http://schemas.openxmlformats.org/officeDocument/2006/relationships/image" Target="../media/image38.emf"/><Relationship Id="rId13" Type="http://schemas.openxmlformats.org/officeDocument/2006/relationships/slide" Target="slide56.xml"/><Relationship Id="rId3" Type="http://schemas.openxmlformats.org/officeDocument/2006/relationships/slide" Target="slide57.xml"/><Relationship Id="rId7" Type="http://schemas.openxmlformats.org/officeDocument/2006/relationships/package" Target="../embeddings/Microsoft_Word___24.docx"/><Relationship Id="rId12" Type="http://schemas.openxmlformats.org/officeDocument/2006/relationships/slide" Target="slide63.xml"/><Relationship Id="rId2" Type="http://schemas.openxmlformats.org/officeDocument/2006/relationships/slideLayout" Target="../slideLayouts/slideLayout1.xml"/><Relationship Id="rId1" Type="http://schemas.openxmlformats.org/officeDocument/2006/relationships/vmlDrawing" Target="../drawings/vmlDrawing16.vml"/><Relationship Id="rId6" Type="http://schemas.openxmlformats.org/officeDocument/2006/relationships/oleObject" Target="../embeddings/oleObject24.bin"/><Relationship Id="rId11" Type="http://schemas.openxmlformats.org/officeDocument/2006/relationships/image" Target="../media/image39.emf"/><Relationship Id="rId5" Type="http://schemas.openxmlformats.org/officeDocument/2006/relationships/slide" Target="slide62.xml"/><Relationship Id="rId10" Type="http://schemas.openxmlformats.org/officeDocument/2006/relationships/package" Target="../embeddings/Microsoft_Word___25.docx"/><Relationship Id="rId4" Type="http://schemas.openxmlformats.org/officeDocument/2006/relationships/slide" Target="slide60.xml"/><Relationship Id="rId9" Type="http://schemas.openxmlformats.org/officeDocument/2006/relationships/oleObject" Target="../embeddings/oleObject25.bin"/></Relationships>
</file>

<file path=ppt/slides/_rels/slide63.xml.rels><?xml version="1.0" encoding="UTF-8" standalone="yes"?>
<Relationships xmlns="http://schemas.openxmlformats.org/package/2006/relationships"><Relationship Id="rId8" Type="http://schemas.openxmlformats.org/officeDocument/2006/relationships/image" Target="../media/image40.emf"/><Relationship Id="rId3" Type="http://schemas.openxmlformats.org/officeDocument/2006/relationships/slide" Target="slide57.xml"/><Relationship Id="rId7" Type="http://schemas.openxmlformats.org/officeDocument/2006/relationships/package" Target="../embeddings/Microsoft_Word___26.docx"/><Relationship Id="rId12" Type="http://schemas.openxmlformats.org/officeDocument/2006/relationships/slide" Target="slide56.xml"/><Relationship Id="rId2" Type="http://schemas.openxmlformats.org/officeDocument/2006/relationships/slideLayout" Target="../slideLayouts/slideLayout1.xml"/><Relationship Id="rId1" Type="http://schemas.openxmlformats.org/officeDocument/2006/relationships/vmlDrawing" Target="../drawings/vmlDrawing17.vml"/><Relationship Id="rId6" Type="http://schemas.openxmlformats.org/officeDocument/2006/relationships/oleObject" Target="../embeddings/oleObject26.bin"/><Relationship Id="rId11" Type="http://schemas.openxmlformats.org/officeDocument/2006/relationships/image" Target="../media/image41.emf"/><Relationship Id="rId5" Type="http://schemas.openxmlformats.org/officeDocument/2006/relationships/slide" Target="slide62.xml"/><Relationship Id="rId10" Type="http://schemas.openxmlformats.org/officeDocument/2006/relationships/package" Target="../embeddings/Microsoft_Word___27.docx"/><Relationship Id="rId4" Type="http://schemas.openxmlformats.org/officeDocument/2006/relationships/slide" Target="slide60.xml"/><Relationship Id="rId9" Type="http://schemas.openxmlformats.org/officeDocument/2006/relationships/oleObject" Target="../embeddings/oleObject27.bin"/></Relationships>
</file>

<file path=ppt/slides/_rels/slide64.xml.rels><?xml version="1.0" encoding="UTF-8" standalone="yes"?>
<Relationships xmlns="http://schemas.openxmlformats.org/package/2006/relationships"><Relationship Id="rId3" Type="http://schemas.openxmlformats.org/officeDocument/2006/relationships/slide" Target="slide60.xml"/><Relationship Id="rId2" Type="http://schemas.openxmlformats.org/officeDocument/2006/relationships/slide" Target="slide57.xml"/><Relationship Id="rId1" Type="http://schemas.openxmlformats.org/officeDocument/2006/relationships/slideLayout" Target="../slideLayouts/slideLayout1.xml"/><Relationship Id="rId5" Type="http://schemas.openxmlformats.org/officeDocument/2006/relationships/slide" Target="slide56.xml"/><Relationship Id="rId4" Type="http://schemas.openxmlformats.org/officeDocument/2006/relationships/slide" Target="slide62.xml"/></Relationships>
</file>

<file path=ppt/slides/_rels/slide65.xml.rels><?xml version="1.0" encoding="UTF-8" standalone="yes"?>
<Relationships xmlns="http://schemas.openxmlformats.org/package/2006/relationships"><Relationship Id="rId3" Type="http://schemas.openxmlformats.org/officeDocument/2006/relationships/slide" Target="slide60.xml"/><Relationship Id="rId2" Type="http://schemas.openxmlformats.org/officeDocument/2006/relationships/slide" Target="slide57.xml"/><Relationship Id="rId1" Type="http://schemas.openxmlformats.org/officeDocument/2006/relationships/slideLayout" Target="../slideLayouts/slideLayout1.xml"/><Relationship Id="rId6" Type="http://schemas.openxmlformats.org/officeDocument/2006/relationships/slide" Target="slide56.xml"/><Relationship Id="rId5" Type="http://schemas.openxmlformats.org/officeDocument/2006/relationships/slide" Target="slide2.xml"/><Relationship Id="rId4" Type="http://schemas.openxmlformats.org/officeDocument/2006/relationships/slide" Target="slide6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7.xml.rels><?xml version="1.0" encoding="UTF-8" standalone="yes"?>
<Relationships xmlns="http://schemas.openxmlformats.org/package/2006/relationships"><Relationship Id="rId8" Type="http://schemas.openxmlformats.org/officeDocument/2006/relationships/slide" Target="slide75.xml"/><Relationship Id="rId13" Type="http://schemas.openxmlformats.org/officeDocument/2006/relationships/slide" Target="slide82.xml"/><Relationship Id="rId3" Type="http://schemas.openxmlformats.org/officeDocument/2006/relationships/slide" Target="slide68.xml"/><Relationship Id="rId7" Type="http://schemas.openxmlformats.org/officeDocument/2006/relationships/slide" Target="slide73.xml"/><Relationship Id="rId12" Type="http://schemas.openxmlformats.org/officeDocument/2006/relationships/slide" Target="slide80.xml"/><Relationship Id="rId2" Type="http://schemas.openxmlformats.org/officeDocument/2006/relationships/slide" Target="slide67.xml"/><Relationship Id="rId1" Type="http://schemas.openxmlformats.org/officeDocument/2006/relationships/slideLayout" Target="../slideLayouts/slideLayout1.xml"/><Relationship Id="rId6" Type="http://schemas.openxmlformats.org/officeDocument/2006/relationships/slide" Target="slide72.xml"/><Relationship Id="rId11" Type="http://schemas.openxmlformats.org/officeDocument/2006/relationships/slide" Target="slide78.xml"/><Relationship Id="rId5" Type="http://schemas.openxmlformats.org/officeDocument/2006/relationships/slide" Target="slide71.xml"/><Relationship Id="rId15" Type="http://schemas.openxmlformats.org/officeDocument/2006/relationships/slide" Target="slide93.xml"/><Relationship Id="rId10" Type="http://schemas.openxmlformats.org/officeDocument/2006/relationships/slide" Target="slide77.xml"/><Relationship Id="rId4" Type="http://schemas.openxmlformats.org/officeDocument/2006/relationships/slide" Target="slide69.xml"/><Relationship Id="rId9" Type="http://schemas.openxmlformats.org/officeDocument/2006/relationships/slide" Target="slide76.xml"/><Relationship Id="rId14" Type="http://schemas.openxmlformats.org/officeDocument/2006/relationships/slide" Target="slide85.xml"/></Relationships>
</file>

<file path=ppt/slides/_rels/slide68.xml.rels><?xml version="1.0" encoding="UTF-8" standalone="yes"?>
<Relationships xmlns="http://schemas.openxmlformats.org/package/2006/relationships"><Relationship Id="rId8" Type="http://schemas.openxmlformats.org/officeDocument/2006/relationships/slide" Target="slide75.xml"/><Relationship Id="rId13" Type="http://schemas.openxmlformats.org/officeDocument/2006/relationships/slide" Target="slide82.xml"/><Relationship Id="rId3" Type="http://schemas.openxmlformats.org/officeDocument/2006/relationships/slide" Target="slide68.xml"/><Relationship Id="rId7" Type="http://schemas.openxmlformats.org/officeDocument/2006/relationships/slide" Target="slide73.xml"/><Relationship Id="rId12" Type="http://schemas.openxmlformats.org/officeDocument/2006/relationships/slide" Target="slide80.xml"/><Relationship Id="rId2" Type="http://schemas.openxmlformats.org/officeDocument/2006/relationships/slide" Target="slide67.xml"/><Relationship Id="rId1" Type="http://schemas.openxmlformats.org/officeDocument/2006/relationships/slideLayout" Target="../slideLayouts/slideLayout1.xml"/><Relationship Id="rId6" Type="http://schemas.openxmlformats.org/officeDocument/2006/relationships/slide" Target="slide72.xml"/><Relationship Id="rId11" Type="http://schemas.openxmlformats.org/officeDocument/2006/relationships/slide" Target="slide78.xml"/><Relationship Id="rId5" Type="http://schemas.openxmlformats.org/officeDocument/2006/relationships/slide" Target="slide71.xml"/><Relationship Id="rId15" Type="http://schemas.openxmlformats.org/officeDocument/2006/relationships/slide" Target="slide93.xml"/><Relationship Id="rId10" Type="http://schemas.openxmlformats.org/officeDocument/2006/relationships/slide" Target="slide77.xml"/><Relationship Id="rId4" Type="http://schemas.openxmlformats.org/officeDocument/2006/relationships/slide" Target="slide69.xml"/><Relationship Id="rId9" Type="http://schemas.openxmlformats.org/officeDocument/2006/relationships/slide" Target="slide76.xml"/><Relationship Id="rId14" Type="http://schemas.openxmlformats.org/officeDocument/2006/relationships/slide" Target="slide85.xml"/></Relationships>
</file>

<file path=ppt/slides/_rels/slide69.xml.rels><?xml version="1.0" encoding="UTF-8" standalone="yes"?>
<Relationships xmlns="http://schemas.openxmlformats.org/package/2006/relationships"><Relationship Id="rId8" Type="http://schemas.openxmlformats.org/officeDocument/2006/relationships/slide" Target="slide75.xml"/><Relationship Id="rId13" Type="http://schemas.openxmlformats.org/officeDocument/2006/relationships/slide" Target="slide82.xml"/><Relationship Id="rId18" Type="http://schemas.openxmlformats.org/officeDocument/2006/relationships/image" Target="../media/image42.emf"/><Relationship Id="rId3" Type="http://schemas.openxmlformats.org/officeDocument/2006/relationships/slide" Target="slide68.xml"/><Relationship Id="rId7" Type="http://schemas.openxmlformats.org/officeDocument/2006/relationships/slide" Target="slide73.xml"/><Relationship Id="rId12" Type="http://schemas.openxmlformats.org/officeDocument/2006/relationships/slide" Target="slide80.xml"/><Relationship Id="rId17" Type="http://schemas.openxmlformats.org/officeDocument/2006/relationships/package" Target="../embeddings/Microsoft_Word___28.docx"/><Relationship Id="rId2" Type="http://schemas.openxmlformats.org/officeDocument/2006/relationships/slideLayout" Target="../slideLayouts/slideLayout1.xml"/><Relationship Id="rId16" Type="http://schemas.openxmlformats.org/officeDocument/2006/relationships/oleObject" Target="../embeddings/oleObject28.bin"/><Relationship Id="rId20" Type="http://schemas.openxmlformats.org/officeDocument/2006/relationships/slide" Target="slide67.xml"/><Relationship Id="rId1" Type="http://schemas.openxmlformats.org/officeDocument/2006/relationships/vmlDrawing" Target="../drawings/vmlDrawing18.vml"/><Relationship Id="rId6" Type="http://schemas.openxmlformats.org/officeDocument/2006/relationships/slide" Target="slide72.xml"/><Relationship Id="rId11" Type="http://schemas.openxmlformats.org/officeDocument/2006/relationships/slide" Target="slide78.xml"/><Relationship Id="rId5" Type="http://schemas.openxmlformats.org/officeDocument/2006/relationships/slide" Target="slide71.xml"/><Relationship Id="rId15" Type="http://schemas.openxmlformats.org/officeDocument/2006/relationships/slide" Target="slide93.xml"/><Relationship Id="rId10" Type="http://schemas.openxmlformats.org/officeDocument/2006/relationships/slide" Target="slide77.xml"/><Relationship Id="rId19" Type="http://schemas.openxmlformats.org/officeDocument/2006/relationships/slide" Target="slide70.xml"/><Relationship Id="rId4" Type="http://schemas.openxmlformats.org/officeDocument/2006/relationships/slide" Target="slide69.xml"/><Relationship Id="rId9" Type="http://schemas.openxmlformats.org/officeDocument/2006/relationships/slide" Target="slide76.xml"/><Relationship Id="rId14" Type="http://schemas.openxmlformats.org/officeDocument/2006/relationships/slide" Target="slide85.xml"/></Relationships>
</file>

<file path=ppt/slides/_rels/slide7.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oleObject" Target="../embeddings/oleObject4.bin"/><Relationship Id="rId7" Type="http://schemas.openxmlformats.org/officeDocument/2006/relationships/package" Target="../embeddings/Microsoft_Word___5.docx"/><Relationship Id="rId2" Type="http://schemas.openxmlformats.org/officeDocument/2006/relationships/slideLayout" Target="../slideLayouts/slideLayout5.xml"/><Relationship Id="rId1" Type="http://schemas.openxmlformats.org/officeDocument/2006/relationships/vmlDrawing" Target="../drawings/vmlDrawing3.vml"/><Relationship Id="rId6" Type="http://schemas.openxmlformats.org/officeDocument/2006/relationships/oleObject" Target="../embeddings/oleObject5.bin"/><Relationship Id="rId5" Type="http://schemas.openxmlformats.org/officeDocument/2006/relationships/image" Target="../media/image10.emf"/><Relationship Id="rId4" Type="http://schemas.openxmlformats.org/officeDocument/2006/relationships/package" Target="../embeddings/Microsoft_Word___4.docx"/></Relationships>
</file>

<file path=ppt/slides/_rels/slide70.xml.rels><?xml version="1.0" encoding="UTF-8" standalone="yes"?>
<Relationships xmlns="http://schemas.openxmlformats.org/package/2006/relationships"><Relationship Id="rId8" Type="http://schemas.openxmlformats.org/officeDocument/2006/relationships/slide" Target="slide75.xml"/><Relationship Id="rId13" Type="http://schemas.openxmlformats.org/officeDocument/2006/relationships/slide" Target="slide82.xml"/><Relationship Id="rId18" Type="http://schemas.openxmlformats.org/officeDocument/2006/relationships/image" Target="../media/image43.emf"/><Relationship Id="rId3" Type="http://schemas.openxmlformats.org/officeDocument/2006/relationships/slide" Target="slide68.xml"/><Relationship Id="rId7" Type="http://schemas.openxmlformats.org/officeDocument/2006/relationships/slide" Target="slide73.xml"/><Relationship Id="rId12" Type="http://schemas.openxmlformats.org/officeDocument/2006/relationships/slide" Target="slide80.xml"/><Relationship Id="rId17" Type="http://schemas.openxmlformats.org/officeDocument/2006/relationships/package" Target="../embeddings/Microsoft_Word___29.docx"/><Relationship Id="rId2" Type="http://schemas.openxmlformats.org/officeDocument/2006/relationships/slideLayout" Target="../slideLayouts/slideLayout1.xml"/><Relationship Id="rId16" Type="http://schemas.openxmlformats.org/officeDocument/2006/relationships/oleObject" Target="../embeddings/oleObject29.bin"/><Relationship Id="rId1" Type="http://schemas.openxmlformats.org/officeDocument/2006/relationships/vmlDrawing" Target="../drawings/vmlDrawing19.vml"/><Relationship Id="rId6" Type="http://schemas.openxmlformats.org/officeDocument/2006/relationships/slide" Target="slide72.xml"/><Relationship Id="rId11" Type="http://schemas.openxmlformats.org/officeDocument/2006/relationships/slide" Target="slide78.xml"/><Relationship Id="rId5" Type="http://schemas.openxmlformats.org/officeDocument/2006/relationships/slide" Target="slide71.xml"/><Relationship Id="rId15" Type="http://schemas.openxmlformats.org/officeDocument/2006/relationships/slide" Target="slide93.xml"/><Relationship Id="rId10" Type="http://schemas.openxmlformats.org/officeDocument/2006/relationships/slide" Target="slide77.xml"/><Relationship Id="rId19" Type="http://schemas.openxmlformats.org/officeDocument/2006/relationships/slide" Target="slide67.xml"/><Relationship Id="rId4" Type="http://schemas.openxmlformats.org/officeDocument/2006/relationships/slide" Target="slide69.xml"/><Relationship Id="rId9" Type="http://schemas.openxmlformats.org/officeDocument/2006/relationships/slide" Target="slide76.xml"/><Relationship Id="rId14" Type="http://schemas.openxmlformats.org/officeDocument/2006/relationships/slide" Target="slide85.xml"/></Relationships>
</file>

<file path=ppt/slides/_rels/slide71.xml.rels><?xml version="1.0" encoding="UTF-8" standalone="yes"?>
<Relationships xmlns="http://schemas.openxmlformats.org/package/2006/relationships"><Relationship Id="rId8" Type="http://schemas.openxmlformats.org/officeDocument/2006/relationships/slide" Target="slide76.xml"/><Relationship Id="rId13" Type="http://schemas.openxmlformats.org/officeDocument/2006/relationships/slide" Target="slide85.xml"/><Relationship Id="rId3" Type="http://schemas.openxmlformats.org/officeDocument/2006/relationships/slide" Target="slide69.xml"/><Relationship Id="rId7" Type="http://schemas.openxmlformats.org/officeDocument/2006/relationships/slide" Target="slide75.xml"/><Relationship Id="rId12" Type="http://schemas.openxmlformats.org/officeDocument/2006/relationships/slide" Target="slide82.xml"/><Relationship Id="rId2" Type="http://schemas.openxmlformats.org/officeDocument/2006/relationships/slide" Target="slide68.xml"/><Relationship Id="rId1" Type="http://schemas.openxmlformats.org/officeDocument/2006/relationships/slideLayout" Target="../slideLayouts/slideLayout1.xml"/><Relationship Id="rId6" Type="http://schemas.openxmlformats.org/officeDocument/2006/relationships/slide" Target="slide73.xml"/><Relationship Id="rId11" Type="http://schemas.openxmlformats.org/officeDocument/2006/relationships/slide" Target="slide80.xml"/><Relationship Id="rId5" Type="http://schemas.openxmlformats.org/officeDocument/2006/relationships/slide" Target="slide72.xml"/><Relationship Id="rId15" Type="http://schemas.openxmlformats.org/officeDocument/2006/relationships/slide" Target="slide67.xml"/><Relationship Id="rId10" Type="http://schemas.openxmlformats.org/officeDocument/2006/relationships/slide" Target="slide78.xml"/><Relationship Id="rId4" Type="http://schemas.openxmlformats.org/officeDocument/2006/relationships/slide" Target="slide71.xml"/><Relationship Id="rId9" Type="http://schemas.openxmlformats.org/officeDocument/2006/relationships/slide" Target="slide77.xml"/><Relationship Id="rId14" Type="http://schemas.openxmlformats.org/officeDocument/2006/relationships/slide" Target="slide93.xml"/></Relationships>
</file>

<file path=ppt/slides/_rels/slide72.xml.rels><?xml version="1.0" encoding="UTF-8" standalone="yes"?>
<Relationships xmlns="http://schemas.openxmlformats.org/package/2006/relationships"><Relationship Id="rId8" Type="http://schemas.openxmlformats.org/officeDocument/2006/relationships/slide" Target="slide76.xml"/><Relationship Id="rId13" Type="http://schemas.openxmlformats.org/officeDocument/2006/relationships/slide" Target="slide85.xml"/><Relationship Id="rId3" Type="http://schemas.openxmlformats.org/officeDocument/2006/relationships/slide" Target="slide69.xml"/><Relationship Id="rId7" Type="http://schemas.openxmlformats.org/officeDocument/2006/relationships/slide" Target="slide75.xml"/><Relationship Id="rId12" Type="http://schemas.openxmlformats.org/officeDocument/2006/relationships/slide" Target="slide82.xml"/><Relationship Id="rId2" Type="http://schemas.openxmlformats.org/officeDocument/2006/relationships/slide" Target="slide68.xml"/><Relationship Id="rId1" Type="http://schemas.openxmlformats.org/officeDocument/2006/relationships/slideLayout" Target="../slideLayouts/slideLayout1.xml"/><Relationship Id="rId6" Type="http://schemas.openxmlformats.org/officeDocument/2006/relationships/slide" Target="slide73.xml"/><Relationship Id="rId11" Type="http://schemas.openxmlformats.org/officeDocument/2006/relationships/slide" Target="slide80.xml"/><Relationship Id="rId5" Type="http://schemas.openxmlformats.org/officeDocument/2006/relationships/slide" Target="slide72.xml"/><Relationship Id="rId15" Type="http://schemas.openxmlformats.org/officeDocument/2006/relationships/slide" Target="slide67.xml"/><Relationship Id="rId10" Type="http://schemas.openxmlformats.org/officeDocument/2006/relationships/slide" Target="slide78.xml"/><Relationship Id="rId4" Type="http://schemas.openxmlformats.org/officeDocument/2006/relationships/slide" Target="slide71.xml"/><Relationship Id="rId9" Type="http://schemas.openxmlformats.org/officeDocument/2006/relationships/slide" Target="slide77.xml"/><Relationship Id="rId14" Type="http://schemas.openxmlformats.org/officeDocument/2006/relationships/slide" Target="slide93.xml"/></Relationships>
</file>

<file path=ppt/slides/_rels/slide73.xml.rels><?xml version="1.0" encoding="UTF-8" standalone="yes"?>
<Relationships xmlns="http://schemas.openxmlformats.org/package/2006/relationships"><Relationship Id="rId8" Type="http://schemas.openxmlformats.org/officeDocument/2006/relationships/slide" Target="slide76.xml"/><Relationship Id="rId13" Type="http://schemas.openxmlformats.org/officeDocument/2006/relationships/slide" Target="slide85.xml"/><Relationship Id="rId3" Type="http://schemas.openxmlformats.org/officeDocument/2006/relationships/slide" Target="slide69.xml"/><Relationship Id="rId7" Type="http://schemas.openxmlformats.org/officeDocument/2006/relationships/slide" Target="slide75.xml"/><Relationship Id="rId12" Type="http://schemas.openxmlformats.org/officeDocument/2006/relationships/slide" Target="slide82.xml"/><Relationship Id="rId2" Type="http://schemas.openxmlformats.org/officeDocument/2006/relationships/slide" Target="slide68.xml"/><Relationship Id="rId16" Type="http://schemas.openxmlformats.org/officeDocument/2006/relationships/slide" Target="slide67.xml"/><Relationship Id="rId1" Type="http://schemas.openxmlformats.org/officeDocument/2006/relationships/slideLayout" Target="../slideLayouts/slideLayout1.xml"/><Relationship Id="rId6" Type="http://schemas.openxmlformats.org/officeDocument/2006/relationships/slide" Target="slide73.xml"/><Relationship Id="rId11" Type="http://schemas.openxmlformats.org/officeDocument/2006/relationships/slide" Target="slide80.xml"/><Relationship Id="rId5" Type="http://schemas.openxmlformats.org/officeDocument/2006/relationships/slide" Target="slide72.xml"/><Relationship Id="rId15" Type="http://schemas.openxmlformats.org/officeDocument/2006/relationships/slide" Target="slide74.xml"/><Relationship Id="rId10" Type="http://schemas.openxmlformats.org/officeDocument/2006/relationships/slide" Target="slide78.xml"/><Relationship Id="rId4" Type="http://schemas.openxmlformats.org/officeDocument/2006/relationships/slide" Target="slide71.xml"/><Relationship Id="rId9" Type="http://schemas.openxmlformats.org/officeDocument/2006/relationships/slide" Target="slide77.xml"/><Relationship Id="rId14" Type="http://schemas.openxmlformats.org/officeDocument/2006/relationships/slide" Target="slide93.xml"/></Relationships>
</file>

<file path=ppt/slides/_rels/slide74.xml.rels><?xml version="1.0" encoding="UTF-8" standalone="yes"?>
<Relationships xmlns="http://schemas.openxmlformats.org/package/2006/relationships"><Relationship Id="rId8" Type="http://schemas.openxmlformats.org/officeDocument/2006/relationships/slide" Target="slide76.xml"/><Relationship Id="rId13" Type="http://schemas.openxmlformats.org/officeDocument/2006/relationships/slide" Target="slide85.xml"/><Relationship Id="rId3" Type="http://schemas.openxmlformats.org/officeDocument/2006/relationships/slide" Target="slide69.xml"/><Relationship Id="rId7" Type="http://schemas.openxmlformats.org/officeDocument/2006/relationships/slide" Target="slide75.xml"/><Relationship Id="rId12" Type="http://schemas.openxmlformats.org/officeDocument/2006/relationships/slide" Target="slide82.xml"/><Relationship Id="rId2" Type="http://schemas.openxmlformats.org/officeDocument/2006/relationships/slide" Target="slide68.xml"/><Relationship Id="rId1" Type="http://schemas.openxmlformats.org/officeDocument/2006/relationships/slideLayout" Target="../slideLayouts/slideLayout1.xml"/><Relationship Id="rId6" Type="http://schemas.openxmlformats.org/officeDocument/2006/relationships/slide" Target="slide73.xml"/><Relationship Id="rId11" Type="http://schemas.openxmlformats.org/officeDocument/2006/relationships/slide" Target="slide80.xml"/><Relationship Id="rId5" Type="http://schemas.openxmlformats.org/officeDocument/2006/relationships/slide" Target="slide72.xml"/><Relationship Id="rId15" Type="http://schemas.openxmlformats.org/officeDocument/2006/relationships/slide" Target="slide67.xml"/><Relationship Id="rId10" Type="http://schemas.openxmlformats.org/officeDocument/2006/relationships/slide" Target="slide78.xml"/><Relationship Id="rId4" Type="http://schemas.openxmlformats.org/officeDocument/2006/relationships/slide" Target="slide71.xml"/><Relationship Id="rId9" Type="http://schemas.openxmlformats.org/officeDocument/2006/relationships/slide" Target="slide77.xml"/><Relationship Id="rId14" Type="http://schemas.openxmlformats.org/officeDocument/2006/relationships/slide" Target="slide93.xml"/></Relationships>
</file>

<file path=ppt/slides/_rels/slide75.xml.rels><?xml version="1.0" encoding="UTF-8" standalone="yes"?>
<Relationships xmlns="http://schemas.openxmlformats.org/package/2006/relationships"><Relationship Id="rId8" Type="http://schemas.openxmlformats.org/officeDocument/2006/relationships/slide" Target="slide75.xml"/><Relationship Id="rId13" Type="http://schemas.openxmlformats.org/officeDocument/2006/relationships/slide" Target="slide82.xml"/><Relationship Id="rId18" Type="http://schemas.openxmlformats.org/officeDocument/2006/relationships/image" Target="../media/image44.emf"/><Relationship Id="rId3" Type="http://schemas.openxmlformats.org/officeDocument/2006/relationships/slide" Target="slide68.xml"/><Relationship Id="rId7" Type="http://schemas.openxmlformats.org/officeDocument/2006/relationships/slide" Target="slide73.xml"/><Relationship Id="rId12" Type="http://schemas.openxmlformats.org/officeDocument/2006/relationships/slide" Target="slide80.xml"/><Relationship Id="rId17" Type="http://schemas.openxmlformats.org/officeDocument/2006/relationships/package" Target="../embeddings/Microsoft_Word___30.docx"/><Relationship Id="rId2" Type="http://schemas.openxmlformats.org/officeDocument/2006/relationships/slideLayout" Target="../slideLayouts/slideLayout1.xml"/><Relationship Id="rId16" Type="http://schemas.openxmlformats.org/officeDocument/2006/relationships/oleObject" Target="../embeddings/oleObject30.bin"/><Relationship Id="rId1" Type="http://schemas.openxmlformats.org/officeDocument/2006/relationships/vmlDrawing" Target="../drawings/vmlDrawing20.vml"/><Relationship Id="rId6" Type="http://schemas.openxmlformats.org/officeDocument/2006/relationships/slide" Target="slide72.xml"/><Relationship Id="rId11" Type="http://schemas.openxmlformats.org/officeDocument/2006/relationships/slide" Target="slide78.xml"/><Relationship Id="rId5" Type="http://schemas.openxmlformats.org/officeDocument/2006/relationships/slide" Target="slide71.xml"/><Relationship Id="rId15" Type="http://schemas.openxmlformats.org/officeDocument/2006/relationships/slide" Target="slide93.xml"/><Relationship Id="rId10" Type="http://schemas.openxmlformats.org/officeDocument/2006/relationships/slide" Target="slide77.xml"/><Relationship Id="rId19" Type="http://schemas.openxmlformats.org/officeDocument/2006/relationships/slide" Target="slide67.xml"/><Relationship Id="rId4" Type="http://schemas.openxmlformats.org/officeDocument/2006/relationships/slide" Target="slide69.xml"/><Relationship Id="rId9" Type="http://schemas.openxmlformats.org/officeDocument/2006/relationships/slide" Target="slide76.xml"/><Relationship Id="rId14" Type="http://schemas.openxmlformats.org/officeDocument/2006/relationships/slide" Target="slide85.xml"/></Relationships>
</file>

<file path=ppt/slides/_rels/slide76.xml.rels><?xml version="1.0" encoding="UTF-8" standalone="yes"?>
<Relationships xmlns="http://schemas.openxmlformats.org/package/2006/relationships"><Relationship Id="rId8" Type="http://schemas.openxmlformats.org/officeDocument/2006/relationships/slide" Target="slide75.xml"/><Relationship Id="rId13" Type="http://schemas.openxmlformats.org/officeDocument/2006/relationships/slide" Target="slide82.xml"/><Relationship Id="rId18" Type="http://schemas.openxmlformats.org/officeDocument/2006/relationships/image" Target="../media/image45.emf"/><Relationship Id="rId3" Type="http://schemas.openxmlformats.org/officeDocument/2006/relationships/slide" Target="slide68.xml"/><Relationship Id="rId7" Type="http://schemas.openxmlformats.org/officeDocument/2006/relationships/slide" Target="slide73.xml"/><Relationship Id="rId12" Type="http://schemas.openxmlformats.org/officeDocument/2006/relationships/slide" Target="slide80.xml"/><Relationship Id="rId17" Type="http://schemas.openxmlformats.org/officeDocument/2006/relationships/package" Target="../embeddings/Microsoft_Word___31.docx"/><Relationship Id="rId2" Type="http://schemas.openxmlformats.org/officeDocument/2006/relationships/slideLayout" Target="../slideLayouts/slideLayout1.xml"/><Relationship Id="rId16" Type="http://schemas.openxmlformats.org/officeDocument/2006/relationships/oleObject" Target="../embeddings/oleObject31.bin"/><Relationship Id="rId1" Type="http://schemas.openxmlformats.org/officeDocument/2006/relationships/vmlDrawing" Target="../drawings/vmlDrawing21.vml"/><Relationship Id="rId6" Type="http://schemas.openxmlformats.org/officeDocument/2006/relationships/slide" Target="slide72.xml"/><Relationship Id="rId11" Type="http://schemas.openxmlformats.org/officeDocument/2006/relationships/slide" Target="slide78.xml"/><Relationship Id="rId5" Type="http://schemas.openxmlformats.org/officeDocument/2006/relationships/slide" Target="slide71.xml"/><Relationship Id="rId15" Type="http://schemas.openxmlformats.org/officeDocument/2006/relationships/slide" Target="slide93.xml"/><Relationship Id="rId10" Type="http://schemas.openxmlformats.org/officeDocument/2006/relationships/slide" Target="slide77.xml"/><Relationship Id="rId19" Type="http://schemas.openxmlformats.org/officeDocument/2006/relationships/slide" Target="slide67.xml"/><Relationship Id="rId4" Type="http://schemas.openxmlformats.org/officeDocument/2006/relationships/slide" Target="slide69.xml"/><Relationship Id="rId9" Type="http://schemas.openxmlformats.org/officeDocument/2006/relationships/slide" Target="slide76.xml"/><Relationship Id="rId14" Type="http://schemas.openxmlformats.org/officeDocument/2006/relationships/slide" Target="slide85.xml"/></Relationships>
</file>

<file path=ppt/slides/_rels/slide77.xml.rels><?xml version="1.0" encoding="UTF-8" standalone="yes"?>
<Relationships xmlns="http://schemas.openxmlformats.org/package/2006/relationships"><Relationship Id="rId8" Type="http://schemas.openxmlformats.org/officeDocument/2006/relationships/slide" Target="slide75.xml"/><Relationship Id="rId13" Type="http://schemas.openxmlformats.org/officeDocument/2006/relationships/slide" Target="slide82.xml"/><Relationship Id="rId18" Type="http://schemas.openxmlformats.org/officeDocument/2006/relationships/image" Target="../media/image46.emf"/><Relationship Id="rId3" Type="http://schemas.openxmlformats.org/officeDocument/2006/relationships/slide" Target="slide68.xml"/><Relationship Id="rId7" Type="http://schemas.openxmlformats.org/officeDocument/2006/relationships/slide" Target="slide73.xml"/><Relationship Id="rId12" Type="http://schemas.openxmlformats.org/officeDocument/2006/relationships/slide" Target="slide80.xml"/><Relationship Id="rId17" Type="http://schemas.openxmlformats.org/officeDocument/2006/relationships/package" Target="../embeddings/Microsoft_Word___32.docx"/><Relationship Id="rId2" Type="http://schemas.openxmlformats.org/officeDocument/2006/relationships/slideLayout" Target="../slideLayouts/slideLayout1.xml"/><Relationship Id="rId16" Type="http://schemas.openxmlformats.org/officeDocument/2006/relationships/oleObject" Target="../embeddings/oleObject32.bin"/><Relationship Id="rId1" Type="http://schemas.openxmlformats.org/officeDocument/2006/relationships/vmlDrawing" Target="../drawings/vmlDrawing22.vml"/><Relationship Id="rId6" Type="http://schemas.openxmlformats.org/officeDocument/2006/relationships/slide" Target="slide72.xml"/><Relationship Id="rId11" Type="http://schemas.openxmlformats.org/officeDocument/2006/relationships/slide" Target="slide78.xml"/><Relationship Id="rId5" Type="http://schemas.openxmlformats.org/officeDocument/2006/relationships/slide" Target="slide71.xml"/><Relationship Id="rId15" Type="http://schemas.openxmlformats.org/officeDocument/2006/relationships/slide" Target="slide93.xml"/><Relationship Id="rId10" Type="http://schemas.openxmlformats.org/officeDocument/2006/relationships/slide" Target="slide77.xml"/><Relationship Id="rId19" Type="http://schemas.openxmlformats.org/officeDocument/2006/relationships/slide" Target="slide67.xml"/><Relationship Id="rId4" Type="http://schemas.openxmlformats.org/officeDocument/2006/relationships/slide" Target="slide69.xml"/><Relationship Id="rId9" Type="http://schemas.openxmlformats.org/officeDocument/2006/relationships/slide" Target="slide76.xml"/><Relationship Id="rId14" Type="http://schemas.openxmlformats.org/officeDocument/2006/relationships/slide" Target="slide85.xml"/></Relationships>
</file>

<file path=ppt/slides/_rels/slide78.xml.rels><?xml version="1.0" encoding="UTF-8" standalone="yes"?>
<Relationships xmlns="http://schemas.openxmlformats.org/package/2006/relationships"><Relationship Id="rId8" Type="http://schemas.openxmlformats.org/officeDocument/2006/relationships/slide" Target="slide76.xml"/><Relationship Id="rId13" Type="http://schemas.openxmlformats.org/officeDocument/2006/relationships/slide" Target="slide85.xml"/><Relationship Id="rId3" Type="http://schemas.openxmlformats.org/officeDocument/2006/relationships/slide" Target="slide69.xml"/><Relationship Id="rId7" Type="http://schemas.openxmlformats.org/officeDocument/2006/relationships/slide" Target="slide75.xml"/><Relationship Id="rId12" Type="http://schemas.openxmlformats.org/officeDocument/2006/relationships/slide" Target="slide82.xml"/><Relationship Id="rId17" Type="http://schemas.openxmlformats.org/officeDocument/2006/relationships/slide" Target="slide67.xml"/><Relationship Id="rId2" Type="http://schemas.openxmlformats.org/officeDocument/2006/relationships/slide" Target="slide68.xml"/><Relationship Id="rId16" Type="http://schemas.openxmlformats.org/officeDocument/2006/relationships/slide" Target="slide79.xml"/><Relationship Id="rId1" Type="http://schemas.openxmlformats.org/officeDocument/2006/relationships/slideLayout" Target="../slideLayouts/slideLayout1.xml"/><Relationship Id="rId6" Type="http://schemas.openxmlformats.org/officeDocument/2006/relationships/slide" Target="slide73.xml"/><Relationship Id="rId11" Type="http://schemas.openxmlformats.org/officeDocument/2006/relationships/slide" Target="slide80.xml"/><Relationship Id="rId5" Type="http://schemas.openxmlformats.org/officeDocument/2006/relationships/slide" Target="slide72.xml"/><Relationship Id="rId15" Type="http://schemas.openxmlformats.org/officeDocument/2006/relationships/image" Target="../media/image47.tif"/><Relationship Id="rId10" Type="http://schemas.openxmlformats.org/officeDocument/2006/relationships/slide" Target="slide78.xml"/><Relationship Id="rId4" Type="http://schemas.openxmlformats.org/officeDocument/2006/relationships/slide" Target="slide71.xml"/><Relationship Id="rId9" Type="http://schemas.openxmlformats.org/officeDocument/2006/relationships/slide" Target="slide77.xml"/><Relationship Id="rId14" Type="http://schemas.openxmlformats.org/officeDocument/2006/relationships/slide" Target="slide93.xml"/></Relationships>
</file>

<file path=ppt/slides/_rels/slide79.xml.rels><?xml version="1.0" encoding="UTF-8" standalone="yes"?>
<Relationships xmlns="http://schemas.openxmlformats.org/package/2006/relationships"><Relationship Id="rId8" Type="http://schemas.openxmlformats.org/officeDocument/2006/relationships/slide" Target="slide76.xml"/><Relationship Id="rId13" Type="http://schemas.openxmlformats.org/officeDocument/2006/relationships/slide" Target="slide85.xml"/><Relationship Id="rId3" Type="http://schemas.openxmlformats.org/officeDocument/2006/relationships/slide" Target="slide69.xml"/><Relationship Id="rId7" Type="http://schemas.openxmlformats.org/officeDocument/2006/relationships/slide" Target="slide75.xml"/><Relationship Id="rId12" Type="http://schemas.openxmlformats.org/officeDocument/2006/relationships/slide" Target="slide82.xml"/><Relationship Id="rId2" Type="http://schemas.openxmlformats.org/officeDocument/2006/relationships/slide" Target="slide68.xml"/><Relationship Id="rId1" Type="http://schemas.openxmlformats.org/officeDocument/2006/relationships/slideLayout" Target="../slideLayouts/slideLayout1.xml"/><Relationship Id="rId6" Type="http://schemas.openxmlformats.org/officeDocument/2006/relationships/slide" Target="slide73.xml"/><Relationship Id="rId11" Type="http://schemas.openxmlformats.org/officeDocument/2006/relationships/slide" Target="slide80.xml"/><Relationship Id="rId5" Type="http://schemas.openxmlformats.org/officeDocument/2006/relationships/slide" Target="slide72.xml"/><Relationship Id="rId15" Type="http://schemas.openxmlformats.org/officeDocument/2006/relationships/slide" Target="slide67.xml"/><Relationship Id="rId10" Type="http://schemas.openxmlformats.org/officeDocument/2006/relationships/slide" Target="slide78.xml"/><Relationship Id="rId4" Type="http://schemas.openxmlformats.org/officeDocument/2006/relationships/slide" Target="slide71.xml"/><Relationship Id="rId9" Type="http://schemas.openxmlformats.org/officeDocument/2006/relationships/slide" Target="slide77.xml"/><Relationship Id="rId14" Type="http://schemas.openxmlformats.org/officeDocument/2006/relationships/slide" Target="slide93.xml"/></Relationships>
</file>

<file path=ppt/slides/_rels/slide8.xml.rels><?xml version="1.0" encoding="UTF-8" standalone="yes"?>
<Relationships xmlns="http://schemas.openxmlformats.org/package/2006/relationships"><Relationship Id="rId3" Type="http://schemas.openxmlformats.org/officeDocument/2006/relationships/slide" Target="slide9.xml"/><Relationship Id="rId7" Type="http://schemas.openxmlformats.org/officeDocument/2006/relationships/slide" Target="slide16.xml"/><Relationship Id="rId2" Type="http://schemas.openxmlformats.org/officeDocument/2006/relationships/slide" Target="slide8.xml"/><Relationship Id="rId1" Type="http://schemas.openxmlformats.org/officeDocument/2006/relationships/slideLayout" Target="../slideLayouts/slideLayout11.xml"/><Relationship Id="rId6" Type="http://schemas.openxmlformats.org/officeDocument/2006/relationships/slide" Target="slide14.xml"/><Relationship Id="rId5" Type="http://schemas.openxmlformats.org/officeDocument/2006/relationships/slide" Target="slide11.xml"/><Relationship Id="rId4" Type="http://schemas.openxmlformats.org/officeDocument/2006/relationships/slide" Target="slide10.xml"/></Relationships>
</file>

<file path=ppt/slides/_rels/slide80.xml.rels><?xml version="1.0" encoding="UTF-8" standalone="yes"?>
<Relationships xmlns="http://schemas.openxmlformats.org/package/2006/relationships"><Relationship Id="rId8" Type="http://schemas.openxmlformats.org/officeDocument/2006/relationships/slide" Target="slide76.xml"/><Relationship Id="rId13" Type="http://schemas.openxmlformats.org/officeDocument/2006/relationships/slide" Target="slide85.xml"/><Relationship Id="rId3" Type="http://schemas.openxmlformats.org/officeDocument/2006/relationships/slide" Target="slide69.xml"/><Relationship Id="rId7" Type="http://schemas.openxmlformats.org/officeDocument/2006/relationships/slide" Target="slide75.xml"/><Relationship Id="rId12" Type="http://schemas.openxmlformats.org/officeDocument/2006/relationships/slide" Target="slide82.xml"/><Relationship Id="rId2" Type="http://schemas.openxmlformats.org/officeDocument/2006/relationships/slide" Target="slide68.xml"/><Relationship Id="rId1" Type="http://schemas.openxmlformats.org/officeDocument/2006/relationships/slideLayout" Target="../slideLayouts/slideLayout1.xml"/><Relationship Id="rId6" Type="http://schemas.openxmlformats.org/officeDocument/2006/relationships/slide" Target="slide73.xml"/><Relationship Id="rId11" Type="http://schemas.openxmlformats.org/officeDocument/2006/relationships/slide" Target="slide80.xml"/><Relationship Id="rId5" Type="http://schemas.openxmlformats.org/officeDocument/2006/relationships/slide" Target="slide72.xml"/><Relationship Id="rId15" Type="http://schemas.openxmlformats.org/officeDocument/2006/relationships/slide" Target="slide67.xml"/><Relationship Id="rId10" Type="http://schemas.openxmlformats.org/officeDocument/2006/relationships/slide" Target="slide78.xml"/><Relationship Id="rId4" Type="http://schemas.openxmlformats.org/officeDocument/2006/relationships/slide" Target="slide71.xml"/><Relationship Id="rId9" Type="http://schemas.openxmlformats.org/officeDocument/2006/relationships/slide" Target="slide77.xml"/><Relationship Id="rId14" Type="http://schemas.openxmlformats.org/officeDocument/2006/relationships/slide" Target="slide93.xml"/></Relationships>
</file>

<file path=ppt/slides/_rels/slide81.xml.rels><?xml version="1.0" encoding="UTF-8" standalone="yes"?>
<Relationships xmlns="http://schemas.openxmlformats.org/package/2006/relationships"><Relationship Id="rId8" Type="http://schemas.openxmlformats.org/officeDocument/2006/relationships/slide" Target="slide76.xml"/><Relationship Id="rId13" Type="http://schemas.openxmlformats.org/officeDocument/2006/relationships/slide" Target="slide85.xml"/><Relationship Id="rId3" Type="http://schemas.openxmlformats.org/officeDocument/2006/relationships/slide" Target="slide69.xml"/><Relationship Id="rId7" Type="http://schemas.openxmlformats.org/officeDocument/2006/relationships/slide" Target="slide75.xml"/><Relationship Id="rId12" Type="http://schemas.openxmlformats.org/officeDocument/2006/relationships/slide" Target="slide82.xml"/><Relationship Id="rId2" Type="http://schemas.openxmlformats.org/officeDocument/2006/relationships/slide" Target="slide68.xml"/><Relationship Id="rId1" Type="http://schemas.openxmlformats.org/officeDocument/2006/relationships/slideLayout" Target="../slideLayouts/slideLayout1.xml"/><Relationship Id="rId6" Type="http://schemas.openxmlformats.org/officeDocument/2006/relationships/slide" Target="slide73.xml"/><Relationship Id="rId11" Type="http://schemas.openxmlformats.org/officeDocument/2006/relationships/slide" Target="slide80.xml"/><Relationship Id="rId5" Type="http://schemas.openxmlformats.org/officeDocument/2006/relationships/slide" Target="slide72.xml"/><Relationship Id="rId15" Type="http://schemas.openxmlformats.org/officeDocument/2006/relationships/slide" Target="slide67.xml"/><Relationship Id="rId10" Type="http://schemas.openxmlformats.org/officeDocument/2006/relationships/slide" Target="slide78.xml"/><Relationship Id="rId4" Type="http://schemas.openxmlformats.org/officeDocument/2006/relationships/slide" Target="slide71.xml"/><Relationship Id="rId9" Type="http://schemas.openxmlformats.org/officeDocument/2006/relationships/slide" Target="slide77.xml"/><Relationship Id="rId14" Type="http://schemas.openxmlformats.org/officeDocument/2006/relationships/slide" Target="slide93.xml"/></Relationships>
</file>

<file path=ppt/slides/_rels/slide82.xml.rels><?xml version="1.0" encoding="UTF-8" standalone="yes"?>
<Relationships xmlns="http://schemas.openxmlformats.org/package/2006/relationships"><Relationship Id="rId8" Type="http://schemas.openxmlformats.org/officeDocument/2006/relationships/slide" Target="slide76.xml"/><Relationship Id="rId13" Type="http://schemas.openxmlformats.org/officeDocument/2006/relationships/slide" Target="slide85.xml"/><Relationship Id="rId3" Type="http://schemas.openxmlformats.org/officeDocument/2006/relationships/slide" Target="slide69.xml"/><Relationship Id="rId7" Type="http://schemas.openxmlformats.org/officeDocument/2006/relationships/slide" Target="slide75.xml"/><Relationship Id="rId12" Type="http://schemas.openxmlformats.org/officeDocument/2006/relationships/slide" Target="slide82.xml"/><Relationship Id="rId2" Type="http://schemas.openxmlformats.org/officeDocument/2006/relationships/slide" Target="slide68.xml"/><Relationship Id="rId1" Type="http://schemas.openxmlformats.org/officeDocument/2006/relationships/slideLayout" Target="../slideLayouts/slideLayout1.xml"/><Relationship Id="rId6" Type="http://schemas.openxmlformats.org/officeDocument/2006/relationships/slide" Target="slide73.xml"/><Relationship Id="rId11" Type="http://schemas.openxmlformats.org/officeDocument/2006/relationships/slide" Target="slide80.xml"/><Relationship Id="rId5" Type="http://schemas.openxmlformats.org/officeDocument/2006/relationships/slide" Target="slide72.xml"/><Relationship Id="rId15" Type="http://schemas.openxmlformats.org/officeDocument/2006/relationships/slide" Target="slide67.xml"/><Relationship Id="rId10" Type="http://schemas.openxmlformats.org/officeDocument/2006/relationships/slide" Target="slide78.xml"/><Relationship Id="rId4" Type="http://schemas.openxmlformats.org/officeDocument/2006/relationships/slide" Target="slide71.xml"/><Relationship Id="rId9" Type="http://schemas.openxmlformats.org/officeDocument/2006/relationships/slide" Target="slide77.xml"/><Relationship Id="rId14" Type="http://schemas.openxmlformats.org/officeDocument/2006/relationships/slide" Target="slide93.xml"/></Relationships>
</file>

<file path=ppt/slides/_rels/slide83.xml.rels><?xml version="1.0" encoding="UTF-8" standalone="yes"?>
<Relationships xmlns="http://schemas.openxmlformats.org/package/2006/relationships"><Relationship Id="rId8" Type="http://schemas.openxmlformats.org/officeDocument/2006/relationships/slide" Target="slide76.xml"/><Relationship Id="rId13" Type="http://schemas.openxmlformats.org/officeDocument/2006/relationships/slide" Target="slide85.xml"/><Relationship Id="rId3" Type="http://schemas.openxmlformats.org/officeDocument/2006/relationships/slide" Target="slide69.xml"/><Relationship Id="rId7" Type="http://schemas.openxmlformats.org/officeDocument/2006/relationships/slide" Target="slide75.xml"/><Relationship Id="rId12" Type="http://schemas.openxmlformats.org/officeDocument/2006/relationships/slide" Target="slide82.xml"/><Relationship Id="rId2" Type="http://schemas.openxmlformats.org/officeDocument/2006/relationships/slide" Target="slide68.xml"/><Relationship Id="rId16" Type="http://schemas.openxmlformats.org/officeDocument/2006/relationships/slide" Target="slide67.xml"/><Relationship Id="rId1" Type="http://schemas.openxmlformats.org/officeDocument/2006/relationships/slideLayout" Target="../slideLayouts/slideLayout1.xml"/><Relationship Id="rId6" Type="http://schemas.openxmlformats.org/officeDocument/2006/relationships/slide" Target="slide73.xml"/><Relationship Id="rId11" Type="http://schemas.openxmlformats.org/officeDocument/2006/relationships/slide" Target="slide80.xml"/><Relationship Id="rId5" Type="http://schemas.openxmlformats.org/officeDocument/2006/relationships/slide" Target="slide72.xml"/><Relationship Id="rId15" Type="http://schemas.openxmlformats.org/officeDocument/2006/relationships/slide" Target="slide84.xml"/><Relationship Id="rId10" Type="http://schemas.openxmlformats.org/officeDocument/2006/relationships/slide" Target="slide78.xml"/><Relationship Id="rId4" Type="http://schemas.openxmlformats.org/officeDocument/2006/relationships/slide" Target="slide71.xml"/><Relationship Id="rId9" Type="http://schemas.openxmlformats.org/officeDocument/2006/relationships/slide" Target="slide77.xml"/><Relationship Id="rId14" Type="http://schemas.openxmlformats.org/officeDocument/2006/relationships/slide" Target="slide93.xml"/></Relationships>
</file>

<file path=ppt/slides/_rels/slide84.xml.rels><?xml version="1.0" encoding="UTF-8" standalone="yes"?>
<Relationships xmlns="http://schemas.openxmlformats.org/package/2006/relationships"><Relationship Id="rId8" Type="http://schemas.openxmlformats.org/officeDocument/2006/relationships/slide" Target="slide76.xml"/><Relationship Id="rId13" Type="http://schemas.openxmlformats.org/officeDocument/2006/relationships/slide" Target="slide85.xml"/><Relationship Id="rId3" Type="http://schemas.openxmlformats.org/officeDocument/2006/relationships/slide" Target="slide69.xml"/><Relationship Id="rId7" Type="http://schemas.openxmlformats.org/officeDocument/2006/relationships/slide" Target="slide75.xml"/><Relationship Id="rId12" Type="http://schemas.openxmlformats.org/officeDocument/2006/relationships/slide" Target="slide82.xml"/><Relationship Id="rId2" Type="http://schemas.openxmlformats.org/officeDocument/2006/relationships/slide" Target="slide68.xml"/><Relationship Id="rId1" Type="http://schemas.openxmlformats.org/officeDocument/2006/relationships/slideLayout" Target="../slideLayouts/slideLayout1.xml"/><Relationship Id="rId6" Type="http://schemas.openxmlformats.org/officeDocument/2006/relationships/slide" Target="slide73.xml"/><Relationship Id="rId11" Type="http://schemas.openxmlformats.org/officeDocument/2006/relationships/slide" Target="slide80.xml"/><Relationship Id="rId5" Type="http://schemas.openxmlformats.org/officeDocument/2006/relationships/slide" Target="slide72.xml"/><Relationship Id="rId15" Type="http://schemas.openxmlformats.org/officeDocument/2006/relationships/slide" Target="slide67.xml"/><Relationship Id="rId10" Type="http://schemas.openxmlformats.org/officeDocument/2006/relationships/slide" Target="slide78.xml"/><Relationship Id="rId4" Type="http://schemas.openxmlformats.org/officeDocument/2006/relationships/slide" Target="slide71.xml"/><Relationship Id="rId9" Type="http://schemas.openxmlformats.org/officeDocument/2006/relationships/slide" Target="slide77.xml"/><Relationship Id="rId14" Type="http://schemas.openxmlformats.org/officeDocument/2006/relationships/slide" Target="slide93.xml"/></Relationships>
</file>

<file path=ppt/slides/_rels/slide85.xml.rels><?xml version="1.0" encoding="UTF-8" standalone="yes"?>
<Relationships xmlns="http://schemas.openxmlformats.org/package/2006/relationships"><Relationship Id="rId8" Type="http://schemas.openxmlformats.org/officeDocument/2006/relationships/slide" Target="slide76.xml"/><Relationship Id="rId13" Type="http://schemas.openxmlformats.org/officeDocument/2006/relationships/slide" Target="slide85.xml"/><Relationship Id="rId3" Type="http://schemas.openxmlformats.org/officeDocument/2006/relationships/slide" Target="slide69.xml"/><Relationship Id="rId7" Type="http://schemas.openxmlformats.org/officeDocument/2006/relationships/slide" Target="slide75.xml"/><Relationship Id="rId12" Type="http://schemas.openxmlformats.org/officeDocument/2006/relationships/slide" Target="slide82.xml"/><Relationship Id="rId2" Type="http://schemas.openxmlformats.org/officeDocument/2006/relationships/slide" Target="slide68.xml"/><Relationship Id="rId16" Type="http://schemas.openxmlformats.org/officeDocument/2006/relationships/slide" Target="slide67.xml"/><Relationship Id="rId1" Type="http://schemas.openxmlformats.org/officeDocument/2006/relationships/slideLayout" Target="../slideLayouts/slideLayout1.xml"/><Relationship Id="rId6" Type="http://schemas.openxmlformats.org/officeDocument/2006/relationships/slide" Target="slide73.xml"/><Relationship Id="rId11" Type="http://schemas.openxmlformats.org/officeDocument/2006/relationships/slide" Target="slide80.xml"/><Relationship Id="rId5" Type="http://schemas.openxmlformats.org/officeDocument/2006/relationships/slide" Target="slide72.xml"/><Relationship Id="rId15" Type="http://schemas.openxmlformats.org/officeDocument/2006/relationships/image" Target="../media/image48.tif"/><Relationship Id="rId10" Type="http://schemas.openxmlformats.org/officeDocument/2006/relationships/slide" Target="slide78.xml"/><Relationship Id="rId4" Type="http://schemas.openxmlformats.org/officeDocument/2006/relationships/slide" Target="slide71.xml"/><Relationship Id="rId9" Type="http://schemas.openxmlformats.org/officeDocument/2006/relationships/slide" Target="slide77.xml"/><Relationship Id="rId14" Type="http://schemas.openxmlformats.org/officeDocument/2006/relationships/slide" Target="slide93.xml"/></Relationships>
</file>

<file path=ppt/slides/_rels/slide86.xml.rels><?xml version="1.0" encoding="UTF-8" standalone="yes"?>
<Relationships xmlns="http://schemas.openxmlformats.org/package/2006/relationships"><Relationship Id="rId8" Type="http://schemas.openxmlformats.org/officeDocument/2006/relationships/slide" Target="slide76.xml"/><Relationship Id="rId13" Type="http://schemas.openxmlformats.org/officeDocument/2006/relationships/slide" Target="slide85.xml"/><Relationship Id="rId3" Type="http://schemas.openxmlformats.org/officeDocument/2006/relationships/slide" Target="slide69.xml"/><Relationship Id="rId7" Type="http://schemas.openxmlformats.org/officeDocument/2006/relationships/slide" Target="slide75.xml"/><Relationship Id="rId12" Type="http://schemas.openxmlformats.org/officeDocument/2006/relationships/slide" Target="slide82.xml"/><Relationship Id="rId2" Type="http://schemas.openxmlformats.org/officeDocument/2006/relationships/slide" Target="slide68.xml"/><Relationship Id="rId16" Type="http://schemas.openxmlformats.org/officeDocument/2006/relationships/slide" Target="slide67.xml"/><Relationship Id="rId1" Type="http://schemas.openxmlformats.org/officeDocument/2006/relationships/slideLayout" Target="../slideLayouts/slideLayout1.xml"/><Relationship Id="rId6" Type="http://schemas.openxmlformats.org/officeDocument/2006/relationships/slide" Target="slide73.xml"/><Relationship Id="rId11" Type="http://schemas.openxmlformats.org/officeDocument/2006/relationships/slide" Target="slide80.xml"/><Relationship Id="rId5" Type="http://schemas.openxmlformats.org/officeDocument/2006/relationships/slide" Target="slide72.xml"/><Relationship Id="rId15" Type="http://schemas.openxmlformats.org/officeDocument/2006/relationships/slide" Target="slide87.xml"/><Relationship Id="rId10" Type="http://schemas.openxmlformats.org/officeDocument/2006/relationships/slide" Target="slide78.xml"/><Relationship Id="rId4" Type="http://schemas.openxmlformats.org/officeDocument/2006/relationships/slide" Target="slide71.xml"/><Relationship Id="rId9" Type="http://schemas.openxmlformats.org/officeDocument/2006/relationships/slide" Target="slide77.xml"/><Relationship Id="rId14" Type="http://schemas.openxmlformats.org/officeDocument/2006/relationships/slide" Target="slide93.xml"/></Relationships>
</file>

<file path=ppt/slides/_rels/slide87.xml.rels><?xml version="1.0" encoding="UTF-8" standalone="yes"?>
<Relationships xmlns="http://schemas.openxmlformats.org/package/2006/relationships"><Relationship Id="rId8" Type="http://schemas.openxmlformats.org/officeDocument/2006/relationships/slide" Target="slide75.xml"/><Relationship Id="rId13" Type="http://schemas.openxmlformats.org/officeDocument/2006/relationships/slide" Target="slide82.xml"/><Relationship Id="rId18" Type="http://schemas.openxmlformats.org/officeDocument/2006/relationships/image" Target="../media/image49.emf"/><Relationship Id="rId3" Type="http://schemas.openxmlformats.org/officeDocument/2006/relationships/slide" Target="slide68.xml"/><Relationship Id="rId7" Type="http://schemas.openxmlformats.org/officeDocument/2006/relationships/slide" Target="slide73.xml"/><Relationship Id="rId12" Type="http://schemas.openxmlformats.org/officeDocument/2006/relationships/slide" Target="slide80.xml"/><Relationship Id="rId17" Type="http://schemas.openxmlformats.org/officeDocument/2006/relationships/package" Target="../embeddings/Microsoft_Word___33.docx"/><Relationship Id="rId2" Type="http://schemas.openxmlformats.org/officeDocument/2006/relationships/slideLayout" Target="../slideLayouts/slideLayout1.xml"/><Relationship Id="rId16" Type="http://schemas.openxmlformats.org/officeDocument/2006/relationships/oleObject" Target="../embeddings/oleObject33.bin"/><Relationship Id="rId1" Type="http://schemas.openxmlformats.org/officeDocument/2006/relationships/vmlDrawing" Target="../drawings/vmlDrawing23.vml"/><Relationship Id="rId6" Type="http://schemas.openxmlformats.org/officeDocument/2006/relationships/slide" Target="slide72.xml"/><Relationship Id="rId11" Type="http://schemas.openxmlformats.org/officeDocument/2006/relationships/slide" Target="slide78.xml"/><Relationship Id="rId5" Type="http://schemas.openxmlformats.org/officeDocument/2006/relationships/slide" Target="slide71.xml"/><Relationship Id="rId15" Type="http://schemas.openxmlformats.org/officeDocument/2006/relationships/slide" Target="slide93.xml"/><Relationship Id="rId10" Type="http://schemas.openxmlformats.org/officeDocument/2006/relationships/slide" Target="slide77.xml"/><Relationship Id="rId19" Type="http://schemas.openxmlformats.org/officeDocument/2006/relationships/slide" Target="slide67.xml"/><Relationship Id="rId4" Type="http://schemas.openxmlformats.org/officeDocument/2006/relationships/slide" Target="slide69.xml"/><Relationship Id="rId9" Type="http://schemas.openxmlformats.org/officeDocument/2006/relationships/slide" Target="slide76.xml"/><Relationship Id="rId14" Type="http://schemas.openxmlformats.org/officeDocument/2006/relationships/slide" Target="slide85.xml"/></Relationships>
</file>

<file path=ppt/slides/_rels/slide88.xml.rels><?xml version="1.0" encoding="UTF-8" standalone="yes"?>
<Relationships xmlns="http://schemas.openxmlformats.org/package/2006/relationships"><Relationship Id="rId8" Type="http://schemas.openxmlformats.org/officeDocument/2006/relationships/slide" Target="slide75.xml"/><Relationship Id="rId13" Type="http://schemas.openxmlformats.org/officeDocument/2006/relationships/slide" Target="slide82.xml"/><Relationship Id="rId18" Type="http://schemas.openxmlformats.org/officeDocument/2006/relationships/image" Target="../media/image50.emf"/><Relationship Id="rId3" Type="http://schemas.openxmlformats.org/officeDocument/2006/relationships/slide" Target="slide68.xml"/><Relationship Id="rId7" Type="http://schemas.openxmlformats.org/officeDocument/2006/relationships/slide" Target="slide73.xml"/><Relationship Id="rId12" Type="http://schemas.openxmlformats.org/officeDocument/2006/relationships/slide" Target="slide80.xml"/><Relationship Id="rId17" Type="http://schemas.openxmlformats.org/officeDocument/2006/relationships/package" Target="../embeddings/Microsoft_Word___34.docx"/><Relationship Id="rId2" Type="http://schemas.openxmlformats.org/officeDocument/2006/relationships/slideLayout" Target="../slideLayouts/slideLayout1.xml"/><Relationship Id="rId16" Type="http://schemas.openxmlformats.org/officeDocument/2006/relationships/oleObject" Target="../embeddings/oleObject34.bin"/><Relationship Id="rId1" Type="http://schemas.openxmlformats.org/officeDocument/2006/relationships/vmlDrawing" Target="../drawings/vmlDrawing24.vml"/><Relationship Id="rId6" Type="http://schemas.openxmlformats.org/officeDocument/2006/relationships/slide" Target="slide72.xml"/><Relationship Id="rId11" Type="http://schemas.openxmlformats.org/officeDocument/2006/relationships/slide" Target="slide78.xml"/><Relationship Id="rId5" Type="http://schemas.openxmlformats.org/officeDocument/2006/relationships/slide" Target="slide71.xml"/><Relationship Id="rId15" Type="http://schemas.openxmlformats.org/officeDocument/2006/relationships/slide" Target="slide93.xml"/><Relationship Id="rId10" Type="http://schemas.openxmlformats.org/officeDocument/2006/relationships/slide" Target="slide77.xml"/><Relationship Id="rId19" Type="http://schemas.openxmlformats.org/officeDocument/2006/relationships/slide" Target="slide67.xml"/><Relationship Id="rId4" Type="http://schemas.openxmlformats.org/officeDocument/2006/relationships/slide" Target="slide69.xml"/><Relationship Id="rId9" Type="http://schemas.openxmlformats.org/officeDocument/2006/relationships/slide" Target="slide76.xml"/><Relationship Id="rId14" Type="http://schemas.openxmlformats.org/officeDocument/2006/relationships/slide" Target="slide85.xml"/></Relationships>
</file>

<file path=ppt/slides/_rels/slide89.xml.rels><?xml version="1.0" encoding="UTF-8" standalone="yes"?>
<Relationships xmlns="http://schemas.openxmlformats.org/package/2006/relationships"><Relationship Id="rId8" Type="http://schemas.openxmlformats.org/officeDocument/2006/relationships/slide" Target="slide76.xml"/><Relationship Id="rId13" Type="http://schemas.openxmlformats.org/officeDocument/2006/relationships/slide" Target="slide85.xml"/><Relationship Id="rId3" Type="http://schemas.openxmlformats.org/officeDocument/2006/relationships/slide" Target="slide69.xml"/><Relationship Id="rId7" Type="http://schemas.openxmlformats.org/officeDocument/2006/relationships/slide" Target="slide75.xml"/><Relationship Id="rId12" Type="http://schemas.openxmlformats.org/officeDocument/2006/relationships/slide" Target="slide82.xml"/><Relationship Id="rId2" Type="http://schemas.openxmlformats.org/officeDocument/2006/relationships/slide" Target="slide68.xml"/><Relationship Id="rId1" Type="http://schemas.openxmlformats.org/officeDocument/2006/relationships/slideLayout" Target="../slideLayouts/slideLayout1.xml"/><Relationship Id="rId6" Type="http://schemas.openxmlformats.org/officeDocument/2006/relationships/slide" Target="slide73.xml"/><Relationship Id="rId11" Type="http://schemas.openxmlformats.org/officeDocument/2006/relationships/slide" Target="slide80.xml"/><Relationship Id="rId5" Type="http://schemas.openxmlformats.org/officeDocument/2006/relationships/slide" Target="slide72.xml"/><Relationship Id="rId15" Type="http://schemas.openxmlformats.org/officeDocument/2006/relationships/slide" Target="slide67.xml"/><Relationship Id="rId10" Type="http://schemas.openxmlformats.org/officeDocument/2006/relationships/slide" Target="slide78.xml"/><Relationship Id="rId4" Type="http://schemas.openxmlformats.org/officeDocument/2006/relationships/slide" Target="slide71.xml"/><Relationship Id="rId9" Type="http://schemas.openxmlformats.org/officeDocument/2006/relationships/slide" Target="slide77.xml"/><Relationship Id="rId14" Type="http://schemas.openxmlformats.org/officeDocument/2006/relationships/slide" Target="slide93.xml"/></Relationships>
</file>

<file path=ppt/slides/_rels/slide9.xml.rels><?xml version="1.0" encoding="UTF-8" standalone="yes"?>
<Relationships xmlns="http://schemas.openxmlformats.org/package/2006/relationships"><Relationship Id="rId3" Type="http://schemas.openxmlformats.org/officeDocument/2006/relationships/slide" Target="slide9.xml"/><Relationship Id="rId7" Type="http://schemas.openxmlformats.org/officeDocument/2006/relationships/slide" Target="slide16.xml"/><Relationship Id="rId2" Type="http://schemas.openxmlformats.org/officeDocument/2006/relationships/slide" Target="slide8.xml"/><Relationship Id="rId1" Type="http://schemas.openxmlformats.org/officeDocument/2006/relationships/slideLayout" Target="../slideLayouts/slideLayout5.xml"/><Relationship Id="rId6" Type="http://schemas.openxmlformats.org/officeDocument/2006/relationships/slide" Target="slide14.xml"/><Relationship Id="rId5" Type="http://schemas.openxmlformats.org/officeDocument/2006/relationships/slide" Target="slide11.xml"/><Relationship Id="rId4" Type="http://schemas.openxmlformats.org/officeDocument/2006/relationships/slide" Target="slide10.xml"/></Relationships>
</file>

<file path=ppt/slides/_rels/slide90.xml.rels><?xml version="1.0" encoding="UTF-8" standalone="yes"?>
<Relationships xmlns="http://schemas.openxmlformats.org/package/2006/relationships"><Relationship Id="rId8" Type="http://schemas.openxmlformats.org/officeDocument/2006/relationships/slide" Target="slide76.xml"/><Relationship Id="rId13" Type="http://schemas.openxmlformats.org/officeDocument/2006/relationships/slide" Target="slide85.xml"/><Relationship Id="rId3" Type="http://schemas.openxmlformats.org/officeDocument/2006/relationships/slide" Target="slide69.xml"/><Relationship Id="rId7" Type="http://schemas.openxmlformats.org/officeDocument/2006/relationships/slide" Target="slide75.xml"/><Relationship Id="rId12" Type="http://schemas.openxmlformats.org/officeDocument/2006/relationships/slide" Target="slide82.xml"/><Relationship Id="rId2" Type="http://schemas.openxmlformats.org/officeDocument/2006/relationships/slide" Target="slide68.xml"/><Relationship Id="rId1" Type="http://schemas.openxmlformats.org/officeDocument/2006/relationships/slideLayout" Target="../slideLayouts/slideLayout1.xml"/><Relationship Id="rId6" Type="http://schemas.openxmlformats.org/officeDocument/2006/relationships/slide" Target="slide73.xml"/><Relationship Id="rId11" Type="http://schemas.openxmlformats.org/officeDocument/2006/relationships/slide" Target="slide80.xml"/><Relationship Id="rId5" Type="http://schemas.openxmlformats.org/officeDocument/2006/relationships/slide" Target="slide72.xml"/><Relationship Id="rId15" Type="http://schemas.openxmlformats.org/officeDocument/2006/relationships/slide" Target="slide67.xml"/><Relationship Id="rId10" Type="http://schemas.openxmlformats.org/officeDocument/2006/relationships/slide" Target="slide78.xml"/><Relationship Id="rId4" Type="http://schemas.openxmlformats.org/officeDocument/2006/relationships/slide" Target="slide71.xml"/><Relationship Id="rId9" Type="http://schemas.openxmlformats.org/officeDocument/2006/relationships/slide" Target="slide77.xml"/><Relationship Id="rId14" Type="http://schemas.openxmlformats.org/officeDocument/2006/relationships/slide" Target="slide93.xml"/></Relationships>
</file>

<file path=ppt/slides/_rels/slide91.xml.rels><?xml version="1.0" encoding="UTF-8" standalone="yes"?>
<Relationships xmlns="http://schemas.openxmlformats.org/package/2006/relationships"><Relationship Id="rId8" Type="http://schemas.openxmlformats.org/officeDocument/2006/relationships/slide" Target="slide76.xml"/><Relationship Id="rId13" Type="http://schemas.openxmlformats.org/officeDocument/2006/relationships/slide" Target="slide85.xml"/><Relationship Id="rId18" Type="http://schemas.openxmlformats.org/officeDocument/2006/relationships/slide" Target="slide67.xml"/><Relationship Id="rId3" Type="http://schemas.openxmlformats.org/officeDocument/2006/relationships/slide" Target="slide69.xml"/><Relationship Id="rId7" Type="http://schemas.openxmlformats.org/officeDocument/2006/relationships/slide" Target="slide75.xml"/><Relationship Id="rId12" Type="http://schemas.openxmlformats.org/officeDocument/2006/relationships/slide" Target="slide82.xml"/><Relationship Id="rId17" Type="http://schemas.openxmlformats.org/officeDocument/2006/relationships/image" Target="../media/image53.png"/><Relationship Id="rId2" Type="http://schemas.openxmlformats.org/officeDocument/2006/relationships/slide" Target="slide68.xml"/><Relationship Id="rId16" Type="http://schemas.openxmlformats.org/officeDocument/2006/relationships/image" Target="../media/image52.png"/><Relationship Id="rId1" Type="http://schemas.openxmlformats.org/officeDocument/2006/relationships/slideLayout" Target="../slideLayouts/slideLayout1.xml"/><Relationship Id="rId6" Type="http://schemas.openxmlformats.org/officeDocument/2006/relationships/slide" Target="slide73.xml"/><Relationship Id="rId11" Type="http://schemas.openxmlformats.org/officeDocument/2006/relationships/slide" Target="slide80.xml"/><Relationship Id="rId5" Type="http://schemas.openxmlformats.org/officeDocument/2006/relationships/slide" Target="slide72.xml"/><Relationship Id="rId15" Type="http://schemas.openxmlformats.org/officeDocument/2006/relationships/image" Target="../media/image51.png"/><Relationship Id="rId10" Type="http://schemas.openxmlformats.org/officeDocument/2006/relationships/slide" Target="slide78.xml"/><Relationship Id="rId4" Type="http://schemas.openxmlformats.org/officeDocument/2006/relationships/slide" Target="slide71.xml"/><Relationship Id="rId9" Type="http://schemas.openxmlformats.org/officeDocument/2006/relationships/slide" Target="slide77.xml"/><Relationship Id="rId14" Type="http://schemas.openxmlformats.org/officeDocument/2006/relationships/slide" Target="slide93.xml"/></Relationships>
</file>

<file path=ppt/slides/_rels/slide92.xml.rels><?xml version="1.0" encoding="UTF-8" standalone="yes"?>
<Relationships xmlns="http://schemas.openxmlformats.org/package/2006/relationships"><Relationship Id="rId8" Type="http://schemas.openxmlformats.org/officeDocument/2006/relationships/slide" Target="slide76.xml"/><Relationship Id="rId13" Type="http://schemas.openxmlformats.org/officeDocument/2006/relationships/slide" Target="slide85.xml"/><Relationship Id="rId3" Type="http://schemas.openxmlformats.org/officeDocument/2006/relationships/slide" Target="slide69.xml"/><Relationship Id="rId7" Type="http://schemas.openxmlformats.org/officeDocument/2006/relationships/slide" Target="slide75.xml"/><Relationship Id="rId12" Type="http://schemas.openxmlformats.org/officeDocument/2006/relationships/slide" Target="slide82.xml"/><Relationship Id="rId2" Type="http://schemas.openxmlformats.org/officeDocument/2006/relationships/slide" Target="slide68.xml"/><Relationship Id="rId1" Type="http://schemas.openxmlformats.org/officeDocument/2006/relationships/slideLayout" Target="../slideLayouts/slideLayout1.xml"/><Relationship Id="rId6" Type="http://schemas.openxmlformats.org/officeDocument/2006/relationships/slide" Target="slide73.xml"/><Relationship Id="rId11" Type="http://schemas.openxmlformats.org/officeDocument/2006/relationships/slide" Target="slide80.xml"/><Relationship Id="rId5" Type="http://schemas.openxmlformats.org/officeDocument/2006/relationships/slide" Target="slide72.xml"/><Relationship Id="rId15" Type="http://schemas.openxmlformats.org/officeDocument/2006/relationships/slide" Target="slide67.xml"/><Relationship Id="rId10" Type="http://schemas.openxmlformats.org/officeDocument/2006/relationships/slide" Target="slide78.xml"/><Relationship Id="rId4" Type="http://schemas.openxmlformats.org/officeDocument/2006/relationships/slide" Target="slide71.xml"/><Relationship Id="rId9" Type="http://schemas.openxmlformats.org/officeDocument/2006/relationships/slide" Target="slide77.xml"/><Relationship Id="rId14" Type="http://schemas.openxmlformats.org/officeDocument/2006/relationships/slide" Target="slide93.xml"/></Relationships>
</file>

<file path=ppt/slides/_rels/slide93.xml.rels><?xml version="1.0" encoding="UTF-8" standalone="yes"?>
<Relationships xmlns="http://schemas.openxmlformats.org/package/2006/relationships"><Relationship Id="rId8" Type="http://schemas.openxmlformats.org/officeDocument/2006/relationships/slide" Target="slide76.xml"/><Relationship Id="rId13" Type="http://schemas.openxmlformats.org/officeDocument/2006/relationships/slide" Target="slide85.xml"/><Relationship Id="rId3" Type="http://schemas.openxmlformats.org/officeDocument/2006/relationships/slide" Target="slide69.xml"/><Relationship Id="rId7" Type="http://schemas.openxmlformats.org/officeDocument/2006/relationships/slide" Target="slide75.xml"/><Relationship Id="rId12" Type="http://schemas.openxmlformats.org/officeDocument/2006/relationships/slide" Target="slide82.xml"/><Relationship Id="rId2" Type="http://schemas.openxmlformats.org/officeDocument/2006/relationships/slide" Target="slide68.xml"/><Relationship Id="rId16" Type="http://schemas.openxmlformats.org/officeDocument/2006/relationships/slide" Target="slide67.xml"/><Relationship Id="rId1" Type="http://schemas.openxmlformats.org/officeDocument/2006/relationships/slideLayout" Target="../slideLayouts/slideLayout1.xml"/><Relationship Id="rId6" Type="http://schemas.openxmlformats.org/officeDocument/2006/relationships/slide" Target="slide73.xml"/><Relationship Id="rId11" Type="http://schemas.openxmlformats.org/officeDocument/2006/relationships/slide" Target="slide80.xml"/><Relationship Id="rId5" Type="http://schemas.openxmlformats.org/officeDocument/2006/relationships/slide" Target="slide72.xml"/><Relationship Id="rId15" Type="http://schemas.openxmlformats.org/officeDocument/2006/relationships/image" Target="../media/image54.tif"/><Relationship Id="rId10" Type="http://schemas.openxmlformats.org/officeDocument/2006/relationships/slide" Target="slide78.xml"/><Relationship Id="rId4" Type="http://schemas.openxmlformats.org/officeDocument/2006/relationships/slide" Target="slide71.xml"/><Relationship Id="rId9" Type="http://schemas.openxmlformats.org/officeDocument/2006/relationships/slide" Target="slide77.xml"/><Relationship Id="rId14" Type="http://schemas.openxmlformats.org/officeDocument/2006/relationships/slide" Target="slide93.xml"/></Relationships>
</file>

<file path=ppt/slides/_rels/slide94.xml.rels><?xml version="1.0" encoding="UTF-8" standalone="yes"?>
<Relationships xmlns="http://schemas.openxmlformats.org/package/2006/relationships"><Relationship Id="rId8" Type="http://schemas.openxmlformats.org/officeDocument/2006/relationships/slide" Target="slide76.xml"/><Relationship Id="rId13" Type="http://schemas.openxmlformats.org/officeDocument/2006/relationships/slide" Target="slide85.xml"/><Relationship Id="rId3" Type="http://schemas.openxmlformats.org/officeDocument/2006/relationships/slide" Target="slide69.xml"/><Relationship Id="rId7" Type="http://schemas.openxmlformats.org/officeDocument/2006/relationships/slide" Target="slide75.xml"/><Relationship Id="rId12" Type="http://schemas.openxmlformats.org/officeDocument/2006/relationships/slide" Target="slide82.xml"/><Relationship Id="rId2" Type="http://schemas.openxmlformats.org/officeDocument/2006/relationships/slide" Target="slide68.xml"/><Relationship Id="rId1" Type="http://schemas.openxmlformats.org/officeDocument/2006/relationships/slideLayout" Target="../slideLayouts/slideLayout1.xml"/><Relationship Id="rId6" Type="http://schemas.openxmlformats.org/officeDocument/2006/relationships/slide" Target="slide73.xml"/><Relationship Id="rId11" Type="http://schemas.openxmlformats.org/officeDocument/2006/relationships/slide" Target="slide80.xml"/><Relationship Id="rId5" Type="http://schemas.openxmlformats.org/officeDocument/2006/relationships/slide" Target="slide72.xml"/><Relationship Id="rId15" Type="http://schemas.openxmlformats.org/officeDocument/2006/relationships/slide" Target="slide67.xml"/><Relationship Id="rId10" Type="http://schemas.openxmlformats.org/officeDocument/2006/relationships/slide" Target="slide78.xml"/><Relationship Id="rId4" Type="http://schemas.openxmlformats.org/officeDocument/2006/relationships/slide" Target="slide71.xml"/><Relationship Id="rId9" Type="http://schemas.openxmlformats.org/officeDocument/2006/relationships/slide" Target="slide77.xml"/><Relationship Id="rId14" Type="http://schemas.openxmlformats.org/officeDocument/2006/relationships/slide" Target="slide93.xml"/></Relationships>
</file>

<file path=ppt/slides/_rels/slide95.xml.rels><?xml version="1.0" encoding="UTF-8" standalone="yes"?>
<Relationships xmlns="http://schemas.openxmlformats.org/package/2006/relationships"><Relationship Id="rId8" Type="http://schemas.openxmlformats.org/officeDocument/2006/relationships/slide" Target="slide76.xml"/><Relationship Id="rId13" Type="http://schemas.openxmlformats.org/officeDocument/2006/relationships/slide" Target="slide85.xml"/><Relationship Id="rId3" Type="http://schemas.openxmlformats.org/officeDocument/2006/relationships/slide" Target="slide69.xml"/><Relationship Id="rId7" Type="http://schemas.openxmlformats.org/officeDocument/2006/relationships/slide" Target="slide75.xml"/><Relationship Id="rId12" Type="http://schemas.openxmlformats.org/officeDocument/2006/relationships/slide" Target="slide82.xml"/><Relationship Id="rId2" Type="http://schemas.openxmlformats.org/officeDocument/2006/relationships/slide" Target="slide68.xml"/><Relationship Id="rId1" Type="http://schemas.openxmlformats.org/officeDocument/2006/relationships/slideLayout" Target="../slideLayouts/slideLayout1.xml"/><Relationship Id="rId6" Type="http://schemas.openxmlformats.org/officeDocument/2006/relationships/slide" Target="slide73.xml"/><Relationship Id="rId11" Type="http://schemas.openxmlformats.org/officeDocument/2006/relationships/slide" Target="slide80.xml"/><Relationship Id="rId5" Type="http://schemas.openxmlformats.org/officeDocument/2006/relationships/slide" Target="slide72.xml"/><Relationship Id="rId15" Type="http://schemas.openxmlformats.org/officeDocument/2006/relationships/slide" Target="slide67.xml"/><Relationship Id="rId10" Type="http://schemas.openxmlformats.org/officeDocument/2006/relationships/slide" Target="slide78.xml"/><Relationship Id="rId4" Type="http://schemas.openxmlformats.org/officeDocument/2006/relationships/slide" Target="slide71.xml"/><Relationship Id="rId9" Type="http://schemas.openxmlformats.org/officeDocument/2006/relationships/slide" Target="slide77.xml"/><Relationship Id="rId14" Type="http://schemas.openxmlformats.org/officeDocument/2006/relationships/slide" Target="slide93.xml"/></Relationships>
</file>

<file path=ppt/slides/_rels/slide96.xml.rels><?xml version="1.0" encoding="UTF-8" standalone="yes"?>
<Relationships xmlns="http://schemas.openxmlformats.org/package/2006/relationships"><Relationship Id="rId8" Type="http://schemas.openxmlformats.org/officeDocument/2006/relationships/slide" Target="slide75.xml"/><Relationship Id="rId13" Type="http://schemas.openxmlformats.org/officeDocument/2006/relationships/slide" Target="slide82.xml"/><Relationship Id="rId18" Type="http://schemas.openxmlformats.org/officeDocument/2006/relationships/image" Target="../media/image55.emf"/><Relationship Id="rId3" Type="http://schemas.openxmlformats.org/officeDocument/2006/relationships/slide" Target="slide68.xml"/><Relationship Id="rId21" Type="http://schemas.openxmlformats.org/officeDocument/2006/relationships/oleObject" Target="../embeddings/oleObject36.bin"/><Relationship Id="rId7" Type="http://schemas.openxmlformats.org/officeDocument/2006/relationships/slide" Target="slide73.xml"/><Relationship Id="rId12" Type="http://schemas.openxmlformats.org/officeDocument/2006/relationships/slide" Target="slide80.xml"/><Relationship Id="rId17" Type="http://schemas.openxmlformats.org/officeDocument/2006/relationships/package" Target="../embeddings/Microsoft_Word___35.docx"/><Relationship Id="rId2" Type="http://schemas.openxmlformats.org/officeDocument/2006/relationships/slideLayout" Target="../slideLayouts/slideLayout1.xml"/><Relationship Id="rId16" Type="http://schemas.openxmlformats.org/officeDocument/2006/relationships/oleObject" Target="../embeddings/oleObject35.bin"/><Relationship Id="rId20" Type="http://schemas.openxmlformats.org/officeDocument/2006/relationships/slide" Target="slide67.xml"/><Relationship Id="rId1" Type="http://schemas.openxmlformats.org/officeDocument/2006/relationships/vmlDrawing" Target="../drawings/vmlDrawing25.vml"/><Relationship Id="rId6" Type="http://schemas.openxmlformats.org/officeDocument/2006/relationships/slide" Target="slide72.xml"/><Relationship Id="rId11" Type="http://schemas.openxmlformats.org/officeDocument/2006/relationships/slide" Target="slide78.xml"/><Relationship Id="rId5" Type="http://schemas.openxmlformats.org/officeDocument/2006/relationships/slide" Target="slide71.xml"/><Relationship Id="rId15" Type="http://schemas.openxmlformats.org/officeDocument/2006/relationships/slide" Target="slide93.xml"/><Relationship Id="rId23" Type="http://schemas.openxmlformats.org/officeDocument/2006/relationships/image" Target="../media/image56.emf"/><Relationship Id="rId10" Type="http://schemas.openxmlformats.org/officeDocument/2006/relationships/slide" Target="slide77.xml"/><Relationship Id="rId19" Type="http://schemas.openxmlformats.org/officeDocument/2006/relationships/slide" Target="slide2.xml"/><Relationship Id="rId4" Type="http://schemas.openxmlformats.org/officeDocument/2006/relationships/slide" Target="slide69.xml"/><Relationship Id="rId9" Type="http://schemas.openxmlformats.org/officeDocument/2006/relationships/slide" Target="slide76.xml"/><Relationship Id="rId14" Type="http://schemas.openxmlformats.org/officeDocument/2006/relationships/slide" Target="slide85.xml"/><Relationship Id="rId22" Type="http://schemas.openxmlformats.org/officeDocument/2006/relationships/package" Target="../embeddings/Microsoft_Word___36.docx"/></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4"/>
          <p:cNvSpPr txBox="1">
            <a:spLocks/>
          </p:cNvSpPr>
          <p:nvPr/>
        </p:nvSpPr>
        <p:spPr>
          <a:xfrm>
            <a:off x="910630" y="4090366"/>
            <a:ext cx="6336704" cy="1514526"/>
          </a:xfrm>
          <a:prstGeom prst="rect">
            <a:avLst/>
          </a:prstGeom>
        </p:spPr>
        <p:txBody>
          <a:bodyPr lIns="121898" tIns="60948" rIns="121898" bIns="60948">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ct val="130000"/>
              </a:lnSpc>
            </a:pPr>
            <a:r>
              <a:rPr lang="zh-CN" altLang="zh-CN" sz="3500" b="1" spc="-100" dirty="0" smtClean="0">
                <a:solidFill>
                  <a:schemeClr val="bg1">
                    <a:lumMod val="95000"/>
                  </a:schemeClr>
                </a:solidFill>
                <a:latin typeface="Times New Roman" pitchFamily="18" charset="0"/>
                <a:cs typeface="Times New Roman" pitchFamily="18" charset="0"/>
              </a:rPr>
              <a:t>第</a:t>
            </a:r>
            <a:r>
              <a:rPr lang="en-US" altLang="zh-CN" sz="3500" b="1" spc="-100" dirty="0" smtClean="0">
                <a:solidFill>
                  <a:schemeClr val="bg1">
                    <a:lumMod val="95000"/>
                  </a:schemeClr>
                </a:solidFill>
                <a:latin typeface="Times New Roman" pitchFamily="18" charset="0"/>
                <a:cs typeface="Times New Roman" pitchFamily="18" charset="0"/>
              </a:rPr>
              <a:t>13</a:t>
            </a:r>
            <a:r>
              <a:rPr lang="zh-CN" altLang="zh-CN" sz="3500" b="1" spc="-100" dirty="0" smtClean="0">
                <a:solidFill>
                  <a:schemeClr val="bg1">
                    <a:lumMod val="95000"/>
                  </a:schemeClr>
                </a:solidFill>
                <a:latin typeface="Times New Roman" pitchFamily="18" charset="0"/>
                <a:cs typeface="Times New Roman" pitchFamily="18" charset="0"/>
              </a:rPr>
              <a:t>讲</a:t>
            </a:r>
            <a:r>
              <a:rPr lang="en-US" altLang="zh-CN" sz="3500" b="1" spc="-100" dirty="0" smtClean="0">
                <a:solidFill>
                  <a:schemeClr val="bg1">
                    <a:lumMod val="95000"/>
                  </a:schemeClr>
                </a:solidFill>
                <a:latin typeface="Times New Roman" pitchFamily="18" charset="0"/>
                <a:cs typeface="Times New Roman" pitchFamily="18" charset="0"/>
              </a:rPr>
              <a:t>    </a:t>
            </a:r>
            <a:r>
              <a:rPr lang="zh-CN" altLang="en-US" sz="3500" b="1" spc="-100" dirty="0" smtClean="0">
                <a:solidFill>
                  <a:schemeClr val="bg1">
                    <a:lumMod val="95000"/>
                  </a:schemeClr>
                </a:solidFill>
                <a:latin typeface="Times New Roman" pitchFamily="18" charset="0"/>
                <a:cs typeface="Times New Roman" pitchFamily="18" charset="0"/>
              </a:rPr>
              <a:t>金属材料及金属矿物的</a:t>
            </a:r>
            <a:endParaRPr lang="en-US" altLang="zh-CN" sz="3500" b="1" spc="-100" dirty="0" smtClean="0">
              <a:solidFill>
                <a:schemeClr val="bg1">
                  <a:lumMod val="95000"/>
                </a:schemeClr>
              </a:solidFill>
              <a:latin typeface="Times New Roman" pitchFamily="18" charset="0"/>
              <a:cs typeface="Times New Roman" pitchFamily="18" charset="0"/>
            </a:endParaRPr>
          </a:p>
          <a:p>
            <a:pPr algn="l">
              <a:lnSpc>
                <a:spcPct val="130000"/>
              </a:lnSpc>
            </a:pPr>
            <a:r>
              <a:rPr lang="en-US" altLang="zh-CN" sz="3500" b="1" spc="-100" dirty="0">
                <a:solidFill>
                  <a:schemeClr val="bg1">
                    <a:lumMod val="95000"/>
                  </a:schemeClr>
                </a:solidFill>
                <a:latin typeface="Times New Roman" pitchFamily="18" charset="0"/>
                <a:cs typeface="Times New Roman" pitchFamily="18" charset="0"/>
              </a:rPr>
              <a:t> </a:t>
            </a:r>
            <a:r>
              <a:rPr lang="en-US" altLang="zh-CN" sz="3500" b="1" spc="-100" dirty="0" smtClean="0">
                <a:solidFill>
                  <a:schemeClr val="bg1">
                    <a:lumMod val="95000"/>
                  </a:schemeClr>
                </a:solidFill>
                <a:latin typeface="Times New Roman" pitchFamily="18" charset="0"/>
                <a:cs typeface="Times New Roman" pitchFamily="18" charset="0"/>
              </a:rPr>
              <a:t>                </a:t>
            </a:r>
            <a:r>
              <a:rPr lang="zh-CN" altLang="en-US" sz="3500" b="1" spc="-100" dirty="0" smtClean="0">
                <a:solidFill>
                  <a:schemeClr val="bg1">
                    <a:lumMod val="95000"/>
                  </a:schemeClr>
                </a:solidFill>
                <a:latin typeface="Times New Roman" pitchFamily="18" charset="0"/>
                <a:cs typeface="Times New Roman" pitchFamily="18" charset="0"/>
              </a:rPr>
              <a:t>开发利用</a:t>
            </a:r>
            <a:endParaRPr lang="zh-CN" altLang="zh-CN" sz="3500" b="1" spc="-100" dirty="0">
              <a:solidFill>
                <a:schemeClr val="bg1">
                  <a:lumMod val="95000"/>
                </a:schemeClr>
              </a:solidFill>
              <a:latin typeface="Times New Roman" pitchFamily="18" charset="0"/>
              <a:cs typeface="Times New Roman" pitchFamily="18" charset="0"/>
            </a:endParaRPr>
          </a:p>
        </p:txBody>
      </p:sp>
    </p:spTree>
    <p:extLst>
      <p:ext uri="{BB962C8B-B14F-4D97-AF65-F5344CB8AC3E}">
        <p14:creationId xmlns:p14="http://schemas.microsoft.com/office/powerpoint/2010/main" val="427373559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81025" y="146243"/>
            <a:ext cx="11665296" cy="6586394"/>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已知</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经高温灼烧生成</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宋体"/>
                <a:ea typeface="Times New Roman"/>
                <a:cs typeface="Courier New"/>
              </a:rPr>
              <a:t> </a:t>
            </a:r>
            <a:r>
              <a:rPr lang="zh-CN" altLang="zh-CN" sz="2800" kern="100" dirty="0">
                <a:latin typeface="Times New Roman"/>
                <a:ea typeface="华文细黑"/>
                <a:cs typeface="Times New Roman"/>
              </a:rPr>
              <a:t>发生反应：</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2H</a:t>
            </a:r>
            <a:r>
              <a:rPr lang="zh-CN" altLang="zh-CN" sz="2800" kern="100" baseline="30000" dirty="0">
                <a:latin typeface="Times New Roman"/>
                <a:ea typeface="华文细黑"/>
                <a:cs typeface="Times New Roman"/>
              </a:rPr>
              <a:t>＋</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将经高温灼烧后的</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样品投入足量的热的稀硝酸溶液中，下列有关说法中正确的是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如果溶液变为蓝色，同时有紫红色固体出现，说明样品全部生成</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溶液中最终可能有紫红色固体出现</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这种实验的结果无法说明</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分解的程度</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如果溶液中出现蓝色，最终没有紫红色固体出现，说明</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没有</a:t>
            </a:r>
            <a:r>
              <a:rPr lang="zh-CN" altLang="zh-CN" sz="2800" kern="100" dirty="0" smtClean="0">
                <a:latin typeface="Times New Roman"/>
                <a:ea typeface="华文细黑"/>
                <a:cs typeface="Times New Roman"/>
              </a:rPr>
              <a:t>分解</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解答此题的关键是，明确稀硝酸具有酸性和强氧化性，能溶解</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和单质</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，因而该实验结果无法说明</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分解的程度</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2" name="矩形 1"/>
          <p:cNvSpPr/>
          <p:nvPr/>
        </p:nvSpPr>
        <p:spPr>
          <a:xfrm>
            <a:off x="2312690" y="2258616"/>
            <a:ext cx="423514" cy="523220"/>
          </a:xfrm>
          <a:prstGeom prst="rect">
            <a:avLst/>
          </a:prstGeom>
        </p:spPr>
        <p:txBody>
          <a:bodyPr wrap="none">
            <a:spAutoFit/>
          </a:bodyPr>
          <a:lstStyle/>
          <a:p>
            <a:r>
              <a:rPr lang="en-US" altLang="zh-CN" sz="2800" kern="100" dirty="0">
                <a:solidFill>
                  <a:schemeClr val="accent6">
                    <a:lumMod val="75000"/>
                  </a:schemeClr>
                </a:solidFill>
                <a:latin typeface="Times New Roman"/>
                <a:cs typeface="Times New Roman"/>
              </a:rPr>
              <a:t>C</a:t>
            </a:r>
            <a:endParaRPr lang="zh-CN" altLang="en-US" sz="2800" kern="100" dirty="0">
              <a:solidFill>
                <a:schemeClr val="accent6">
                  <a:lumMod val="75000"/>
                </a:schemeClr>
              </a:solidFill>
              <a:latin typeface="Times New Roman"/>
              <a:cs typeface="Times New Roman"/>
            </a:endParaRPr>
          </a:p>
        </p:txBody>
      </p:sp>
      <p:sp>
        <p:nvSpPr>
          <p:cNvPr id="4" name="Rectangle 21">
            <a:hlinkClick r:id="rId2" action="ppaction://hlinksldjump"/>
          </p:cNvPr>
          <p:cNvSpPr>
            <a:spLocks noChangeArrowheads="1"/>
          </p:cNvSpPr>
          <p:nvPr/>
        </p:nvSpPr>
        <p:spPr bwMode="auto">
          <a:xfrm>
            <a:off x="9191550"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5" name="Rectangle 21">
            <a:hlinkClick r:id="rId3" action="ppaction://hlinksldjump"/>
          </p:cNvPr>
          <p:cNvSpPr>
            <a:spLocks noChangeArrowheads="1"/>
          </p:cNvSpPr>
          <p:nvPr/>
        </p:nvSpPr>
        <p:spPr bwMode="auto">
          <a:xfrm>
            <a:off x="9676178"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10136664"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7" name="Rectangle 21">
            <a:hlinkClick r:id="rId5" action="ppaction://hlinksldjump"/>
          </p:cNvPr>
          <p:cNvSpPr>
            <a:spLocks noChangeArrowheads="1"/>
          </p:cNvSpPr>
          <p:nvPr/>
        </p:nvSpPr>
        <p:spPr bwMode="auto">
          <a:xfrm>
            <a:off x="1057300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8" name="Rectangle 21">
            <a:hlinkClick r:id="rId6" action="ppaction://hlinksldjump"/>
          </p:cNvPr>
          <p:cNvSpPr>
            <a:spLocks noChangeArrowheads="1"/>
          </p:cNvSpPr>
          <p:nvPr/>
        </p:nvSpPr>
        <p:spPr bwMode="auto">
          <a:xfrm>
            <a:off x="1105721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5</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9" name="Rectangle 21">
            <a:hlinkClick r:id="rId7" action="ppaction://hlinksldjump"/>
          </p:cNvPr>
          <p:cNvSpPr>
            <a:spLocks noChangeArrowheads="1"/>
          </p:cNvSpPr>
          <p:nvPr/>
        </p:nvSpPr>
        <p:spPr bwMode="auto">
          <a:xfrm>
            <a:off x="11541426"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1" name="圆角矩形 10">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57872789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animEffect transition="in" filter="blinds(horizontal)">
                                      <p:cBhvr>
                                        <p:cTn id="7" dur="500"/>
                                        <p:tgtEl>
                                          <p:spTgt spid="3">
                                            <p:txEl>
                                              <p:pRg st="7" end="7"/>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3">
                                            <p:txEl>
                                              <p:pRg st="7" end="7"/>
                                            </p:txEl>
                                          </p:spTgt>
                                        </p:tgtEl>
                                      </p:cBhvr>
                                    </p:animEffect>
                                    <p:set>
                                      <p:cBhvr>
                                        <p:cTn id="17" dur="1" fill="hold">
                                          <p:stCondLst>
                                            <p:cond delay="499"/>
                                          </p:stCondLst>
                                        </p:cTn>
                                        <p:tgtEl>
                                          <p:spTgt spid="3">
                                            <p:txEl>
                                              <p:pRg st="7" end="7"/>
                                            </p:txEl>
                                          </p:spTgt>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2"/>
                                        </p:tgtEl>
                                      </p:cBhvr>
                                    </p:animEffect>
                                    <p:set>
                                      <p:cBhvr>
                                        <p:cTn id="20" dur="1" fill="hold">
                                          <p:stCondLst>
                                            <p:cond delay="499"/>
                                          </p:stCondLst>
                                        </p:cTn>
                                        <p:tgtEl>
                                          <p:spTgt spid="2"/>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2" grpId="0"/>
      <p:bldP spid="2"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28067" y="434033"/>
            <a:ext cx="11572430" cy="2031325"/>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题组二　铜及其化合物的制取</a:t>
            </a:r>
          </a:p>
          <a:p>
            <a:pPr algn="just">
              <a:lnSpc>
                <a:spcPct val="150000"/>
              </a:lnSpc>
              <a:spcAft>
                <a:spcPts val="0"/>
              </a:spcAft>
            </a:pPr>
            <a:r>
              <a:rPr lang="en-US" altLang="zh-CN" sz="2800" kern="100" dirty="0">
                <a:latin typeface="Times New Roman"/>
                <a:ea typeface="华文细黑"/>
                <a:cs typeface="Courier New"/>
              </a:rPr>
              <a:t>4.Cu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是火法炼铜的重要原料之一，下面是由</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冶炼铜及制取</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·5H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的流程图：</a:t>
            </a:r>
            <a:endParaRPr lang="zh-CN" altLang="zh-CN" sz="2800" kern="100" dirty="0">
              <a:effectLst/>
              <a:latin typeface="宋体"/>
              <a:cs typeface="Courier New"/>
            </a:endParaRPr>
          </a:p>
        </p:txBody>
      </p:sp>
      <p:graphicFrame>
        <p:nvGraphicFramePr>
          <p:cNvPr id="6" name="对象 5"/>
          <p:cNvGraphicFramePr>
            <a:graphicFrameLocks noChangeAspect="1"/>
          </p:cNvGraphicFramePr>
          <p:nvPr>
            <p:extLst>
              <p:ext uri="{D42A27DB-BD31-4B8C-83A1-F6EECF244321}">
                <p14:modId xmlns:p14="http://schemas.microsoft.com/office/powerpoint/2010/main" val="2866936501"/>
              </p:ext>
            </p:extLst>
          </p:nvPr>
        </p:nvGraphicFramePr>
        <p:xfrm>
          <a:off x="272083" y="2546891"/>
          <a:ext cx="11791950" cy="2219325"/>
        </p:xfrm>
        <a:graphic>
          <a:graphicData uri="http://schemas.openxmlformats.org/presentationml/2006/ole">
            <mc:AlternateContent xmlns:mc="http://schemas.openxmlformats.org/markup-compatibility/2006">
              <mc:Choice xmlns:v="urn:schemas-microsoft-com:vml" Requires="v">
                <p:oleObj spid="_x0000_s115785" name="文档" r:id="rId4" imgW="11955462" imgH="2231955" progId="Word.Document.12">
                  <p:embed/>
                </p:oleObj>
              </mc:Choice>
              <mc:Fallback>
                <p:oleObj name="文档" r:id="rId4" imgW="11955462" imgH="2231955" progId="Word.Document.12">
                  <p:embed/>
                  <p:pic>
                    <p:nvPicPr>
                      <p:cNvPr id="0" name=""/>
                      <p:cNvPicPr/>
                      <p:nvPr/>
                    </p:nvPicPr>
                    <p:blipFill>
                      <a:blip r:embed="rId5"/>
                      <a:stretch>
                        <a:fillRect/>
                      </a:stretch>
                    </p:blipFill>
                    <p:spPr>
                      <a:xfrm>
                        <a:off x="272083" y="2546891"/>
                        <a:ext cx="11791950" cy="2219325"/>
                      </a:xfrm>
                      <a:prstGeom prst="rect">
                        <a:avLst/>
                      </a:prstGeom>
                    </p:spPr>
                  </p:pic>
                </p:oleObj>
              </mc:Fallback>
            </mc:AlternateContent>
          </a:graphicData>
        </a:graphic>
      </p:graphicFrame>
      <p:sp>
        <p:nvSpPr>
          <p:cNvPr id="8" name="矩形 7"/>
          <p:cNvSpPr/>
          <p:nvPr/>
        </p:nvSpPr>
        <p:spPr>
          <a:xfrm>
            <a:off x="181741" y="4483546"/>
            <a:ext cx="11755638" cy="1384995"/>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中铜元素的化合价为</a:t>
            </a:r>
            <a:r>
              <a:rPr lang="en-US" altLang="zh-CN" sz="2800" kern="100" dirty="0" smtClean="0">
                <a:latin typeface="Times New Roman"/>
                <a:ea typeface="华文细黑"/>
                <a:cs typeface="Courier New"/>
              </a:rPr>
              <a:t>_______</a:t>
            </a:r>
            <a:r>
              <a:rPr lang="zh-CN" altLang="zh-CN" sz="2800" kern="100" dirty="0">
                <a:latin typeface="Times New Roman"/>
                <a:ea typeface="华文细黑"/>
                <a:cs typeface="Times New Roman"/>
              </a:rPr>
              <a:t>，火法炼铜的反应原理是</a:t>
            </a:r>
            <a:r>
              <a:rPr lang="en-US" altLang="zh-CN" sz="2800" kern="100" dirty="0" smtClean="0">
                <a:latin typeface="Times New Roman"/>
                <a:ea typeface="华文细黑"/>
                <a:cs typeface="Courier New"/>
              </a:rPr>
              <a:t>___________ (</a:t>
            </a:r>
            <a:r>
              <a:rPr lang="zh-CN" altLang="zh-CN" sz="2800" kern="100" dirty="0">
                <a:latin typeface="Times New Roman"/>
                <a:ea typeface="华文细黑"/>
                <a:cs typeface="Times New Roman"/>
              </a:rPr>
              <a:t>用化学方程式表示</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p:txBody>
      </p:sp>
      <p:sp>
        <p:nvSpPr>
          <p:cNvPr id="5" name="Rectangle 21">
            <a:hlinkClick r:id="rId6" action="ppaction://hlinksldjump"/>
          </p:cNvPr>
          <p:cNvSpPr>
            <a:spLocks noChangeArrowheads="1"/>
          </p:cNvSpPr>
          <p:nvPr/>
        </p:nvSpPr>
        <p:spPr bwMode="auto">
          <a:xfrm>
            <a:off x="9191550"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7" action="ppaction://hlinksldjump"/>
          </p:cNvPr>
          <p:cNvSpPr>
            <a:spLocks noChangeArrowheads="1"/>
          </p:cNvSpPr>
          <p:nvPr/>
        </p:nvSpPr>
        <p:spPr bwMode="auto">
          <a:xfrm>
            <a:off x="9676178"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8" action="ppaction://hlinksldjump"/>
          </p:cNvPr>
          <p:cNvSpPr>
            <a:spLocks noChangeArrowheads="1"/>
          </p:cNvSpPr>
          <p:nvPr/>
        </p:nvSpPr>
        <p:spPr bwMode="auto">
          <a:xfrm>
            <a:off x="10136664"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9" action="ppaction://hlinksldjump"/>
          </p:cNvPr>
          <p:cNvSpPr>
            <a:spLocks noChangeArrowheads="1"/>
          </p:cNvSpPr>
          <p:nvPr/>
        </p:nvSpPr>
        <p:spPr bwMode="auto">
          <a:xfrm>
            <a:off x="1057300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Rectangle 21">
            <a:hlinkClick r:id="rId10" action="ppaction://hlinksldjump"/>
          </p:cNvPr>
          <p:cNvSpPr>
            <a:spLocks noChangeArrowheads="1"/>
          </p:cNvSpPr>
          <p:nvPr/>
        </p:nvSpPr>
        <p:spPr bwMode="auto">
          <a:xfrm>
            <a:off x="1105721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5</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2" name="Rectangle 21">
            <a:hlinkClick r:id="rId11" action="ppaction://hlinksldjump"/>
          </p:cNvPr>
          <p:cNvSpPr>
            <a:spLocks noChangeArrowheads="1"/>
          </p:cNvSpPr>
          <p:nvPr/>
        </p:nvSpPr>
        <p:spPr bwMode="auto">
          <a:xfrm>
            <a:off x="11541426"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5" name="矩形 1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圆角矩形 15">
            <a:hlinkClick r:id="rId12"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92966645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3374719150"/>
              </p:ext>
            </p:extLst>
          </p:nvPr>
        </p:nvGraphicFramePr>
        <p:xfrm>
          <a:off x="622598" y="2277666"/>
          <a:ext cx="10907713" cy="2365375"/>
        </p:xfrm>
        <a:graphic>
          <a:graphicData uri="http://schemas.openxmlformats.org/presentationml/2006/ole">
            <mc:AlternateContent xmlns:mc="http://schemas.openxmlformats.org/markup-compatibility/2006">
              <mc:Choice xmlns:v="urn:schemas-microsoft-com:vml" Requires="v">
                <p:oleObj spid="_x0000_s116880" name="文档" r:id="rId4" imgW="10907988" imgH="2368591" progId="Word.Document.12">
                  <p:embed/>
                </p:oleObj>
              </mc:Choice>
              <mc:Fallback>
                <p:oleObj name="文档" r:id="rId4" imgW="10907988" imgH="2368591" progId="Word.Document.12">
                  <p:embed/>
                  <p:pic>
                    <p:nvPicPr>
                      <p:cNvPr id="0" name=""/>
                      <p:cNvPicPr/>
                      <p:nvPr/>
                    </p:nvPicPr>
                    <p:blipFill>
                      <a:blip r:embed="rId5"/>
                      <a:stretch>
                        <a:fillRect/>
                      </a:stretch>
                    </p:blipFill>
                    <p:spPr>
                      <a:xfrm>
                        <a:off x="622598" y="2277666"/>
                        <a:ext cx="10907713" cy="2365375"/>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2881053625"/>
              </p:ext>
            </p:extLst>
          </p:nvPr>
        </p:nvGraphicFramePr>
        <p:xfrm>
          <a:off x="623914" y="3994969"/>
          <a:ext cx="10906125" cy="2362200"/>
        </p:xfrm>
        <a:graphic>
          <a:graphicData uri="http://schemas.openxmlformats.org/presentationml/2006/ole">
            <mc:AlternateContent xmlns:mc="http://schemas.openxmlformats.org/markup-compatibility/2006">
              <mc:Choice xmlns:v="urn:schemas-microsoft-com:vml" Requires="v">
                <p:oleObj spid="_x0000_s116881" name="文档" r:id="rId7" imgW="10907988" imgH="2371836" progId="Word.Document.12">
                  <p:embed/>
                </p:oleObj>
              </mc:Choice>
              <mc:Fallback>
                <p:oleObj name="文档" r:id="rId7" imgW="10907988" imgH="2371836" progId="Word.Document.12">
                  <p:embed/>
                  <p:pic>
                    <p:nvPicPr>
                      <p:cNvPr id="0" name=""/>
                      <p:cNvPicPr/>
                      <p:nvPr/>
                    </p:nvPicPr>
                    <p:blipFill>
                      <a:blip r:embed="rId8"/>
                      <a:stretch>
                        <a:fillRect/>
                      </a:stretch>
                    </p:blipFill>
                    <p:spPr>
                      <a:xfrm>
                        <a:off x="623914" y="3994969"/>
                        <a:ext cx="10906125" cy="2362200"/>
                      </a:xfrm>
                      <a:prstGeom prst="rect">
                        <a:avLst/>
                      </a:prstGeom>
                    </p:spPr>
                  </p:pic>
                </p:oleObj>
              </mc:Fallback>
            </mc:AlternateContent>
          </a:graphicData>
        </a:graphic>
      </p:graphicFrame>
      <p:sp>
        <p:nvSpPr>
          <p:cNvPr id="4" name="Rectangle 21">
            <a:hlinkClick r:id="rId9" action="ppaction://hlinksldjump"/>
          </p:cNvPr>
          <p:cNvSpPr>
            <a:spLocks noChangeArrowheads="1"/>
          </p:cNvSpPr>
          <p:nvPr/>
        </p:nvSpPr>
        <p:spPr bwMode="auto">
          <a:xfrm>
            <a:off x="9191550"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5" name="Rectangle 21">
            <a:hlinkClick r:id="rId10" action="ppaction://hlinksldjump"/>
          </p:cNvPr>
          <p:cNvSpPr>
            <a:spLocks noChangeArrowheads="1"/>
          </p:cNvSpPr>
          <p:nvPr/>
        </p:nvSpPr>
        <p:spPr bwMode="auto">
          <a:xfrm>
            <a:off x="9676178"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11" action="ppaction://hlinksldjump"/>
          </p:cNvPr>
          <p:cNvSpPr>
            <a:spLocks noChangeArrowheads="1"/>
          </p:cNvSpPr>
          <p:nvPr/>
        </p:nvSpPr>
        <p:spPr bwMode="auto">
          <a:xfrm>
            <a:off x="10136664"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12" action="ppaction://hlinksldjump"/>
          </p:cNvPr>
          <p:cNvSpPr>
            <a:spLocks noChangeArrowheads="1"/>
          </p:cNvSpPr>
          <p:nvPr/>
        </p:nvSpPr>
        <p:spPr bwMode="auto">
          <a:xfrm>
            <a:off x="1057300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9" name="Rectangle 21">
            <a:hlinkClick r:id="rId13" action="ppaction://hlinksldjump"/>
          </p:cNvPr>
          <p:cNvSpPr>
            <a:spLocks noChangeArrowheads="1"/>
          </p:cNvSpPr>
          <p:nvPr/>
        </p:nvSpPr>
        <p:spPr bwMode="auto">
          <a:xfrm>
            <a:off x="1105721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5</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0" name="Rectangle 21">
            <a:hlinkClick r:id="rId14" action="ppaction://hlinksldjump"/>
          </p:cNvPr>
          <p:cNvSpPr>
            <a:spLocks noChangeArrowheads="1"/>
          </p:cNvSpPr>
          <p:nvPr/>
        </p:nvSpPr>
        <p:spPr bwMode="auto">
          <a:xfrm>
            <a:off x="11541426"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Tree>
    <p:extLst>
      <p:ext uri="{BB962C8B-B14F-4D97-AF65-F5344CB8AC3E}">
        <p14:creationId xmlns:p14="http://schemas.microsoft.com/office/powerpoint/2010/main" val="41593261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blinds(horizontal)">
                                      <p:cBhvr>
                                        <p:cTn id="11" dur="7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25174" y="640532"/>
            <a:ext cx="11965240" cy="5262979"/>
          </a:xfrm>
          <a:prstGeom prst="rect">
            <a:avLst/>
          </a:prstGeom>
        </p:spPr>
        <p:txBody>
          <a:bodyPr wrap="square">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向</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中加入足量稀硫酸得到的体系</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中溶液呈蓝色，且有</a:t>
            </a:r>
            <a:r>
              <a:rPr lang="zh-CN" altLang="zh-CN" sz="2800" kern="100" dirty="0" smtClean="0">
                <a:latin typeface="Times New Roman"/>
                <a:ea typeface="华文细黑"/>
                <a:cs typeface="Times New Roman"/>
              </a:rPr>
              <a:t>红色</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物质</a:t>
            </a:r>
            <a:r>
              <a:rPr lang="zh-CN" altLang="zh-CN" sz="2800" kern="100" dirty="0">
                <a:latin typeface="Times New Roman"/>
                <a:ea typeface="华文细黑"/>
                <a:cs typeface="Times New Roman"/>
              </a:rPr>
              <a:t>生成，请写出生成红色物质的离子方程式</a:t>
            </a:r>
            <a:r>
              <a:rPr lang="zh-CN" altLang="zh-CN" sz="2800" kern="100" dirty="0" smtClean="0">
                <a:latin typeface="Times New Roman"/>
                <a:ea typeface="华文细黑"/>
                <a:cs typeface="Times New Roman"/>
              </a:rPr>
              <a:t>：</a:t>
            </a:r>
            <a:r>
              <a:rPr lang="en-US" altLang="zh-CN" sz="2800" u="sng" kern="100" dirty="0" smtClean="0">
                <a:latin typeface="Times New Roman"/>
                <a:ea typeface="华文细黑"/>
                <a:cs typeface="Times New Roman"/>
              </a:rPr>
              <a:t>			</a:t>
            </a:r>
          </a:p>
          <a:p>
            <a:pPr algn="just">
              <a:lnSpc>
                <a:spcPct val="150000"/>
              </a:lnSpc>
              <a:spcAft>
                <a:spcPts val="0"/>
              </a:spcAft>
            </a:pPr>
            <a:r>
              <a:rPr lang="en-US" altLang="zh-CN" sz="2800" kern="100" dirty="0" smtClean="0">
                <a:latin typeface="Times New Roman"/>
                <a:ea typeface="华文细黑"/>
                <a:cs typeface="Courier New"/>
              </a:rPr>
              <a:t>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smtClean="0">
                <a:latin typeface="Times New Roman"/>
                <a:ea typeface="华文细黑"/>
                <a:cs typeface="Times New Roman"/>
              </a:rPr>
              <a:t>依据信息知</a:t>
            </a:r>
            <a:r>
              <a:rPr lang="en-US" altLang="zh-CN" sz="2800" kern="100" dirty="0" smtClean="0">
                <a:latin typeface="Times New Roman"/>
                <a:ea typeface="华文细黑"/>
                <a:cs typeface="Courier New"/>
              </a:rPr>
              <a:t>Cu</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zh-CN" altLang="zh-CN" sz="2800" kern="100" dirty="0" smtClean="0">
                <a:latin typeface="Times New Roman"/>
                <a:ea typeface="华文细黑"/>
                <a:cs typeface="Times New Roman"/>
              </a:rPr>
              <a:t>在酸性条件下生成</a:t>
            </a:r>
            <a:r>
              <a:rPr lang="en-US" altLang="zh-CN" sz="2800" kern="100" dirty="0" smtClean="0">
                <a:latin typeface="Times New Roman"/>
                <a:ea typeface="华文细黑"/>
                <a:cs typeface="Courier New"/>
              </a:rPr>
              <a:t>Cu</a:t>
            </a:r>
            <a:r>
              <a:rPr lang="en-US" altLang="zh-CN" sz="2800" kern="100" baseline="30000" dirty="0" smtClean="0">
                <a:latin typeface="Times New Roman"/>
                <a:ea typeface="华文细黑"/>
                <a:cs typeface="Courier New"/>
              </a:rPr>
              <a:t>2</a:t>
            </a:r>
            <a:r>
              <a:rPr lang="zh-CN" altLang="zh-CN" sz="2800" kern="100" baseline="30000" dirty="0" smtClean="0">
                <a:latin typeface="Times New Roman"/>
                <a:ea typeface="华文细黑"/>
                <a:cs typeface="Times New Roman"/>
              </a:rPr>
              <a:t>＋</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蓝色</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和单质铜</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红色</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写出反应物和生成物，配平方程式。</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若将</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中红色物质反应掉，操作</a:t>
            </a:r>
            <a:r>
              <a:rPr lang="en-US" altLang="zh-CN" sz="2800" kern="100" dirty="0">
                <a:latin typeface="宋体"/>
                <a:ea typeface="华文细黑"/>
                <a:cs typeface="Times New Roman"/>
              </a:rPr>
              <a:t>Ⅰ</a:t>
            </a:r>
            <a:r>
              <a:rPr lang="zh-CN" altLang="zh-CN" sz="2800" kern="100" dirty="0">
                <a:latin typeface="Times New Roman"/>
                <a:ea typeface="华文细黑"/>
                <a:cs typeface="Times New Roman"/>
              </a:rPr>
              <a:t>中加入的试剂最好是</a:t>
            </a:r>
            <a:r>
              <a:rPr lang="en-US" altLang="zh-CN" sz="2800" kern="100" dirty="0" smtClean="0">
                <a:latin typeface="Times New Roman"/>
                <a:ea typeface="华文细黑"/>
                <a:cs typeface="Courier New"/>
              </a:rPr>
              <a:t>___(</a:t>
            </a:r>
            <a:r>
              <a:rPr lang="zh-CN" altLang="zh-CN" sz="2800" kern="100" dirty="0">
                <a:latin typeface="Times New Roman"/>
                <a:ea typeface="华文细黑"/>
                <a:cs typeface="Times New Roman"/>
              </a:rPr>
              <a:t>填字母序号</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适量的</a:t>
            </a:r>
            <a:r>
              <a:rPr lang="en-US" altLang="zh-CN" sz="2800" kern="100" dirty="0" smtClean="0">
                <a:latin typeface="Times New Roman"/>
                <a:ea typeface="华文细黑"/>
                <a:cs typeface="Courier New"/>
              </a:rPr>
              <a:t>NaNO</a:t>
            </a:r>
            <a:r>
              <a:rPr lang="en-US" altLang="zh-CN" sz="2800" kern="100" baseline="-25000" dirty="0" smtClean="0">
                <a:latin typeface="Times New Roman"/>
                <a:ea typeface="华文细黑"/>
                <a:cs typeface="Courier New"/>
              </a:rPr>
              <a:t>3	</a:t>
            </a:r>
            <a:r>
              <a:rPr lang="en-US" altLang="zh-CN" sz="2800" kern="100" dirty="0" smtClean="0">
                <a:latin typeface="Times New Roman"/>
                <a:ea typeface="华文细黑"/>
                <a:cs typeface="Courier New"/>
              </a:rPr>
              <a:t>B</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适量的</a:t>
            </a:r>
            <a:r>
              <a:rPr lang="en-US" altLang="zh-CN" sz="2800" kern="100" dirty="0" smtClean="0">
                <a:latin typeface="Times New Roman"/>
                <a:ea typeface="华文细黑"/>
                <a:cs typeface="Courier New"/>
              </a:rPr>
              <a:t>HNO</a:t>
            </a:r>
            <a:r>
              <a:rPr lang="en-US" altLang="zh-CN" sz="2800" kern="100" baseline="-25000" dirty="0" smtClean="0">
                <a:latin typeface="Times New Roman"/>
                <a:ea typeface="华文细黑"/>
                <a:cs typeface="Courier New"/>
              </a:rPr>
              <a:t>3		</a:t>
            </a:r>
            <a:r>
              <a:rPr lang="en-US" altLang="zh-CN" sz="2800" kern="100" dirty="0" smtClean="0">
                <a:latin typeface="Times New Roman"/>
                <a:ea typeface="华文细黑"/>
                <a:cs typeface="Courier New"/>
              </a:rPr>
              <a:t>C</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适量的</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endParaRPr lang="zh-CN" altLang="zh-CN" sz="280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不产生污染物</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5" name="矩形 4"/>
          <p:cNvSpPr/>
          <p:nvPr/>
        </p:nvSpPr>
        <p:spPr>
          <a:xfrm>
            <a:off x="7896805" y="1349694"/>
            <a:ext cx="3382977"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Cu</a:t>
            </a:r>
            <a:r>
              <a:rPr lang="en-US" altLang="zh-CN" sz="2800" kern="100" baseline="-25000" dirty="0">
                <a:solidFill>
                  <a:schemeClr val="accent6">
                    <a:lumMod val="75000"/>
                  </a:schemeClr>
                </a:solidFill>
                <a:latin typeface="Times New Roman"/>
                <a:ea typeface="华文细黑"/>
              </a:rPr>
              <a:t>2</a:t>
            </a:r>
            <a:r>
              <a:rPr lang="en-US" altLang="zh-CN" sz="2800" kern="100" dirty="0">
                <a:solidFill>
                  <a:schemeClr val="accent6">
                    <a:lumMod val="75000"/>
                  </a:schemeClr>
                </a:solidFill>
                <a:latin typeface="Times New Roman"/>
                <a:ea typeface="华文细黑"/>
              </a:rPr>
              <a:t>O</a:t>
            </a:r>
            <a:r>
              <a:rPr lang="zh-CN" altLang="zh-CN" sz="2800" kern="1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rPr>
              <a:t>2H</a:t>
            </a:r>
            <a:r>
              <a:rPr lang="zh-CN" altLang="zh-CN" sz="2800" kern="100" baseline="30000" dirty="0">
                <a:solidFill>
                  <a:schemeClr val="accent6">
                    <a:lumMod val="75000"/>
                  </a:schemeClr>
                </a:solidFill>
                <a:latin typeface="Times New Roman"/>
                <a:ea typeface="华文细黑"/>
                <a:cs typeface="Times New Roman"/>
              </a:rPr>
              <a:t>＋</a:t>
            </a:r>
            <a:r>
              <a:rPr lang="en-US" altLang="zh-CN" sz="2800" kern="100" spc="-80" dirty="0">
                <a:solidFill>
                  <a:schemeClr val="accent6">
                    <a:lumMod val="75000"/>
                  </a:schemeClr>
                </a:solidFill>
                <a:latin typeface="Times New Roman"/>
                <a:ea typeface="华文细黑"/>
              </a:rPr>
              <a:t>==</a:t>
            </a:r>
            <a:r>
              <a:rPr lang="en-US" altLang="zh-CN" sz="2800" kern="100" dirty="0">
                <a:solidFill>
                  <a:schemeClr val="accent6">
                    <a:lumMod val="75000"/>
                  </a:schemeClr>
                </a:solidFill>
                <a:latin typeface="Times New Roman"/>
                <a:ea typeface="华文细黑"/>
              </a:rPr>
              <a:t>=Cu</a:t>
            </a:r>
            <a:r>
              <a:rPr lang="zh-CN" altLang="zh-CN" sz="2800" kern="100" dirty="0" smtClean="0">
                <a:solidFill>
                  <a:schemeClr val="accent6">
                    <a:lumMod val="75000"/>
                  </a:schemeClr>
                </a:solidFill>
                <a:latin typeface="Times New Roman"/>
                <a:ea typeface="华文细黑"/>
                <a:cs typeface="Times New Roman"/>
              </a:rPr>
              <a:t>＋</a:t>
            </a:r>
            <a:endParaRPr lang="zh-CN" altLang="en-US" sz="2800" dirty="0">
              <a:solidFill>
                <a:schemeClr val="accent6">
                  <a:lumMod val="75000"/>
                </a:schemeClr>
              </a:solidFill>
            </a:endParaRPr>
          </a:p>
        </p:txBody>
      </p:sp>
      <p:sp>
        <p:nvSpPr>
          <p:cNvPr id="6" name="矩形 5"/>
          <p:cNvSpPr/>
          <p:nvPr/>
        </p:nvSpPr>
        <p:spPr>
          <a:xfrm>
            <a:off x="9161984" y="3986694"/>
            <a:ext cx="423514" cy="523220"/>
          </a:xfrm>
          <a:prstGeom prst="rect">
            <a:avLst/>
          </a:prstGeom>
        </p:spPr>
        <p:txBody>
          <a:bodyPr wrap="none">
            <a:spAutoFit/>
          </a:bodyPr>
          <a:lstStyle/>
          <a:p>
            <a:r>
              <a:rPr lang="en-US" altLang="zh-CN" sz="2800" kern="100" dirty="0">
                <a:solidFill>
                  <a:schemeClr val="accent6">
                    <a:lumMod val="75000"/>
                  </a:schemeClr>
                </a:solidFill>
                <a:latin typeface="Times New Roman"/>
                <a:cs typeface="Times New Roman"/>
              </a:rPr>
              <a:t>C</a:t>
            </a:r>
            <a:endParaRPr lang="zh-CN" altLang="en-US" sz="2800" kern="100" dirty="0">
              <a:solidFill>
                <a:schemeClr val="accent6">
                  <a:lumMod val="75000"/>
                </a:schemeClr>
              </a:solidFill>
              <a:latin typeface="Times New Roman"/>
              <a:cs typeface="Times New Roman"/>
            </a:endParaRPr>
          </a:p>
        </p:txBody>
      </p:sp>
      <p:sp>
        <p:nvSpPr>
          <p:cNvPr id="4" name="矩形 3"/>
          <p:cNvSpPr/>
          <p:nvPr/>
        </p:nvSpPr>
        <p:spPr>
          <a:xfrm>
            <a:off x="308643" y="2002072"/>
            <a:ext cx="2320654" cy="523220"/>
          </a:xfrm>
          <a:prstGeom prst="rect">
            <a:avLst/>
          </a:prstGeom>
        </p:spPr>
        <p:txBody>
          <a:bodyPr wrap="square">
            <a:spAutoFit/>
          </a:bodyPr>
          <a:lstStyle/>
          <a:p>
            <a:pPr lvl="0"/>
            <a:r>
              <a:rPr lang="en-US" altLang="zh-CN" sz="2800" kern="100" dirty="0">
                <a:solidFill>
                  <a:srgbClr val="F79646">
                    <a:lumMod val="75000"/>
                  </a:srgbClr>
                </a:solidFill>
                <a:latin typeface="Times New Roman"/>
                <a:ea typeface="华文细黑"/>
              </a:rPr>
              <a:t>Cu</a:t>
            </a:r>
            <a:r>
              <a:rPr lang="en-US" altLang="zh-CN" sz="2800" kern="100" baseline="30000" dirty="0">
                <a:solidFill>
                  <a:srgbClr val="F79646">
                    <a:lumMod val="75000"/>
                  </a:srgbClr>
                </a:solidFill>
                <a:latin typeface="Times New Roman"/>
                <a:ea typeface="华文细黑"/>
              </a:rPr>
              <a:t>2</a:t>
            </a:r>
            <a:r>
              <a:rPr lang="zh-CN" altLang="zh-CN" sz="2800" kern="100" baseline="30000" dirty="0" smtClean="0">
                <a:solidFill>
                  <a:srgbClr val="F79646">
                    <a:lumMod val="75000"/>
                  </a:srgbClr>
                </a:solidFill>
                <a:latin typeface="Times New Roman"/>
                <a:ea typeface="华文细黑"/>
                <a:cs typeface="Times New Roman"/>
              </a:rPr>
              <a:t>＋</a:t>
            </a:r>
            <a:r>
              <a:rPr lang="zh-CN" altLang="zh-CN" sz="2800" kern="100" dirty="0" smtClean="0">
                <a:solidFill>
                  <a:srgbClr val="F79646">
                    <a:lumMod val="75000"/>
                  </a:srgbClr>
                </a:solidFill>
                <a:latin typeface="Times New Roman"/>
                <a:ea typeface="华文细黑"/>
                <a:cs typeface="Times New Roman"/>
              </a:rPr>
              <a:t>＋</a:t>
            </a:r>
            <a:r>
              <a:rPr lang="en-US" altLang="zh-CN" sz="2800" kern="100" dirty="0" smtClean="0">
                <a:solidFill>
                  <a:srgbClr val="F79646">
                    <a:lumMod val="75000"/>
                  </a:srgbClr>
                </a:solidFill>
                <a:latin typeface="Times New Roman"/>
                <a:ea typeface="华文细黑"/>
              </a:rPr>
              <a:t>H</a:t>
            </a:r>
            <a:r>
              <a:rPr lang="en-US" altLang="zh-CN" sz="2800" kern="100" baseline="-25000" dirty="0" smtClean="0">
                <a:solidFill>
                  <a:srgbClr val="F79646">
                    <a:lumMod val="75000"/>
                  </a:srgbClr>
                </a:solidFill>
                <a:latin typeface="Times New Roman"/>
                <a:ea typeface="华文细黑"/>
              </a:rPr>
              <a:t>2</a:t>
            </a:r>
            <a:r>
              <a:rPr lang="en-US" altLang="zh-CN" sz="2800" kern="100" dirty="0" smtClean="0">
                <a:solidFill>
                  <a:srgbClr val="F79646">
                    <a:lumMod val="75000"/>
                  </a:srgbClr>
                </a:solidFill>
                <a:latin typeface="Times New Roman"/>
                <a:ea typeface="华文细黑"/>
              </a:rPr>
              <a:t>O</a:t>
            </a:r>
            <a:endParaRPr lang="zh-CN" altLang="en-US" sz="2800" dirty="0">
              <a:solidFill>
                <a:srgbClr val="F79646">
                  <a:lumMod val="75000"/>
                </a:srgbClr>
              </a:solidFill>
            </a:endParaRPr>
          </a:p>
        </p:txBody>
      </p:sp>
      <p:sp>
        <p:nvSpPr>
          <p:cNvPr id="7" name="Rectangle 21">
            <a:hlinkClick r:id="rId2" action="ppaction://hlinksldjump"/>
          </p:cNvPr>
          <p:cNvSpPr>
            <a:spLocks noChangeArrowheads="1"/>
          </p:cNvSpPr>
          <p:nvPr/>
        </p:nvSpPr>
        <p:spPr bwMode="auto">
          <a:xfrm>
            <a:off x="9191550"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3" action="ppaction://hlinksldjump"/>
          </p:cNvPr>
          <p:cNvSpPr>
            <a:spLocks noChangeArrowheads="1"/>
          </p:cNvSpPr>
          <p:nvPr/>
        </p:nvSpPr>
        <p:spPr bwMode="auto">
          <a:xfrm>
            <a:off x="9676178"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4" action="ppaction://hlinksldjump"/>
          </p:cNvPr>
          <p:cNvSpPr>
            <a:spLocks noChangeArrowheads="1"/>
          </p:cNvSpPr>
          <p:nvPr/>
        </p:nvSpPr>
        <p:spPr bwMode="auto">
          <a:xfrm>
            <a:off x="10136664"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5" action="ppaction://hlinksldjump"/>
          </p:cNvPr>
          <p:cNvSpPr>
            <a:spLocks noChangeArrowheads="1"/>
          </p:cNvSpPr>
          <p:nvPr/>
        </p:nvSpPr>
        <p:spPr bwMode="auto">
          <a:xfrm>
            <a:off x="1057300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Rectangle 21">
            <a:hlinkClick r:id="rId6" action="ppaction://hlinksldjump"/>
          </p:cNvPr>
          <p:cNvSpPr>
            <a:spLocks noChangeArrowheads="1"/>
          </p:cNvSpPr>
          <p:nvPr/>
        </p:nvSpPr>
        <p:spPr bwMode="auto">
          <a:xfrm>
            <a:off x="1105721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5</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2" name="Rectangle 21">
            <a:hlinkClick r:id="rId7" action="ppaction://hlinksldjump"/>
          </p:cNvPr>
          <p:cNvSpPr>
            <a:spLocks noChangeArrowheads="1"/>
          </p:cNvSpPr>
          <p:nvPr/>
        </p:nvSpPr>
        <p:spPr bwMode="auto">
          <a:xfrm>
            <a:off x="11541426"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矩形 1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4" name="圆角矩形 13">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412928427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blinds(horizontal)">
                                      <p:cBhvr>
                                        <p:cTn id="7" dur="500"/>
                                        <p:tgtEl>
                                          <p:spTgt spid="3">
                                            <p:txEl>
                                              <p:pRg st="3" end="3"/>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
                                            <p:txEl>
                                              <p:pRg st="4" end="4"/>
                                            </p:txEl>
                                          </p:spTgt>
                                        </p:tgtEl>
                                        <p:attrNameLst>
                                          <p:attrName>style.visibility</p:attrName>
                                        </p:attrNameLst>
                                      </p:cBhvr>
                                      <p:to>
                                        <p:strVal val="visible"/>
                                      </p:to>
                                    </p:set>
                                    <p:animEffect transition="in" filter="blinds(horizontal)">
                                      <p:cBhvr>
                                        <p:cTn id="10" dur="500"/>
                                        <p:tgtEl>
                                          <p:spTgt spid="3">
                                            <p:txEl>
                                              <p:pRg st="4" end="4"/>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1"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par>
                                <p:cTn id="16" presetID="3" presetClass="entr" presetSubtype="10" fill="hold" grpId="1"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linds(horizontal)">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blinds(horizontal)">
                                      <p:cBhvr>
                                        <p:cTn id="23" dur="500"/>
                                        <p:tgtEl>
                                          <p:spTgt spid="3">
                                            <p:txEl>
                                              <p:pRg st="7" end="7"/>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blinds(horizontal)">
                                      <p:cBhvr>
                                        <p:cTn id="28" dur="500"/>
                                        <p:tgtEl>
                                          <p:spTgt spid="6"/>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xit" presetSubtype="0" fill="hold" nodeType="clickEffect">
                                  <p:stCondLst>
                                    <p:cond delay="0"/>
                                  </p:stCondLst>
                                  <p:childTnLst>
                                    <p:animEffect transition="out" filter="fade">
                                      <p:cBhvr>
                                        <p:cTn id="32" dur="500"/>
                                        <p:tgtEl>
                                          <p:spTgt spid="3">
                                            <p:txEl>
                                              <p:pRg st="3" end="3"/>
                                            </p:txEl>
                                          </p:spTgt>
                                        </p:tgtEl>
                                      </p:cBhvr>
                                    </p:animEffect>
                                    <p:set>
                                      <p:cBhvr>
                                        <p:cTn id="33" dur="1" fill="hold">
                                          <p:stCondLst>
                                            <p:cond delay="499"/>
                                          </p:stCondLst>
                                        </p:cTn>
                                        <p:tgtEl>
                                          <p:spTgt spid="3">
                                            <p:txEl>
                                              <p:pRg st="3" end="3"/>
                                            </p:txEl>
                                          </p:spTgt>
                                        </p:tgtEl>
                                        <p:attrNameLst>
                                          <p:attrName>style.visibility</p:attrName>
                                        </p:attrNameLst>
                                      </p:cBhvr>
                                      <p:to>
                                        <p:strVal val="hidden"/>
                                      </p:to>
                                    </p:set>
                                  </p:childTnLst>
                                </p:cTn>
                              </p:par>
                              <p:par>
                                <p:cTn id="34" presetID="10" presetClass="exit" presetSubtype="0" fill="hold" nodeType="withEffect">
                                  <p:stCondLst>
                                    <p:cond delay="0"/>
                                  </p:stCondLst>
                                  <p:childTnLst>
                                    <p:animEffect transition="out" filter="fade">
                                      <p:cBhvr>
                                        <p:cTn id="35" dur="500"/>
                                        <p:tgtEl>
                                          <p:spTgt spid="3">
                                            <p:txEl>
                                              <p:pRg st="4" end="4"/>
                                            </p:txEl>
                                          </p:spTgt>
                                        </p:tgtEl>
                                      </p:cBhvr>
                                    </p:animEffect>
                                    <p:set>
                                      <p:cBhvr>
                                        <p:cTn id="36" dur="1" fill="hold">
                                          <p:stCondLst>
                                            <p:cond delay="499"/>
                                          </p:stCondLst>
                                        </p:cTn>
                                        <p:tgtEl>
                                          <p:spTgt spid="3">
                                            <p:txEl>
                                              <p:pRg st="4" end="4"/>
                                            </p:txEl>
                                          </p:spTgt>
                                        </p:tgtEl>
                                        <p:attrNameLst>
                                          <p:attrName>style.visibility</p:attrName>
                                        </p:attrNameLst>
                                      </p:cBhvr>
                                      <p:to>
                                        <p:strVal val="hidden"/>
                                      </p:to>
                                    </p:set>
                                  </p:childTnLst>
                                </p:cTn>
                              </p:par>
                              <p:par>
                                <p:cTn id="37" presetID="10" presetClass="exit" presetSubtype="0" fill="hold" grpId="0" nodeType="withEffect">
                                  <p:stCondLst>
                                    <p:cond delay="0"/>
                                  </p:stCondLst>
                                  <p:childTnLst>
                                    <p:animEffect transition="out" filter="fade">
                                      <p:cBhvr>
                                        <p:cTn id="38" dur="500"/>
                                        <p:tgtEl>
                                          <p:spTgt spid="5"/>
                                        </p:tgtEl>
                                      </p:cBhvr>
                                    </p:animEffect>
                                    <p:set>
                                      <p:cBhvr>
                                        <p:cTn id="39" dur="1" fill="hold">
                                          <p:stCondLst>
                                            <p:cond delay="499"/>
                                          </p:stCondLst>
                                        </p:cTn>
                                        <p:tgtEl>
                                          <p:spTgt spid="5"/>
                                        </p:tgtEl>
                                        <p:attrNameLst>
                                          <p:attrName>style.visibility</p:attrName>
                                        </p:attrNameLst>
                                      </p:cBhvr>
                                      <p:to>
                                        <p:strVal val="hidden"/>
                                      </p:to>
                                    </p:set>
                                  </p:childTnLst>
                                </p:cTn>
                              </p:par>
                              <p:par>
                                <p:cTn id="40" presetID="10" presetClass="exit" presetSubtype="0" fill="hold" grpId="0" nodeType="withEffect">
                                  <p:stCondLst>
                                    <p:cond delay="0"/>
                                  </p:stCondLst>
                                  <p:childTnLst>
                                    <p:animEffect transition="out" filter="fade">
                                      <p:cBhvr>
                                        <p:cTn id="41" dur="500"/>
                                        <p:tgtEl>
                                          <p:spTgt spid="4"/>
                                        </p:tgtEl>
                                      </p:cBhvr>
                                    </p:animEffect>
                                    <p:set>
                                      <p:cBhvr>
                                        <p:cTn id="42" dur="1" fill="hold">
                                          <p:stCondLst>
                                            <p:cond delay="499"/>
                                          </p:stCondLst>
                                        </p:cTn>
                                        <p:tgtEl>
                                          <p:spTgt spid="4"/>
                                        </p:tgtEl>
                                        <p:attrNameLst>
                                          <p:attrName>style.visibility</p:attrName>
                                        </p:attrNameLst>
                                      </p:cBhvr>
                                      <p:to>
                                        <p:strVal val="hidden"/>
                                      </p:to>
                                    </p:set>
                                  </p:childTnLst>
                                </p:cTn>
                              </p:par>
                              <p:par>
                                <p:cTn id="43" presetID="10" presetClass="exit" presetSubtype="0" fill="hold" nodeType="withEffect">
                                  <p:stCondLst>
                                    <p:cond delay="0"/>
                                  </p:stCondLst>
                                  <p:childTnLst>
                                    <p:animEffect transition="out" filter="fade">
                                      <p:cBhvr>
                                        <p:cTn id="44" dur="500"/>
                                        <p:tgtEl>
                                          <p:spTgt spid="3">
                                            <p:txEl>
                                              <p:pRg st="7" end="7"/>
                                            </p:txEl>
                                          </p:spTgt>
                                        </p:tgtEl>
                                      </p:cBhvr>
                                    </p:animEffect>
                                    <p:set>
                                      <p:cBhvr>
                                        <p:cTn id="45" dur="1" fill="hold">
                                          <p:stCondLst>
                                            <p:cond delay="499"/>
                                          </p:stCondLst>
                                        </p:cTn>
                                        <p:tgtEl>
                                          <p:spTgt spid="3">
                                            <p:txEl>
                                              <p:pRg st="7" end="7"/>
                                            </p:txEl>
                                          </p:spTgt>
                                        </p:tgtEl>
                                        <p:attrNameLst>
                                          <p:attrName>style.visibility</p:attrName>
                                        </p:attrNameLst>
                                      </p:cBhvr>
                                      <p:to>
                                        <p:strVal val="hidden"/>
                                      </p:to>
                                    </p:set>
                                  </p:childTnLst>
                                </p:cTn>
                              </p:par>
                              <p:par>
                                <p:cTn id="46" presetID="10" presetClass="exit" presetSubtype="0" fill="hold" grpId="1" nodeType="withEffect">
                                  <p:stCondLst>
                                    <p:cond delay="0"/>
                                  </p:stCondLst>
                                  <p:childTnLst>
                                    <p:animEffect transition="out" filter="fade">
                                      <p:cBhvr>
                                        <p:cTn id="47" dur="500"/>
                                        <p:tgtEl>
                                          <p:spTgt spid="6"/>
                                        </p:tgtEl>
                                      </p:cBhvr>
                                    </p:animEffect>
                                    <p:set>
                                      <p:cBhvr>
                                        <p:cTn id="48"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14"/>
                  </p:tgtEl>
                </p:cond>
              </p:nextCondLst>
            </p:seq>
          </p:childTnLst>
        </p:cTn>
      </p:par>
    </p:tnLst>
    <p:bldLst>
      <p:bldP spid="5" grpId="0"/>
      <p:bldP spid="5" grpId="1"/>
      <p:bldP spid="6" grpId="0"/>
      <p:bldP spid="6" grpId="1"/>
      <p:bldP spid="4" grpId="0"/>
      <p:bldP spid="4"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90550" y="520899"/>
            <a:ext cx="11524006" cy="1303177"/>
          </a:xfrm>
          <a:prstGeom prst="rect">
            <a:avLst/>
          </a:prstGeom>
        </p:spPr>
        <p:txBody>
          <a:bodyPr>
            <a:spAutoFit/>
          </a:bodyPr>
          <a:lstStyle/>
          <a:p>
            <a:pPr algn="just">
              <a:lnSpc>
                <a:spcPct val="150000"/>
              </a:lnSpc>
              <a:spcAft>
                <a:spcPts val="0"/>
              </a:spcAft>
            </a:pPr>
            <a:r>
              <a:rPr lang="en-US" altLang="zh-CN" sz="2800" kern="100">
                <a:latin typeface="Times New Roman"/>
                <a:ea typeface="华文细黑"/>
                <a:cs typeface="Courier New"/>
              </a:rPr>
              <a:t>5.</a:t>
            </a:r>
            <a:r>
              <a:rPr lang="zh-CN" altLang="zh-CN" sz="2800" kern="100" dirty="0">
                <a:latin typeface="Times New Roman"/>
                <a:ea typeface="华文细黑"/>
                <a:cs typeface="Times New Roman"/>
              </a:rPr>
              <a:t>孔雀石的主要成分为</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。某同学设计的从孔雀石中冶炼铜的方案如下</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假设孔雀石中杂质不溶于水和稀硫酸</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pic>
        <p:nvPicPr>
          <p:cNvPr id="117762" name="Picture 2" descr="\\李笑影\李笑影\2016\一轮\化学\人教版化学\HX170.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54846" y="1995284"/>
            <a:ext cx="5924358" cy="16939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4"/>
          <p:cNvSpPr/>
          <p:nvPr/>
        </p:nvSpPr>
        <p:spPr>
          <a:xfrm>
            <a:off x="190550" y="3861842"/>
            <a:ext cx="11755638" cy="2677656"/>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反应</a:t>
            </a: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能观察到的现象是</a:t>
            </a:r>
            <a:r>
              <a:rPr lang="en-US" altLang="zh-CN" sz="2800" kern="100" dirty="0" smtClean="0">
                <a:latin typeface="Times New Roman"/>
                <a:ea typeface="华文细黑"/>
                <a:cs typeface="Courier New"/>
              </a:rPr>
              <a:t>_________________________________</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有关反应的化学方程式</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反应</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加入的金属可能是</a:t>
            </a:r>
            <a:r>
              <a:rPr lang="en-US" altLang="zh-CN" sz="2800" kern="100" dirty="0" smtClean="0">
                <a:latin typeface="Times New Roman"/>
                <a:ea typeface="华文细黑"/>
                <a:cs typeface="Courier New"/>
              </a:rPr>
              <a:t>_________________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有关反应的离子</a:t>
            </a:r>
            <a:r>
              <a:rPr lang="zh-CN" altLang="zh-CN" sz="2800" kern="100" dirty="0" smtClean="0">
                <a:latin typeface="Times New Roman"/>
                <a:ea typeface="华文细黑"/>
                <a:cs typeface="Times New Roman"/>
              </a:rPr>
              <a:t>方程式</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6" name="Rectangle 21">
            <a:hlinkClick r:id="rId3" action="ppaction://hlinksldjump"/>
          </p:cNvPr>
          <p:cNvSpPr>
            <a:spLocks noChangeArrowheads="1"/>
          </p:cNvSpPr>
          <p:nvPr/>
        </p:nvSpPr>
        <p:spPr bwMode="auto">
          <a:xfrm>
            <a:off x="9191550"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4" action="ppaction://hlinksldjump"/>
          </p:cNvPr>
          <p:cNvSpPr>
            <a:spLocks noChangeArrowheads="1"/>
          </p:cNvSpPr>
          <p:nvPr/>
        </p:nvSpPr>
        <p:spPr bwMode="auto">
          <a:xfrm>
            <a:off x="9676178"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5" action="ppaction://hlinksldjump"/>
          </p:cNvPr>
          <p:cNvSpPr>
            <a:spLocks noChangeArrowheads="1"/>
          </p:cNvSpPr>
          <p:nvPr/>
        </p:nvSpPr>
        <p:spPr bwMode="auto">
          <a:xfrm>
            <a:off x="10136664"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6" action="ppaction://hlinksldjump"/>
          </p:cNvPr>
          <p:cNvSpPr>
            <a:spLocks noChangeArrowheads="1"/>
          </p:cNvSpPr>
          <p:nvPr/>
        </p:nvSpPr>
        <p:spPr bwMode="auto">
          <a:xfrm>
            <a:off x="1057300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7" action="ppaction://hlinksldjump"/>
          </p:cNvPr>
          <p:cNvSpPr>
            <a:spLocks noChangeArrowheads="1"/>
          </p:cNvSpPr>
          <p:nvPr/>
        </p:nvSpPr>
        <p:spPr bwMode="auto">
          <a:xfrm>
            <a:off x="1105721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1" name="Rectangle 21">
            <a:hlinkClick r:id="rId8" action="ppaction://hlinksldjump"/>
          </p:cNvPr>
          <p:cNvSpPr>
            <a:spLocks noChangeArrowheads="1"/>
          </p:cNvSpPr>
          <p:nvPr/>
        </p:nvSpPr>
        <p:spPr bwMode="auto">
          <a:xfrm>
            <a:off x="11541426"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2" name="矩形 1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3" name="圆角矩形 12">
            <a:hlinkClick r:id="rId9"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24823764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矩形 2"/>
          <p:cNvSpPr/>
          <p:nvPr/>
        </p:nvSpPr>
        <p:spPr>
          <a:xfrm>
            <a:off x="235420" y="621482"/>
            <a:ext cx="11639246" cy="5734903"/>
          </a:xfrm>
          <a:prstGeom prst="rect">
            <a:avLst/>
          </a:prstGeom>
        </p:spPr>
        <p:txBody>
          <a:bodyPr>
            <a:spAutoFit/>
          </a:bodyPr>
          <a:lstStyle/>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孔雀石中加入稀硫酸可看到孔雀石逐渐溶解，溶液由无色变为蓝色，且有气泡产生；反应的化学方程式为</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=2CuSO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。经过滤除去难溶于水和稀硫酸的杂质，则滤液中主要含有</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，加入的金属粉末能将</a:t>
            </a:r>
            <a:r>
              <a:rPr lang="en-US" altLang="zh-CN" sz="2800" kern="100" dirty="0">
                <a:latin typeface="Times New Roman"/>
                <a:ea typeface="华文细黑"/>
                <a:cs typeface="Courier New"/>
              </a:rPr>
              <a:t>Cu</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从溶液中置换出来即可，故金属可能是</a:t>
            </a:r>
            <a:r>
              <a:rPr lang="en-US" altLang="zh-CN" sz="2800" kern="100" dirty="0">
                <a:latin typeface="Times New Roman"/>
                <a:ea typeface="华文细黑"/>
                <a:cs typeface="Courier New"/>
              </a:rPr>
              <a:t>Fe</a:t>
            </a:r>
            <a:r>
              <a:rPr lang="zh-CN" altLang="zh-CN" sz="2800" kern="100" dirty="0">
                <a:latin typeface="Times New Roman"/>
                <a:ea typeface="华文细黑"/>
                <a:cs typeface="Times New Roman"/>
              </a:rPr>
              <a:t>或</a:t>
            </a:r>
            <a:r>
              <a:rPr lang="en-US" altLang="zh-CN" sz="2800" kern="100" dirty="0">
                <a:latin typeface="Times New Roman"/>
                <a:ea typeface="华文细黑"/>
                <a:cs typeface="Courier New"/>
              </a:rPr>
              <a:t>Zn</a:t>
            </a:r>
            <a:r>
              <a:rPr lang="zh-CN" altLang="zh-CN" sz="2800" kern="100" dirty="0">
                <a:latin typeface="Times New Roman"/>
                <a:ea typeface="华文细黑"/>
                <a:cs typeface="Times New Roman"/>
              </a:rPr>
              <a:t>等</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答案　</a:t>
            </a:r>
            <a:r>
              <a:rPr lang="en-US" altLang="zh-CN" sz="2800" kern="100" dirty="0">
                <a:solidFill>
                  <a:schemeClr val="accent6">
                    <a:lumMod val="75000"/>
                  </a:schemeClr>
                </a:solidFill>
                <a:latin typeface="Times New Roman"/>
                <a:ea typeface="华文细黑"/>
                <a:cs typeface="Courier New"/>
              </a:rPr>
              <a:t>(1)</a:t>
            </a:r>
            <a:r>
              <a:rPr lang="zh-CN" altLang="zh-CN" sz="2800" kern="100" dirty="0">
                <a:solidFill>
                  <a:schemeClr val="accent6">
                    <a:lumMod val="75000"/>
                  </a:schemeClr>
                </a:solidFill>
                <a:latin typeface="Times New Roman"/>
                <a:ea typeface="华文细黑"/>
                <a:cs typeface="Times New Roman"/>
              </a:rPr>
              <a:t>固体逐渐消失，溶液由无色变成蓝色，有气泡产生　</a:t>
            </a:r>
            <a:r>
              <a:rPr lang="en-US" altLang="zh-CN" sz="2800" kern="100" dirty="0">
                <a:solidFill>
                  <a:schemeClr val="accent6">
                    <a:lumMod val="75000"/>
                  </a:schemeClr>
                </a:solidFill>
                <a:latin typeface="Times New Roman"/>
                <a:ea typeface="华文细黑"/>
                <a:cs typeface="Courier New"/>
              </a:rPr>
              <a:t>Cu</a:t>
            </a:r>
            <a:r>
              <a:rPr lang="en-US" altLang="zh-CN" sz="2800" kern="100" baseline="-25000" dirty="0">
                <a:solidFill>
                  <a:schemeClr val="accent6">
                    <a:lumMod val="75000"/>
                  </a:schemeClr>
                </a:solidFill>
                <a:latin typeface="Times New Roman"/>
                <a:ea typeface="华文细黑"/>
                <a:cs typeface="Courier New"/>
              </a:rPr>
              <a:t>2</a:t>
            </a:r>
            <a:r>
              <a:rPr lang="en-US" altLang="zh-CN" sz="2800" kern="100" dirty="0">
                <a:solidFill>
                  <a:schemeClr val="accent6">
                    <a:lumMod val="75000"/>
                  </a:schemeClr>
                </a:solidFill>
                <a:latin typeface="Times New Roman"/>
                <a:ea typeface="华文细黑"/>
                <a:cs typeface="Courier New"/>
              </a:rPr>
              <a:t>(OH)</a:t>
            </a:r>
            <a:r>
              <a:rPr lang="en-US" altLang="zh-CN" sz="2800" kern="100" baseline="-25000" dirty="0">
                <a:solidFill>
                  <a:schemeClr val="accent6">
                    <a:lumMod val="75000"/>
                  </a:schemeClr>
                </a:solidFill>
                <a:latin typeface="Times New Roman"/>
                <a:ea typeface="华文细黑"/>
                <a:cs typeface="Courier New"/>
              </a:rPr>
              <a:t>2</a:t>
            </a:r>
            <a:r>
              <a:rPr lang="en-US" altLang="zh-CN" sz="2800" kern="100" dirty="0">
                <a:solidFill>
                  <a:schemeClr val="accent6">
                    <a:lumMod val="75000"/>
                  </a:schemeClr>
                </a:solidFill>
                <a:latin typeface="Times New Roman"/>
                <a:ea typeface="华文细黑"/>
                <a:cs typeface="Courier New"/>
              </a:rPr>
              <a:t>CO</a:t>
            </a:r>
            <a:r>
              <a:rPr lang="en-US" altLang="zh-CN" sz="2800" kern="100" baseline="-25000" dirty="0">
                <a:solidFill>
                  <a:schemeClr val="accent6">
                    <a:lumMod val="75000"/>
                  </a:schemeClr>
                </a:solidFill>
                <a:latin typeface="Times New Roman"/>
                <a:ea typeface="华文细黑"/>
                <a:cs typeface="Courier New"/>
              </a:rPr>
              <a:t>3</a:t>
            </a:r>
            <a:r>
              <a:rPr lang="zh-CN" altLang="zh-CN" sz="2800" kern="1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cs typeface="Courier New"/>
              </a:rPr>
              <a:t>2H</a:t>
            </a:r>
            <a:r>
              <a:rPr lang="en-US" altLang="zh-CN" sz="2800" kern="100" baseline="-25000" dirty="0">
                <a:solidFill>
                  <a:schemeClr val="accent6">
                    <a:lumMod val="75000"/>
                  </a:schemeClr>
                </a:solidFill>
                <a:latin typeface="Times New Roman"/>
                <a:ea typeface="华文细黑"/>
                <a:cs typeface="Courier New"/>
              </a:rPr>
              <a:t>2</a:t>
            </a:r>
            <a:r>
              <a:rPr lang="en-US" altLang="zh-CN" sz="2800" kern="100" dirty="0">
                <a:solidFill>
                  <a:schemeClr val="accent6">
                    <a:lumMod val="75000"/>
                  </a:schemeClr>
                </a:solidFill>
                <a:latin typeface="Times New Roman"/>
                <a:ea typeface="华文细黑"/>
                <a:cs typeface="Courier New"/>
              </a:rPr>
              <a:t>SO</a:t>
            </a:r>
            <a:r>
              <a:rPr lang="en-US" altLang="zh-CN" sz="2800" kern="100" baseline="-25000" dirty="0">
                <a:solidFill>
                  <a:schemeClr val="accent6">
                    <a:lumMod val="75000"/>
                  </a:schemeClr>
                </a:solidFill>
                <a:latin typeface="Times New Roman"/>
                <a:ea typeface="华文细黑"/>
                <a:cs typeface="Courier New"/>
              </a:rPr>
              <a:t>4</a:t>
            </a:r>
            <a:r>
              <a:rPr lang="en-US" altLang="zh-CN" sz="2800" kern="100" spc="-80" dirty="0">
                <a:solidFill>
                  <a:schemeClr val="accent6">
                    <a:lumMod val="75000"/>
                  </a:schemeClr>
                </a:solidFill>
                <a:latin typeface="Times New Roman"/>
                <a:ea typeface="华文细黑"/>
                <a:cs typeface="Courier New"/>
              </a:rPr>
              <a:t>==</a:t>
            </a:r>
            <a:r>
              <a:rPr lang="en-US" altLang="zh-CN" sz="2800" kern="100" dirty="0">
                <a:solidFill>
                  <a:schemeClr val="accent6">
                    <a:lumMod val="75000"/>
                  </a:schemeClr>
                </a:solidFill>
                <a:latin typeface="Times New Roman"/>
                <a:ea typeface="华文细黑"/>
                <a:cs typeface="Courier New"/>
              </a:rPr>
              <a:t>=2CuSO</a:t>
            </a:r>
            <a:r>
              <a:rPr lang="en-US" altLang="zh-CN" sz="2800" kern="100" baseline="-25000" dirty="0">
                <a:solidFill>
                  <a:schemeClr val="accent6">
                    <a:lumMod val="75000"/>
                  </a:schemeClr>
                </a:solidFill>
                <a:latin typeface="Times New Roman"/>
                <a:ea typeface="华文细黑"/>
                <a:cs typeface="Courier New"/>
              </a:rPr>
              <a:t>4</a:t>
            </a:r>
            <a:r>
              <a:rPr lang="zh-CN" altLang="zh-CN" sz="2800" kern="1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cs typeface="Courier New"/>
              </a:rPr>
              <a:t>CO</a:t>
            </a:r>
            <a:r>
              <a:rPr lang="en-US" altLang="zh-CN" sz="2800" kern="100" baseline="-25000" dirty="0">
                <a:solidFill>
                  <a:schemeClr val="accent6">
                    <a:lumMod val="75000"/>
                  </a:schemeClr>
                </a:solidFill>
                <a:latin typeface="Times New Roman"/>
                <a:ea typeface="华文细黑"/>
                <a:cs typeface="Courier New"/>
              </a:rPr>
              <a:t>2</a:t>
            </a:r>
            <a:r>
              <a:rPr lang="en-US" altLang="zh-CN" sz="2800" kern="100" dirty="0">
                <a:solidFill>
                  <a:schemeClr val="accent6">
                    <a:lumMod val="75000"/>
                  </a:schemeClr>
                </a:solidFill>
                <a:latin typeface="宋体"/>
                <a:ea typeface="华文细黑"/>
                <a:cs typeface="Times New Roman"/>
              </a:rPr>
              <a:t>↑</a:t>
            </a:r>
            <a:r>
              <a:rPr lang="zh-CN" altLang="zh-CN" sz="2800" kern="1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cs typeface="Courier New"/>
              </a:rPr>
              <a:t>3H</a:t>
            </a:r>
            <a:r>
              <a:rPr lang="en-US" altLang="zh-CN" sz="2800" kern="100" baseline="-25000" dirty="0">
                <a:solidFill>
                  <a:schemeClr val="accent6">
                    <a:lumMod val="75000"/>
                  </a:schemeClr>
                </a:solidFill>
                <a:latin typeface="Times New Roman"/>
                <a:ea typeface="华文细黑"/>
                <a:cs typeface="Courier New"/>
              </a:rPr>
              <a:t>2</a:t>
            </a:r>
            <a:r>
              <a:rPr lang="en-US" altLang="zh-CN" sz="2800" kern="100" dirty="0">
                <a:solidFill>
                  <a:schemeClr val="accent6">
                    <a:lumMod val="75000"/>
                  </a:schemeClr>
                </a:solidFill>
                <a:latin typeface="Times New Roman"/>
                <a:ea typeface="华文细黑"/>
                <a:cs typeface="Courier New"/>
              </a:rPr>
              <a:t>O</a:t>
            </a:r>
            <a:r>
              <a:rPr lang="zh-CN" altLang="zh-CN" sz="2800" kern="100" dirty="0">
                <a:solidFill>
                  <a:schemeClr val="accent6">
                    <a:lumMod val="75000"/>
                  </a:schemeClr>
                </a:solidFill>
                <a:latin typeface="Times New Roman"/>
                <a:ea typeface="华文细黑"/>
                <a:cs typeface="Times New Roman"/>
              </a:rPr>
              <a:t>　</a:t>
            </a:r>
            <a:endParaRPr lang="en-US" altLang="zh-CN" sz="2800" kern="100" dirty="0" smtClean="0">
              <a:solidFill>
                <a:schemeClr val="accent6">
                  <a:lumMod val="75000"/>
                </a:schemeClr>
              </a:solidFill>
              <a:latin typeface="Times New Roman"/>
              <a:ea typeface="华文细黑"/>
              <a:cs typeface="Times New Roman"/>
            </a:endParaRPr>
          </a:p>
          <a:p>
            <a:pPr algn="just">
              <a:lnSpc>
                <a:spcPts val="5500"/>
              </a:lnSpc>
              <a:spcAft>
                <a:spcPts val="0"/>
              </a:spcAft>
            </a:pPr>
            <a:r>
              <a:rPr lang="en-US" altLang="zh-CN" sz="2800" kern="100" dirty="0" smtClean="0">
                <a:solidFill>
                  <a:schemeClr val="accent6">
                    <a:lumMod val="75000"/>
                  </a:schemeClr>
                </a:solidFill>
                <a:latin typeface="Times New Roman"/>
                <a:ea typeface="华文细黑"/>
                <a:cs typeface="Courier New"/>
              </a:rPr>
              <a:t>(</a:t>
            </a:r>
            <a:r>
              <a:rPr lang="en-US" altLang="zh-CN" sz="2800" kern="100" dirty="0">
                <a:solidFill>
                  <a:schemeClr val="accent6">
                    <a:lumMod val="75000"/>
                  </a:schemeClr>
                </a:solidFill>
                <a:latin typeface="Times New Roman"/>
                <a:ea typeface="华文细黑"/>
                <a:cs typeface="Courier New"/>
              </a:rPr>
              <a:t>2)</a:t>
            </a:r>
            <a:r>
              <a:rPr lang="zh-CN" altLang="zh-CN" sz="2800" kern="100" dirty="0">
                <a:solidFill>
                  <a:schemeClr val="accent6">
                    <a:lumMod val="75000"/>
                  </a:schemeClr>
                </a:solidFill>
                <a:latin typeface="Times New Roman"/>
                <a:ea typeface="华文细黑"/>
                <a:cs typeface="Times New Roman"/>
              </a:rPr>
              <a:t>铁粉</a:t>
            </a:r>
            <a:r>
              <a:rPr lang="en-US" altLang="zh-CN" sz="2800" kern="100" dirty="0">
                <a:solidFill>
                  <a:schemeClr val="accent6">
                    <a:lumMod val="75000"/>
                  </a:schemeClr>
                </a:solidFill>
                <a:latin typeface="Times New Roman"/>
                <a:ea typeface="华文细黑"/>
                <a:cs typeface="Courier New"/>
              </a:rPr>
              <a:t>(</a:t>
            </a:r>
            <a:r>
              <a:rPr lang="zh-CN" altLang="zh-CN" sz="2800" kern="100" dirty="0">
                <a:solidFill>
                  <a:schemeClr val="accent6">
                    <a:lumMod val="75000"/>
                  </a:schemeClr>
                </a:solidFill>
                <a:latin typeface="Times New Roman"/>
                <a:ea typeface="华文细黑"/>
                <a:cs typeface="Times New Roman"/>
              </a:rPr>
              <a:t>答案合理即可</a:t>
            </a:r>
            <a:r>
              <a:rPr lang="en-US" altLang="zh-CN" sz="2800" kern="100" dirty="0">
                <a:solidFill>
                  <a:schemeClr val="accent6">
                    <a:lumMod val="75000"/>
                  </a:schemeClr>
                </a:solidFill>
                <a:latin typeface="Times New Roman"/>
                <a:ea typeface="华文细黑"/>
                <a:cs typeface="Courier New"/>
              </a:rPr>
              <a:t>)</a:t>
            </a:r>
            <a:r>
              <a:rPr lang="zh-CN" altLang="zh-CN" sz="2800" kern="100" dirty="0">
                <a:solidFill>
                  <a:schemeClr val="accent6">
                    <a:lumMod val="75000"/>
                  </a:schemeClr>
                </a:solidFill>
                <a:latin typeface="Times New Roman"/>
                <a:ea typeface="华文细黑"/>
                <a:cs typeface="Times New Roman"/>
              </a:rPr>
              <a:t>　</a:t>
            </a:r>
            <a:r>
              <a:rPr lang="en-US" altLang="zh-CN" sz="2800" kern="100" dirty="0">
                <a:solidFill>
                  <a:schemeClr val="accent6">
                    <a:lumMod val="75000"/>
                  </a:schemeClr>
                </a:solidFill>
                <a:latin typeface="Times New Roman"/>
                <a:ea typeface="华文细黑"/>
                <a:cs typeface="Courier New"/>
              </a:rPr>
              <a:t>Fe</a:t>
            </a:r>
            <a:r>
              <a:rPr lang="zh-CN" altLang="zh-CN" sz="2800" kern="1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cs typeface="Courier New"/>
              </a:rPr>
              <a:t>Cu</a:t>
            </a:r>
            <a:r>
              <a:rPr lang="en-US" altLang="zh-CN" sz="2800" kern="100" baseline="30000" dirty="0">
                <a:solidFill>
                  <a:schemeClr val="accent6">
                    <a:lumMod val="75000"/>
                  </a:schemeClr>
                </a:solidFill>
                <a:latin typeface="Times New Roman"/>
                <a:ea typeface="华文细黑"/>
                <a:cs typeface="Courier New"/>
              </a:rPr>
              <a:t>2</a:t>
            </a:r>
            <a:r>
              <a:rPr lang="zh-CN" altLang="zh-CN" sz="2800" kern="100" baseline="30000" dirty="0">
                <a:solidFill>
                  <a:schemeClr val="accent6">
                    <a:lumMod val="75000"/>
                  </a:schemeClr>
                </a:solidFill>
                <a:latin typeface="Times New Roman"/>
                <a:ea typeface="华文细黑"/>
                <a:cs typeface="Times New Roman"/>
              </a:rPr>
              <a:t>＋</a:t>
            </a:r>
            <a:r>
              <a:rPr lang="en-US" altLang="zh-CN" sz="2800" kern="100" spc="-80" dirty="0">
                <a:solidFill>
                  <a:schemeClr val="accent6">
                    <a:lumMod val="75000"/>
                  </a:schemeClr>
                </a:solidFill>
                <a:latin typeface="Times New Roman"/>
                <a:ea typeface="华文细黑"/>
                <a:cs typeface="Courier New"/>
              </a:rPr>
              <a:t>==</a:t>
            </a:r>
            <a:r>
              <a:rPr lang="en-US" altLang="zh-CN" sz="2800" kern="100" dirty="0">
                <a:solidFill>
                  <a:schemeClr val="accent6">
                    <a:lumMod val="75000"/>
                  </a:schemeClr>
                </a:solidFill>
                <a:latin typeface="Times New Roman"/>
                <a:ea typeface="华文细黑"/>
                <a:cs typeface="Courier New"/>
              </a:rPr>
              <a:t>=Fe</a:t>
            </a:r>
            <a:r>
              <a:rPr lang="en-US" altLang="zh-CN" sz="2800" kern="100" baseline="30000" dirty="0">
                <a:solidFill>
                  <a:schemeClr val="accent6">
                    <a:lumMod val="75000"/>
                  </a:schemeClr>
                </a:solidFill>
                <a:latin typeface="Times New Roman"/>
                <a:ea typeface="华文细黑"/>
                <a:cs typeface="Courier New"/>
              </a:rPr>
              <a:t>2</a:t>
            </a:r>
            <a:r>
              <a:rPr lang="zh-CN" altLang="zh-CN" sz="2800" kern="100" baseline="30000" dirty="0">
                <a:solidFill>
                  <a:schemeClr val="accent6">
                    <a:lumMod val="75000"/>
                  </a:schemeClr>
                </a:solidFill>
                <a:latin typeface="Times New Roman"/>
                <a:ea typeface="华文细黑"/>
                <a:cs typeface="Times New Roman"/>
              </a:rPr>
              <a:t>＋</a:t>
            </a:r>
            <a:r>
              <a:rPr lang="zh-CN" altLang="zh-CN" sz="2800" kern="100" dirty="0">
                <a:solidFill>
                  <a:schemeClr val="accent6">
                    <a:lumMod val="75000"/>
                  </a:schemeClr>
                </a:solidFill>
                <a:latin typeface="Times New Roman"/>
                <a:ea typeface="华文细黑"/>
                <a:cs typeface="Times New Roman"/>
              </a:rPr>
              <a:t>＋</a:t>
            </a:r>
            <a:r>
              <a:rPr lang="en-US" altLang="zh-CN" sz="2800" kern="100" dirty="0" smtClean="0">
                <a:solidFill>
                  <a:schemeClr val="accent6">
                    <a:lumMod val="75000"/>
                  </a:schemeClr>
                </a:solidFill>
                <a:latin typeface="Times New Roman"/>
                <a:ea typeface="华文细黑"/>
                <a:cs typeface="Courier New"/>
              </a:rPr>
              <a:t>Cu</a:t>
            </a:r>
            <a:endParaRPr lang="zh-CN" altLang="zh-CN" sz="1050" kern="100" dirty="0">
              <a:solidFill>
                <a:schemeClr val="accent6">
                  <a:lumMod val="75000"/>
                </a:schemeClr>
              </a:solidFill>
              <a:latin typeface="宋体"/>
              <a:cs typeface="Courier New"/>
            </a:endParaRPr>
          </a:p>
        </p:txBody>
      </p:sp>
      <p:sp>
        <p:nvSpPr>
          <p:cNvPr id="4" name="Rectangle 21">
            <a:hlinkClick r:id="rId2" action="ppaction://hlinksldjump"/>
          </p:cNvPr>
          <p:cNvSpPr>
            <a:spLocks noChangeArrowheads="1"/>
          </p:cNvSpPr>
          <p:nvPr/>
        </p:nvSpPr>
        <p:spPr bwMode="auto">
          <a:xfrm>
            <a:off x="9191550"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5" name="Rectangle 21">
            <a:hlinkClick r:id="rId3" action="ppaction://hlinksldjump"/>
          </p:cNvPr>
          <p:cNvSpPr>
            <a:spLocks noChangeArrowheads="1"/>
          </p:cNvSpPr>
          <p:nvPr/>
        </p:nvSpPr>
        <p:spPr bwMode="auto">
          <a:xfrm>
            <a:off x="9676178"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10136664"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7" name="Rectangle 21">
            <a:hlinkClick r:id="rId5" action="ppaction://hlinksldjump"/>
          </p:cNvPr>
          <p:cNvSpPr>
            <a:spLocks noChangeArrowheads="1"/>
          </p:cNvSpPr>
          <p:nvPr/>
        </p:nvSpPr>
        <p:spPr bwMode="auto">
          <a:xfrm>
            <a:off x="1057300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8" name="Rectangle 21">
            <a:hlinkClick r:id="rId6" action="ppaction://hlinksldjump"/>
          </p:cNvPr>
          <p:cNvSpPr>
            <a:spLocks noChangeArrowheads="1"/>
          </p:cNvSpPr>
          <p:nvPr/>
        </p:nvSpPr>
        <p:spPr bwMode="auto">
          <a:xfrm>
            <a:off x="1105721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9" name="Rectangle 21">
            <a:hlinkClick r:id="rId7" action="ppaction://hlinksldjump"/>
          </p:cNvPr>
          <p:cNvSpPr>
            <a:spLocks noChangeArrowheads="1"/>
          </p:cNvSpPr>
          <p:nvPr/>
        </p:nvSpPr>
        <p:spPr bwMode="auto">
          <a:xfrm>
            <a:off x="11541426"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Tree>
    <p:extLst>
      <p:ext uri="{BB962C8B-B14F-4D97-AF65-F5344CB8AC3E}">
        <p14:creationId xmlns:p14="http://schemas.microsoft.com/office/powerpoint/2010/main" val="38642414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750"/>
                                        <p:tgtEl>
                                          <p:spTgt spid="3">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blinds(horizontal)">
                                      <p:cBhvr>
                                        <p:cTn id="11" dur="750"/>
                                        <p:tgtEl>
                                          <p:spTgt spid="3">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blinds(horizontal)">
                                      <p:cBhvr>
                                        <p:cTn id="15" dur="75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72216" y="505110"/>
            <a:ext cx="11755638" cy="1302408"/>
          </a:xfrm>
          <a:prstGeom prst="rect">
            <a:avLst/>
          </a:prstGeom>
        </p:spPr>
        <p:txBody>
          <a:bodyPr>
            <a:spAutoFit/>
          </a:bodyPr>
          <a:lstStyle/>
          <a:p>
            <a:pPr>
              <a:lnSpc>
                <a:spcPct val="150000"/>
              </a:lnSpc>
              <a:spcAft>
                <a:spcPts val="0"/>
              </a:spcAft>
            </a:pPr>
            <a:r>
              <a:rPr lang="en-US" altLang="zh-CN" sz="2800" kern="100">
                <a:latin typeface="Times New Roman"/>
                <a:ea typeface="华文细黑"/>
                <a:cs typeface="Courier New"/>
              </a:rPr>
              <a:t>6.</a:t>
            </a:r>
            <a:r>
              <a:rPr lang="zh-CN" altLang="zh-CN" sz="2800" kern="100" dirty="0">
                <a:latin typeface="Times New Roman"/>
                <a:ea typeface="华文细黑"/>
                <a:cs typeface="Times New Roman"/>
              </a:rPr>
              <a:t>某课外研究小组用含有较多杂质的铜粉，通过不同的化学反应精制</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，其设计的实验过程为</a:t>
            </a:r>
            <a:endParaRPr lang="zh-CN" altLang="zh-CN" sz="2800" kern="100" dirty="0">
              <a:effectLst/>
              <a:latin typeface="宋体"/>
              <a:cs typeface="Courier New"/>
            </a:endParaRPr>
          </a:p>
        </p:txBody>
      </p:sp>
      <p:pic>
        <p:nvPicPr>
          <p:cNvPr id="118786" name="Picture 2" descr="\\李笑影\李笑影\2016\一轮\化学\人教版化学\HX169.tif"/>
          <p:cNvPicPr>
            <a:picLocks noChangeAspect="1" noChangeArrowheads="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286894" y="1428288"/>
            <a:ext cx="6573439" cy="1464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4"/>
          <p:cNvSpPr/>
          <p:nvPr/>
        </p:nvSpPr>
        <p:spPr>
          <a:xfrm>
            <a:off x="118542" y="2757339"/>
            <a:ext cx="11524006" cy="3888500"/>
          </a:xfrm>
          <a:prstGeom prst="rect">
            <a:avLst/>
          </a:prstGeom>
        </p:spPr>
        <p:txBody>
          <a:bodyPr>
            <a:spAutoFit/>
          </a:bodyPr>
          <a:lstStyle/>
          <a:p>
            <a:pPr algn="just">
              <a:lnSpc>
                <a:spcPct val="150000"/>
              </a:lnSpc>
              <a:spcAft>
                <a:spcPts val="0"/>
              </a:spcAft>
            </a:pPr>
            <a:r>
              <a:rPr lang="en-US" altLang="zh-CN" sz="2800" kern="100">
                <a:latin typeface="Times New Roman"/>
                <a:ea typeface="华文细黑"/>
                <a:cs typeface="Courier New"/>
              </a:rPr>
              <a:t>(1)</a:t>
            </a:r>
            <a:r>
              <a:rPr lang="zh-CN" altLang="zh-CN" sz="2800" kern="100" dirty="0">
                <a:latin typeface="Times New Roman"/>
                <a:ea typeface="华文细黑"/>
                <a:cs typeface="Times New Roman"/>
              </a:rPr>
              <a:t>杂铜经灼烧后得到的产物是氧化铜及少量铜的混合物，灼烧后含有少量铜的可能原因是</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填字母</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灼烧过程中部分氧化铜被还原</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灼烧不充分铜未被完全氧化</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氧化铜在加热过程中分解生成铜</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该条件下铜无法被氧气氧化</a:t>
            </a:r>
            <a:endParaRPr lang="zh-CN" altLang="zh-CN" sz="2800" kern="100" dirty="0">
              <a:effectLst/>
              <a:latin typeface="宋体"/>
              <a:cs typeface="Courier New"/>
            </a:endParaRPr>
          </a:p>
        </p:txBody>
      </p:sp>
      <p:sp>
        <p:nvSpPr>
          <p:cNvPr id="6" name="Rectangle 21">
            <a:hlinkClick r:id="rId3" action="ppaction://hlinksldjump"/>
          </p:cNvPr>
          <p:cNvSpPr>
            <a:spLocks noChangeArrowheads="1"/>
          </p:cNvSpPr>
          <p:nvPr/>
        </p:nvSpPr>
        <p:spPr bwMode="auto">
          <a:xfrm>
            <a:off x="9191550"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4" action="ppaction://hlinksldjump"/>
          </p:cNvPr>
          <p:cNvSpPr>
            <a:spLocks noChangeArrowheads="1"/>
          </p:cNvSpPr>
          <p:nvPr/>
        </p:nvSpPr>
        <p:spPr bwMode="auto">
          <a:xfrm>
            <a:off x="9676178"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5" action="ppaction://hlinksldjump"/>
          </p:cNvPr>
          <p:cNvSpPr>
            <a:spLocks noChangeArrowheads="1"/>
          </p:cNvSpPr>
          <p:nvPr/>
        </p:nvSpPr>
        <p:spPr bwMode="auto">
          <a:xfrm>
            <a:off x="10136664"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6" action="ppaction://hlinksldjump"/>
          </p:cNvPr>
          <p:cNvSpPr>
            <a:spLocks noChangeArrowheads="1"/>
          </p:cNvSpPr>
          <p:nvPr/>
        </p:nvSpPr>
        <p:spPr bwMode="auto">
          <a:xfrm>
            <a:off x="1057300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7" action="ppaction://hlinksldjump"/>
          </p:cNvPr>
          <p:cNvSpPr>
            <a:spLocks noChangeArrowheads="1"/>
          </p:cNvSpPr>
          <p:nvPr/>
        </p:nvSpPr>
        <p:spPr bwMode="auto">
          <a:xfrm>
            <a:off x="1105721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1" name="Rectangle 21">
            <a:hlinkClick r:id="rId8" action="ppaction://hlinksldjump"/>
          </p:cNvPr>
          <p:cNvSpPr>
            <a:spLocks noChangeArrowheads="1"/>
          </p:cNvSpPr>
          <p:nvPr/>
        </p:nvSpPr>
        <p:spPr bwMode="auto">
          <a:xfrm>
            <a:off x="11541426"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2" name="矩形 1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3" name="圆角矩形 12">
            <a:hlinkClick r:id="rId9"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25378866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矩形 2"/>
          <p:cNvSpPr/>
          <p:nvPr/>
        </p:nvSpPr>
        <p:spPr>
          <a:xfrm>
            <a:off x="406574" y="2493690"/>
            <a:ext cx="11296938" cy="2111732"/>
          </a:xfrm>
          <a:prstGeom prst="rect">
            <a:avLst/>
          </a:prstGeom>
        </p:spPr>
        <p:txBody>
          <a:bodyPr>
            <a:spAutoFit/>
          </a:bodyPr>
          <a:lstStyle/>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灼烧</a:t>
            </a:r>
            <a:r>
              <a:rPr lang="zh-CN" altLang="zh-CN" sz="2800" kern="100" dirty="0">
                <a:latin typeface="Times New Roman"/>
                <a:ea typeface="华文细黑"/>
                <a:cs typeface="Times New Roman"/>
              </a:rPr>
              <a:t>后含有少量铜，其原因可能是灼烧不充分，铜未被完全氧化，也可能是灼烧过程中部分氧化铜被还原</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答案　</a:t>
            </a:r>
            <a:r>
              <a:rPr lang="en-US" altLang="zh-CN" sz="2800" kern="100" dirty="0" err="1" smtClean="0">
                <a:solidFill>
                  <a:schemeClr val="accent6">
                    <a:lumMod val="75000"/>
                  </a:schemeClr>
                </a:solidFill>
                <a:latin typeface="Times New Roman"/>
                <a:ea typeface="华文细黑"/>
                <a:cs typeface="Courier New"/>
              </a:rPr>
              <a:t>ab</a:t>
            </a:r>
            <a:endParaRPr lang="zh-CN" altLang="zh-CN" sz="1050" kern="100" dirty="0">
              <a:solidFill>
                <a:schemeClr val="accent6">
                  <a:lumMod val="75000"/>
                </a:schemeClr>
              </a:solidFill>
              <a:latin typeface="宋体"/>
              <a:cs typeface="Courier New"/>
            </a:endParaRPr>
          </a:p>
        </p:txBody>
      </p:sp>
      <p:sp>
        <p:nvSpPr>
          <p:cNvPr id="4" name="Rectangle 21">
            <a:hlinkClick r:id="rId2" action="ppaction://hlinksldjump"/>
          </p:cNvPr>
          <p:cNvSpPr>
            <a:spLocks noChangeArrowheads="1"/>
          </p:cNvSpPr>
          <p:nvPr/>
        </p:nvSpPr>
        <p:spPr bwMode="auto">
          <a:xfrm>
            <a:off x="9191550"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5" name="Rectangle 21">
            <a:hlinkClick r:id="rId3" action="ppaction://hlinksldjump"/>
          </p:cNvPr>
          <p:cNvSpPr>
            <a:spLocks noChangeArrowheads="1"/>
          </p:cNvSpPr>
          <p:nvPr/>
        </p:nvSpPr>
        <p:spPr bwMode="auto">
          <a:xfrm>
            <a:off x="9676178"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10136664"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7" name="Rectangle 21">
            <a:hlinkClick r:id="rId5" action="ppaction://hlinksldjump"/>
          </p:cNvPr>
          <p:cNvSpPr>
            <a:spLocks noChangeArrowheads="1"/>
          </p:cNvSpPr>
          <p:nvPr/>
        </p:nvSpPr>
        <p:spPr bwMode="auto">
          <a:xfrm>
            <a:off x="1057300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8" name="Rectangle 21">
            <a:hlinkClick r:id="rId6" action="ppaction://hlinksldjump"/>
          </p:cNvPr>
          <p:cNvSpPr>
            <a:spLocks noChangeArrowheads="1"/>
          </p:cNvSpPr>
          <p:nvPr/>
        </p:nvSpPr>
        <p:spPr bwMode="auto">
          <a:xfrm>
            <a:off x="1105721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9" name="Rectangle 21">
            <a:hlinkClick r:id="rId7" action="ppaction://hlinksldjump"/>
          </p:cNvPr>
          <p:cNvSpPr>
            <a:spLocks noChangeArrowheads="1"/>
          </p:cNvSpPr>
          <p:nvPr/>
        </p:nvSpPr>
        <p:spPr bwMode="auto">
          <a:xfrm>
            <a:off x="11541426"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Tree>
    <p:extLst>
      <p:ext uri="{BB962C8B-B14F-4D97-AF65-F5344CB8AC3E}">
        <p14:creationId xmlns:p14="http://schemas.microsoft.com/office/powerpoint/2010/main" val="17401690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750"/>
                                        <p:tgtEl>
                                          <p:spTgt spid="3">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blinds(horizontal)">
                                      <p:cBhvr>
                                        <p:cTn id="11" dur="75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53979" y="693490"/>
            <a:ext cx="11457851" cy="1384995"/>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由粗制氧化铜通过两种途径制取纯净</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，与途径</a:t>
            </a:r>
            <a:r>
              <a:rPr lang="en-US" altLang="zh-CN" sz="2800" kern="100" dirty="0">
                <a:latin typeface="宋体"/>
                <a:ea typeface="华文细黑"/>
                <a:cs typeface="Times New Roman"/>
              </a:rPr>
              <a:t>Ⅰ</a:t>
            </a:r>
            <a:r>
              <a:rPr lang="zh-CN" altLang="zh-CN" sz="2800" kern="100" dirty="0">
                <a:latin typeface="Times New Roman"/>
                <a:ea typeface="华文细黑"/>
                <a:cs typeface="Times New Roman"/>
              </a:rPr>
              <a:t>相比，途径</a:t>
            </a:r>
            <a:r>
              <a:rPr lang="en-US" altLang="zh-CN" sz="2800" kern="100" dirty="0">
                <a:latin typeface="宋体"/>
                <a:ea typeface="华文细黑"/>
                <a:cs typeface="Times New Roman"/>
              </a:rPr>
              <a:t>Ⅱ</a:t>
            </a:r>
            <a:r>
              <a:rPr lang="zh-CN" altLang="zh-CN" sz="2800" kern="100" dirty="0">
                <a:latin typeface="Times New Roman"/>
                <a:ea typeface="华文细黑"/>
                <a:cs typeface="Times New Roman"/>
              </a:rPr>
              <a:t>有明显的两个优点</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____________________________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p:txBody>
      </p:sp>
      <p:graphicFrame>
        <p:nvGraphicFramePr>
          <p:cNvPr id="4" name="对象 3"/>
          <p:cNvGraphicFramePr>
            <a:graphicFrameLocks noChangeAspect="1"/>
          </p:cNvGraphicFramePr>
          <p:nvPr>
            <p:extLst>
              <p:ext uri="{D42A27DB-BD31-4B8C-83A1-F6EECF244321}">
                <p14:modId xmlns:p14="http://schemas.microsoft.com/office/powerpoint/2010/main" val="2742268661"/>
              </p:ext>
            </p:extLst>
          </p:nvPr>
        </p:nvGraphicFramePr>
        <p:xfrm>
          <a:off x="407520" y="2133650"/>
          <a:ext cx="11144250" cy="4095750"/>
        </p:xfrm>
        <a:graphic>
          <a:graphicData uri="http://schemas.openxmlformats.org/presentationml/2006/ole">
            <mc:AlternateContent xmlns:mc="http://schemas.openxmlformats.org/markup-compatibility/2006">
              <mc:Choice xmlns:v="urn:schemas-microsoft-com:vml" Requires="v">
                <p:oleObj spid="_x0000_s119881" name="文档" r:id="rId4" imgW="11146197" imgH="4101592" progId="Word.Document.12">
                  <p:embed/>
                </p:oleObj>
              </mc:Choice>
              <mc:Fallback>
                <p:oleObj name="文档" r:id="rId4" imgW="11146197" imgH="4101592" progId="Word.Document.12">
                  <p:embed/>
                  <p:pic>
                    <p:nvPicPr>
                      <p:cNvPr id="0" name=""/>
                      <p:cNvPicPr/>
                      <p:nvPr/>
                    </p:nvPicPr>
                    <p:blipFill>
                      <a:blip r:embed="rId5"/>
                      <a:stretch>
                        <a:fillRect/>
                      </a:stretch>
                    </p:blipFill>
                    <p:spPr>
                      <a:xfrm>
                        <a:off x="407520" y="2133650"/>
                        <a:ext cx="11144250" cy="4095750"/>
                      </a:xfrm>
                      <a:prstGeom prst="rect">
                        <a:avLst/>
                      </a:prstGeom>
                    </p:spPr>
                  </p:pic>
                </p:oleObj>
              </mc:Fallback>
            </mc:AlternateContent>
          </a:graphicData>
        </a:graphic>
      </p:graphicFrame>
      <p:sp>
        <p:nvSpPr>
          <p:cNvPr id="5" name="矩形 4"/>
          <p:cNvSpPr/>
          <p:nvPr/>
        </p:nvSpPr>
        <p:spPr>
          <a:xfrm>
            <a:off x="3163517" y="1290281"/>
            <a:ext cx="5073825" cy="656846"/>
          </a:xfrm>
          <a:prstGeom prst="rect">
            <a:avLst/>
          </a:prstGeom>
        </p:spPr>
        <p:txBody>
          <a:bodyPr wrap="none">
            <a:spAutoFit/>
          </a:bodyPr>
          <a:lstStyle/>
          <a:p>
            <a:pPr algn="just">
              <a:lnSpc>
                <a:spcPct val="150000"/>
              </a:lnSpc>
              <a:spcAft>
                <a:spcPts val="0"/>
              </a:spcAft>
            </a:pPr>
            <a:r>
              <a:rPr lang="zh-CN" altLang="zh-CN" sz="2800" kern="100" dirty="0">
                <a:solidFill>
                  <a:schemeClr val="accent6">
                    <a:lumMod val="75000"/>
                  </a:schemeClr>
                </a:solidFill>
                <a:latin typeface="Times New Roman"/>
                <a:ea typeface="华文细黑"/>
                <a:cs typeface="Times New Roman"/>
              </a:rPr>
              <a:t>耗酸少；无污染性气体</a:t>
            </a:r>
            <a:r>
              <a:rPr lang="en-US" altLang="zh-CN" sz="2800" kern="100" dirty="0">
                <a:solidFill>
                  <a:schemeClr val="accent6">
                    <a:lumMod val="75000"/>
                  </a:schemeClr>
                </a:solidFill>
                <a:latin typeface="Times New Roman"/>
                <a:ea typeface="华文细黑"/>
                <a:cs typeface="Courier New"/>
              </a:rPr>
              <a:t>SO</a:t>
            </a:r>
            <a:r>
              <a:rPr lang="en-US" altLang="zh-CN" sz="2800" kern="100" baseline="-25000" dirty="0">
                <a:solidFill>
                  <a:schemeClr val="accent6">
                    <a:lumMod val="75000"/>
                  </a:schemeClr>
                </a:solidFill>
                <a:latin typeface="Times New Roman"/>
                <a:ea typeface="华文细黑"/>
                <a:cs typeface="Courier New"/>
              </a:rPr>
              <a:t>2</a:t>
            </a:r>
            <a:r>
              <a:rPr lang="zh-CN" altLang="zh-CN" sz="2800" kern="100" dirty="0">
                <a:solidFill>
                  <a:schemeClr val="accent6">
                    <a:lumMod val="75000"/>
                  </a:schemeClr>
                </a:solidFill>
                <a:latin typeface="Times New Roman"/>
                <a:ea typeface="华文细黑"/>
                <a:cs typeface="Times New Roman"/>
              </a:rPr>
              <a:t>产生</a:t>
            </a:r>
            <a:endParaRPr lang="zh-CN" altLang="zh-CN" sz="2800" kern="100" dirty="0">
              <a:solidFill>
                <a:schemeClr val="accent6">
                  <a:lumMod val="75000"/>
                </a:schemeClr>
              </a:solidFill>
              <a:effectLst/>
              <a:latin typeface="宋体"/>
              <a:cs typeface="Courier New"/>
            </a:endParaRPr>
          </a:p>
        </p:txBody>
      </p:sp>
      <p:sp>
        <p:nvSpPr>
          <p:cNvPr id="6" name="Rectangle 21">
            <a:hlinkClick r:id="rId6" action="ppaction://hlinksldjump"/>
          </p:cNvPr>
          <p:cNvSpPr>
            <a:spLocks noChangeArrowheads="1"/>
          </p:cNvSpPr>
          <p:nvPr/>
        </p:nvSpPr>
        <p:spPr bwMode="auto">
          <a:xfrm>
            <a:off x="9191550"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7" action="ppaction://hlinksldjump"/>
          </p:cNvPr>
          <p:cNvSpPr>
            <a:spLocks noChangeArrowheads="1"/>
          </p:cNvSpPr>
          <p:nvPr/>
        </p:nvSpPr>
        <p:spPr bwMode="auto">
          <a:xfrm>
            <a:off x="9676178"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8" action="ppaction://hlinksldjump"/>
          </p:cNvPr>
          <p:cNvSpPr>
            <a:spLocks noChangeArrowheads="1"/>
          </p:cNvSpPr>
          <p:nvPr/>
        </p:nvSpPr>
        <p:spPr bwMode="auto">
          <a:xfrm>
            <a:off x="10136664"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9" action="ppaction://hlinksldjump"/>
          </p:cNvPr>
          <p:cNvSpPr>
            <a:spLocks noChangeArrowheads="1"/>
          </p:cNvSpPr>
          <p:nvPr/>
        </p:nvSpPr>
        <p:spPr bwMode="auto">
          <a:xfrm>
            <a:off x="1057300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10" action="ppaction://hlinksldjump"/>
          </p:cNvPr>
          <p:cNvSpPr>
            <a:spLocks noChangeArrowheads="1"/>
          </p:cNvSpPr>
          <p:nvPr/>
        </p:nvSpPr>
        <p:spPr bwMode="auto">
          <a:xfrm>
            <a:off x="1105721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1" name="Rectangle 21">
            <a:hlinkClick r:id="rId11" action="ppaction://hlinksldjump"/>
          </p:cNvPr>
          <p:cNvSpPr>
            <a:spLocks noChangeArrowheads="1"/>
          </p:cNvSpPr>
          <p:nvPr/>
        </p:nvSpPr>
        <p:spPr bwMode="auto">
          <a:xfrm>
            <a:off x="11541426"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2" name="矩形 1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3" name="圆角矩形 12">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5160919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3"/>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4"/>
                                        </p:tgtEl>
                                      </p:cBhvr>
                                    </p:animEffect>
                                    <p:set>
                                      <p:cBhvr>
                                        <p:cTn id="17" dur="1" fill="hold">
                                          <p:stCondLst>
                                            <p:cond delay="499"/>
                                          </p:stCondLst>
                                        </p:cTn>
                                        <p:tgtEl>
                                          <p:spTgt spid="4"/>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5"/>
                                        </p:tgtEl>
                                      </p:cBhvr>
                                    </p:animEffect>
                                    <p:set>
                                      <p:cBhvr>
                                        <p:cTn id="20"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13"/>
                  </p:tgtEl>
                </p:cond>
              </p:nextCondLst>
            </p:seq>
          </p:childTnLst>
        </p:cTn>
      </p:par>
    </p:tnLst>
    <p:bldLst>
      <p:bldP spid="5" grpId="0"/>
      <p:bldP spid="5"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62558" y="972748"/>
            <a:ext cx="11639246" cy="656846"/>
          </a:xfrm>
          <a:prstGeom prst="rect">
            <a:avLst/>
          </a:prstGeom>
        </p:spPr>
        <p:txBody>
          <a:bodyPr>
            <a:spAutoFit/>
          </a:bodyPr>
          <a:lstStyle/>
          <a:p>
            <a:pPr algn="just">
              <a:lnSpc>
                <a:spcPct val="150000"/>
              </a:lnSpc>
              <a:spcAft>
                <a:spcPts val="0"/>
              </a:spcAft>
            </a:pPr>
            <a:r>
              <a:rPr lang="en-US" altLang="zh-CN" sz="2800" kern="100" dirty="0" smtClean="0">
                <a:latin typeface="Times New Roman"/>
                <a:ea typeface="华文细黑"/>
              </a:rPr>
              <a:t>1</a:t>
            </a:r>
            <a:r>
              <a:rPr lang="en-US" altLang="zh-CN" sz="2800" kern="100" dirty="0">
                <a:latin typeface="Times New Roman"/>
                <a:ea typeface="华文细黑"/>
              </a:rPr>
              <a:t>.</a:t>
            </a:r>
            <a:r>
              <a:rPr lang="zh-CN" altLang="zh-CN" sz="2800" kern="100" dirty="0">
                <a:latin typeface="Times New Roman"/>
                <a:ea typeface="华文细黑"/>
                <a:cs typeface="Times New Roman"/>
              </a:rPr>
              <a:t>熟记铜及其化合物的颜色</a:t>
            </a:r>
            <a:endParaRPr lang="zh-CN" altLang="zh-CN" sz="1050" kern="100" dirty="0">
              <a:latin typeface="宋体"/>
              <a:cs typeface="Courier New"/>
            </a:endParaRPr>
          </a:p>
        </p:txBody>
      </p:sp>
      <p:graphicFrame>
        <p:nvGraphicFramePr>
          <p:cNvPr id="4" name="表格 3"/>
          <p:cNvGraphicFramePr>
            <a:graphicFrameLocks noGrp="1"/>
          </p:cNvGraphicFramePr>
          <p:nvPr>
            <p:extLst>
              <p:ext uri="{D42A27DB-BD31-4B8C-83A1-F6EECF244321}">
                <p14:modId xmlns:p14="http://schemas.microsoft.com/office/powerpoint/2010/main" val="859279712"/>
              </p:ext>
            </p:extLst>
          </p:nvPr>
        </p:nvGraphicFramePr>
        <p:xfrm>
          <a:off x="2062758" y="1885578"/>
          <a:ext cx="8496944" cy="3920480"/>
        </p:xfrm>
        <a:graphic>
          <a:graphicData uri="http://schemas.openxmlformats.org/drawingml/2006/table">
            <a:tbl>
              <a:tblPr/>
              <a:tblGrid>
                <a:gridCol w="1603863"/>
                <a:gridCol w="1906794"/>
                <a:gridCol w="3469772"/>
                <a:gridCol w="1516515"/>
              </a:tblGrid>
              <a:tr h="784096">
                <a:tc>
                  <a:txBody>
                    <a:bodyPr/>
                    <a:lstStyle/>
                    <a:p>
                      <a:pPr algn="ctr">
                        <a:lnSpc>
                          <a:spcPct val="150000"/>
                        </a:lnSpc>
                        <a:spcAft>
                          <a:spcPts val="0"/>
                        </a:spcAft>
                      </a:pPr>
                      <a:r>
                        <a:rPr lang="zh-CN" sz="2800" kern="100" dirty="0">
                          <a:effectLst/>
                          <a:latin typeface="Times New Roman"/>
                          <a:ea typeface="华文细黑"/>
                          <a:cs typeface="Times New Roman"/>
                        </a:rPr>
                        <a:t>物质</a:t>
                      </a:r>
                      <a:endParaRPr lang="zh-CN" sz="2800" kern="100" dirty="0">
                        <a:effectLst/>
                        <a:latin typeface="宋体"/>
                        <a:cs typeface="Courier New"/>
                      </a:endParaRPr>
                    </a:p>
                  </a:txBody>
                  <a:tcPr marL="34650" marR="346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颜色</a:t>
                      </a:r>
                      <a:endParaRPr lang="zh-CN" sz="2800" kern="100">
                        <a:effectLst/>
                        <a:latin typeface="宋体"/>
                        <a:cs typeface="Courier New"/>
                      </a:endParaRPr>
                    </a:p>
                  </a:txBody>
                  <a:tcPr marL="34650" marR="346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物质</a:t>
                      </a:r>
                      <a:endParaRPr lang="zh-CN" sz="2800" kern="100">
                        <a:effectLst/>
                        <a:latin typeface="宋体"/>
                        <a:cs typeface="Courier New"/>
                      </a:endParaRPr>
                    </a:p>
                  </a:txBody>
                  <a:tcPr marL="34650" marR="346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颜色</a:t>
                      </a:r>
                      <a:endParaRPr lang="zh-CN" sz="2800" kern="100">
                        <a:effectLst/>
                        <a:latin typeface="宋体"/>
                        <a:cs typeface="Courier New"/>
                      </a:endParaRPr>
                    </a:p>
                  </a:txBody>
                  <a:tcPr marL="34650" marR="346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784096">
                <a:tc>
                  <a:txBody>
                    <a:bodyPr/>
                    <a:lstStyle/>
                    <a:p>
                      <a:pPr algn="ctr">
                        <a:lnSpc>
                          <a:spcPct val="150000"/>
                        </a:lnSpc>
                        <a:spcAft>
                          <a:spcPts val="0"/>
                        </a:spcAft>
                      </a:pPr>
                      <a:r>
                        <a:rPr lang="en-US" sz="2800" kern="100">
                          <a:effectLst/>
                          <a:latin typeface="Times New Roman"/>
                          <a:ea typeface="华文细黑"/>
                          <a:cs typeface="Courier New"/>
                        </a:rPr>
                        <a:t>Cu</a:t>
                      </a:r>
                      <a:endParaRPr lang="zh-CN" sz="2800" kern="100">
                        <a:effectLst/>
                        <a:latin typeface="宋体"/>
                        <a:cs typeface="Courier New"/>
                      </a:endParaRPr>
                    </a:p>
                  </a:txBody>
                  <a:tcPr marL="34650" marR="346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紫红色</a:t>
                      </a:r>
                      <a:endParaRPr lang="zh-CN" sz="2800" kern="100">
                        <a:effectLst/>
                        <a:latin typeface="宋体"/>
                        <a:cs typeface="Courier New"/>
                      </a:endParaRPr>
                    </a:p>
                  </a:txBody>
                  <a:tcPr marL="34650" marR="346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CuSO</a:t>
                      </a:r>
                      <a:r>
                        <a:rPr lang="en-US" sz="2800" kern="100" baseline="-25000">
                          <a:effectLst/>
                          <a:latin typeface="Times New Roman"/>
                          <a:ea typeface="华文细黑"/>
                          <a:cs typeface="Courier New"/>
                        </a:rPr>
                        <a:t>4</a:t>
                      </a:r>
                      <a:endParaRPr lang="zh-CN" sz="2800" kern="100">
                        <a:effectLst/>
                        <a:latin typeface="宋体"/>
                        <a:cs typeface="Courier New"/>
                      </a:endParaRPr>
                    </a:p>
                  </a:txBody>
                  <a:tcPr marL="34650" marR="346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白色</a:t>
                      </a:r>
                      <a:endParaRPr lang="zh-CN" sz="2800" kern="100">
                        <a:effectLst/>
                        <a:latin typeface="宋体"/>
                        <a:cs typeface="Courier New"/>
                      </a:endParaRPr>
                    </a:p>
                  </a:txBody>
                  <a:tcPr marL="34650" marR="346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784096">
                <a:tc>
                  <a:txBody>
                    <a:bodyPr/>
                    <a:lstStyle/>
                    <a:p>
                      <a:pPr algn="ctr">
                        <a:lnSpc>
                          <a:spcPct val="150000"/>
                        </a:lnSpc>
                        <a:spcAft>
                          <a:spcPts val="0"/>
                        </a:spcAft>
                      </a:pPr>
                      <a:r>
                        <a:rPr lang="en-US" sz="2800" kern="100">
                          <a:effectLst/>
                          <a:latin typeface="Times New Roman"/>
                          <a:ea typeface="华文细黑"/>
                          <a:cs typeface="Courier New"/>
                        </a:rPr>
                        <a:t>CuO</a:t>
                      </a:r>
                      <a:endParaRPr lang="zh-CN" sz="2800" kern="100">
                        <a:effectLst/>
                        <a:latin typeface="宋体"/>
                        <a:cs typeface="Courier New"/>
                      </a:endParaRPr>
                    </a:p>
                  </a:txBody>
                  <a:tcPr marL="34650" marR="346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黑色</a:t>
                      </a:r>
                      <a:endParaRPr lang="zh-CN" sz="2800" kern="100">
                        <a:effectLst/>
                        <a:latin typeface="宋体"/>
                        <a:cs typeface="Courier New"/>
                      </a:endParaRPr>
                    </a:p>
                  </a:txBody>
                  <a:tcPr marL="34650" marR="346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CuSO</a:t>
                      </a:r>
                      <a:r>
                        <a:rPr lang="en-US" sz="2800" kern="100" baseline="-25000">
                          <a:effectLst/>
                          <a:latin typeface="Times New Roman"/>
                          <a:ea typeface="华文细黑"/>
                          <a:cs typeface="Courier New"/>
                        </a:rPr>
                        <a:t>4</a:t>
                      </a:r>
                      <a:r>
                        <a:rPr lang="en-US" sz="2800" kern="100">
                          <a:effectLst/>
                          <a:latin typeface="Times New Roman"/>
                          <a:ea typeface="华文细黑"/>
                          <a:cs typeface="Courier New"/>
                        </a:rPr>
                        <a:t>·5H</a:t>
                      </a:r>
                      <a:r>
                        <a:rPr lang="en-US" sz="2800" kern="100" baseline="-25000">
                          <a:effectLst/>
                          <a:latin typeface="Times New Roman"/>
                          <a:ea typeface="华文细黑"/>
                          <a:cs typeface="Courier New"/>
                        </a:rPr>
                        <a:t>2</a:t>
                      </a:r>
                      <a:r>
                        <a:rPr lang="en-US" sz="2800" kern="100">
                          <a:effectLst/>
                          <a:latin typeface="Times New Roman"/>
                          <a:ea typeface="华文细黑"/>
                          <a:cs typeface="Courier New"/>
                        </a:rPr>
                        <a:t>O</a:t>
                      </a:r>
                      <a:endParaRPr lang="zh-CN" sz="2800" kern="100">
                        <a:effectLst/>
                        <a:latin typeface="宋体"/>
                        <a:cs typeface="Courier New"/>
                      </a:endParaRPr>
                    </a:p>
                  </a:txBody>
                  <a:tcPr marL="34650" marR="346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蓝色</a:t>
                      </a:r>
                      <a:endParaRPr lang="zh-CN" sz="2800" kern="100">
                        <a:effectLst/>
                        <a:latin typeface="宋体"/>
                        <a:cs typeface="Courier New"/>
                      </a:endParaRPr>
                    </a:p>
                  </a:txBody>
                  <a:tcPr marL="34650" marR="346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784096">
                <a:tc>
                  <a:txBody>
                    <a:bodyPr/>
                    <a:lstStyle/>
                    <a:p>
                      <a:pPr algn="ctr">
                        <a:lnSpc>
                          <a:spcPct val="150000"/>
                        </a:lnSpc>
                        <a:spcAft>
                          <a:spcPts val="0"/>
                        </a:spcAft>
                      </a:pPr>
                      <a:r>
                        <a:rPr lang="en-US" sz="2800" kern="100">
                          <a:effectLst/>
                          <a:latin typeface="Times New Roman"/>
                          <a:ea typeface="华文细黑"/>
                          <a:cs typeface="Courier New"/>
                        </a:rPr>
                        <a:t>Cu</a:t>
                      </a:r>
                      <a:r>
                        <a:rPr lang="en-US" sz="2800" kern="100" baseline="-25000">
                          <a:effectLst/>
                          <a:latin typeface="Times New Roman"/>
                          <a:ea typeface="华文细黑"/>
                          <a:cs typeface="Courier New"/>
                        </a:rPr>
                        <a:t>2</a:t>
                      </a:r>
                      <a:r>
                        <a:rPr lang="en-US" sz="2800" kern="100">
                          <a:effectLst/>
                          <a:latin typeface="Times New Roman"/>
                          <a:ea typeface="华文细黑"/>
                          <a:cs typeface="Courier New"/>
                        </a:rPr>
                        <a:t>O</a:t>
                      </a:r>
                      <a:endParaRPr lang="zh-CN" sz="2800" kern="100">
                        <a:effectLst/>
                        <a:latin typeface="宋体"/>
                        <a:cs typeface="Courier New"/>
                      </a:endParaRPr>
                    </a:p>
                  </a:txBody>
                  <a:tcPr marL="34650" marR="346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砖红色</a:t>
                      </a:r>
                      <a:endParaRPr lang="zh-CN" sz="2800" kern="100">
                        <a:effectLst/>
                        <a:latin typeface="宋体"/>
                        <a:cs typeface="Courier New"/>
                      </a:endParaRPr>
                    </a:p>
                  </a:txBody>
                  <a:tcPr marL="34650" marR="346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Cu</a:t>
                      </a:r>
                      <a:r>
                        <a:rPr lang="en-US" sz="2800" kern="100" baseline="-25000">
                          <a:effectLst/>
                          <a:latin typeface="Times New Roman"/>
                          <a:ea typeface="华文细黑"/>
                          <a:cs typeface="Courier New"/>
                        </a:rPr>
                        <a:t>2</a:t>
                      </a:r>
                      <a:r>
                        <a:rPr lang="en-US" sz="2800" kern="100">
                          <a:effectLst/>
                          <a:latin typeface="Times New Roman"/>
                          <a:ea typeface="华文细黑"/>
                          <a:cs typeface="Courier New"/>
                        </a:rPr>
                        <a:t>(OH)</a:t>
                      </a:r>
                      <a:r>
                        <a:rPr lang="en-US" sz="2800" kern="100" baseline="-25000">
                          <a:effectLst/>
                          <a:latin typeface="Times New Roman"/>
                          <a:ea typeface="华文细黑"/>
                          <a:cs typeface="Courier New"/>
                        </a:rPr>
                        <a:t>2</a:t>
                      </a:r>
                      <a:r>
                        <a:rPr lang="en-US" sz="2800" kern="100">
                          <a:effectLst/>
                          <a:latin typeface="Times New Roman"/>
                          <a:ea typeface="华文细黑"/>
                          <a:cs typeface="Courier New"/>
                        </a:rPr>
                        <a:t>CO</a:t>
                      </a:r>
                      <a:r>
                        <a:rPr lang="en-US" sz="2800" kern="100" baseline="-25000">
                          <a:effectLst/>
                          <a:latin typeface="Times New Roman"/>
                          <a:ea typeface="华文细黑"/>
                          <a:cs typeface="Courier New"/>
                        </a:rPr>
                        <a:t>3</a:t>
                      </a:r>
                      <a:endParaRPr lang="zh-CN" sz="2800" kern="100">
                        <a:effectLst/>
                        <a:latin typeface="宋体"/>
                        <a:cs typeface="Courier New"/>
                      </a:endParaRPr>
                    </a:p>
                  </a:txBody>
                  <a:tcPr marL="34650" marR="346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绿色</a:t>
                      </a:r>
                      <a:endParaRPr lang="zh-CN" sz="2800" kern="100">
                        <a:effectLst/>
                        <a:latin typeface="宋体"/>
                        <a:cs typeface="Courier New"/>
                      </a:endParaRPr>
                    </a:p>
                  </a:txBody>
                  <a:tcPr marL="34650" marR="346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784096">
                <a:tc>
                  <a:txBody>
                    <a:bodyPr/>
                    <a:lstStyle/>
                    <a:p>
                      <a:pPr algn="ctr">
                        <a:lnSpc>
                          <a:spcPct val="150000"/>
                        </a:lnSpc>
                        <a:spcAft>
                          <a:spcPts val="0"/>
                        </a:spcAft>
                      </a:pPr>
                      <a:r>
                        <a:rPr lang="en-US" sz="2800" kern="100">
                          <a:effectLst/>
                          <a:latin typeface="Times New Roman"/>
                          <a:ea typeface="华文细黑"/>
                          <a:cs typeface="Courier New"/>
                        </a:rPr>
                        <a:t>Cu</a:t>
                      </a:r>
                      <a:r>
                        <a:rPr lang="en-US" sz="2800" kern="100" baseline="-25000">
                          <a:effectLst/>
                          <a:latin typeface="Times New Roman"/>
                          <a:ea typeface="华文细黑"/>
                          <a:cs typeface="Courier New"/>
                        </a:rPr>
                        <a:t>2</a:t>
                      </a:r>
                      <a:r>
                        <a:rPr lang="en-US" sz="2800" kern="100">
                          <a:effectLst/>
                          <a:latin typeface="Times New Roman"/>
                          <a:ea typeface="华文细黑"/>
                          <a:cs typeface="Courier New"/>
                        </a:rPr>
                        <a:t>S</a:t>
                      </a:r>
                      <a:endParaRPr lang="zh-CN" sz="2800" kern="100">
                        <a:effectLst/>
                        <a:latin typeface="宋体"/>
                        <a:cs typeface="Courier New"/>
                      </a:endParaRPr>
                    </a:p>
                  </a:txBody>
                  <a:tcPr marL="34650" marR="346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黑色</a:t>
                      </a:r>
                      <a:endParaRPr lang="zh-CN" sz="2800" kern="100">
                        <a:effectLst/>
                        <a:latin typeface="宋体"/>
                        <a:cs typeface="Courier New"/>
                      </a:endParaRPr>
                    </a:p>
                  </a:txBody>
                  <a:tcPr marL="34650" marR="346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dirty="0">
                          <a:effectLst/>
                          <a:latin typeface="Times New Roman"/>
                          <a:ea typeface="华文细黑"/>
                          <a:cs typeface="Courier New"/>
                        </a:rPr>
                        <a:t>Cu(OH)</a:t>
                      </a:r>
                      <a:r>
                        <a:rPr lang="en-US" sz="2800" kern="100" baseline="-25000" dirty="0">
                          <a:effectLst/>
                          <a:latin typeface="Times New Roman"/>
                          <a:ea typeface="华文细黑"/>
                          <a:cs typeface="Courier New"/>
                        </a:rPr>
                        <a:t>2</a:t>
                      </a:r>
                      <a:endParaRPr lang="zh-CN" sz="2800" kern="100" dirty="0">
                        <a:effectLst/>
                        <a:latin typeface="宋体"/>
                        <a:cs typeface="Courier New"/>
                      </a:endParaRPr>
                    </a:p>
                  </a:txBody>
                  <a:tcPr marL="34650" marR="346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dirty="0">
                          <a:effectLst/>
                          <a:latin typeface="Times New Roman"/>
                          <a:ea typeface="华文细黑"/>
                          <a:cs typeface="Times New Roman"/>
                        </a:rPr>
                        <a:t>蓝色</a:t>
                      </a:r>
                      <a:endParaRPr lang="zh-CN" sz="2800" kern="100" dirty="0">
                        <a:effectLst/>
                        <a:latin typeface="宋体"/>
                        <a:cs typeface="Courier New"/>
                      </a:endParaRPr>
                    </a:p>
                  </a:txBody>
                  <a:tcPr marL="34650" marR="346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5" name="矩形 4"/>
          <p:cNvSpPr/>
          <p:nvPr/>
        </p:nvSpPr>
        <p:spPr>
          <a:xfrm>
            <a:off x="40906" y="1"/>
            <a:ext cx="12149508"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6" name="组合 5"/>
          <p:cNvGrpSpPr/>
          <p:nvPr/>
        </p:nvGrpSpPr>
        <p:grpSpPr>
          <a:xfrm>
            <a:off x="1" y="-2"/>
            <a:ext cx="1836949" cy="634848"/>
            <a:chOff x="0" y="-2"/>
            <a:chExt cx="1377891" cy="634701"/>
          </a:xfrm>
          <a:solidFill>
            <a:srgbClr val="FFC000"/>
          </a:solidFill>
        </p:grpSpPr>
        <p:sp>
          <p:nvSpPr>
            <p:cNvPr id="7" name="矩形 6"/>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8" name="直角三角形 7"/>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9" name="矩形 8"/>
          <p:cNvSpPr/>
          <p:nvPr/>
        </p:nvSpPr>
        <p:spPr>
          <a:xfrm>
            <a:off x="1774726" y="36707"/>
            <a:ext cx="3711272" cy="584775"/>
          </a:xfrm>
          <a:prstGeom prst="rect">
            <a:avLst/>
          </a:prstGeom>
        </p:spPr>
        <p:txBody>
          <a:bodyPr wrap="none">
            <a:spAutoFit/>
          </a:bodyPr>
          <a:lstStyle/>
          <a:p>
            <a:pPr lvl="0">
              <a:defRPr/>
            </a:pPr>
            <a:r>
              <a:rPr lang="zh-CN" altLang="en-US" sz="3200" b="1" dirty="0">
                <a:solidFill>
                  <a:schemeClr val="bg1"/>
                </a:solidFill>
                <a:latin typeface="+mj-ea"/>
                <a:ea typeface="+mj-ea"/>
              </a:rPr>
              <a:t>练后反思  方法</a:t>
            </a:r>
            <a:r>
              <a:rPr lang="zh-CN" altLang="en-US" sz="3200" b="1" dirty="0" smtClean="0">
                <a:solidFill>
                  <a:schemeClr val="bg1"/>
                </a:solidFill>
                <a:latin typeface="+mj-ea"/>
                <a:ea typeface="+mj-ea"/>
              </a:rPr>
              <a:t>指导</a:t>
            </a:r>
            <a:endParaRPr lang="en-US" altLang="zh-CN" sz="3200" b="1" dirty="0">
              <a:solidFill>
                <a:schemeClr val="bg1"/>
              </a:solidFill>
              <a:latin typeface="+mj-ea"/>
              <a:ea typeface="+mj-ea"/>
            </a:endParaRPr>
          </a:p>
        </p:txBody>
      </p:sp>
    </p:spTree>
    <p:extLst>
      <p:ext uri="{BB962C8B-B14F-4D97-AF65-F5344CB8AC3E}">
        <p14:creationId xmlns:p14="http://schemas.microsoft.com/office/powerpoint/2010/main" val="303261033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50"/>
          <p:cNvSpPr txBox="1">
            <a:spLocks noChangeArrowheads="1"/>
          </p:cNvSpPr>
          <p:nvPr/>
        </p:nvSpPr>
        <p:spPr bwMode="auto">
          <a:xfrm>
            <a:off x="838622" y="1949254"/>
            <a:ext cx="9940625" cy="3083766"/>
          </a:xfrm>
          <a:prstGeom prst="rect">
            <a:avLst/>
          </a:prstGeom>
          <a:ln/>
          <a:extLst/>
        </p:spPr>
        <p:style>
          <a:lnRef idx="1">
            <a:schemeClr val="accent6"/>
          </a:lnRef>
          <a:fillRef idx="2">
            <a:schemeClr val="accent6"/>
          </a:fillRef>
          <a:effectRef idx="1">
            <a:schemeClr val="accent6"/>
          </a:effectRef>
          <a:fontRef idx="minor">
            <a:schemeClr val="dk1"/>
          </a:fontRef>
        </p:style>
        <p:txBody>
          <a:bodyPr wrap="square" lIns="121898" tIns="60948" rIns="121898" bIns="60948" anchor="ctr">
            <a:spAutoFit/>
          </a:bodyPr>
          <a:lstStyle>
            <a:lvl1pPr algn="l" eaLnBrk="0" hangingPunct="0">
              <a:defRPr sz="2400" b="1">
                <a:solidFill>
                  <a:schemeClr val="tx1"/>
                </a:solidFill>
                <a:latin typeface="Arial" charset="0"/>
                <a:ea typeface="宋体" pitchFamily="2" charset="-122"/>
              </a:defRPr>
            </a:lvl1pPr>
            <a:lvl2pPr marL="742950" indent="-285750" algn="l" eaLnBrk="0" hangingPunct="0">
              <a:defRPr sz="2400" b="1">
                <a:solidFill>
                  <a:schemeClr val="tx1"/>
                </a:solidFill>
                <a:latin typeface="Arial" charset="0"/>
                <a:ea typeface="宋体" pitchFamily="2" charset="-122"/>
              </a:defRPr>
            </a:lvl2pPr>
            <a:lvl3pPr marL="1143000" indent="-228600" algn="l" eaLnBrk="0" hangingPunct="0">
              <a:defRPr sz="2400" b="1">
                <a:solidFill>
                  <a:schemeClr val="tx1"/>
                </a:solidFill>
                <a:latin typeface="Arial" charset="0"/>
                <a:ea typeface="宋体" pitchFamily="2" charset="-122"/>
              </a:defRPr>
            </a:lvl3pPr>
            <a:lvl4pPr marL="1600200" indent="-228600" algn="l" eaLnBrk="0" hangingPunct="0">
              <a:defRPr sz="2400" b="1">
                <a:solidFill>
                  <a:schemeClr val="tx1"/>
                </a:solidFill>
                <a:latin typeface="Arial" charset="0"/>
                <a:ea typeface="宋体" pitchFamily="2" charset="-122"/>
              </a:defRPr>
            </a:lvl4pPr>
            <a:lvl5pPr marL="2057400" indent="-228600" algn="l" eaLnBrk="0" hangingPunct="0">
              <a:defRPr sz="2400" b="1">
                <a:solidFill>
                  <a:schemeClr val="tx1"/>
                </a:solidFill>
                <a:latin typeface="Arial" charset="0"/>
                <a:ea typeface="宋体" pitchFamily="2" charset="-122"/>
              </a:defRPr>
            </a:lvl5pPr>
            <a:lvl6pPr marL="2514600" indent="-228600" eaLnBrk="0" fontAlgn="base" hangingPunct="0">
              <a:spcBef>
                <a:spcPct val="0"/>
              </a:spcBef>
              <a:spcAft>
                <a:spcPct val="0"/>
              </a:spcAft>
              <a:defRPr sz="2400" b="1">
                <a:solidFill>
                  <a:schemeClr val="tx1"/>
                </a:solidFill>
                <a:latin typeface="Arial" charset="0"/>
                <a:ea typeface="宋体" pitchFamily="2" charset="-122"/>
              </a:defRPr>
            </a:lvl6pPr>
            <a:lvl7pPr marL="2971800" indent="-228600" eaLnBrk="0" fontAlgn="base" hangingPunct="0">
              <a:spcBef>
                <a:spcPct val="0"/>
              </a:spcBef>
              <a:spcAft>
                <a:spcPct val="0"/>
              </a:spcAft>
              <a:defRPr sz="2400" b="1">
                <a:solidFill>
                  <a:schemeClr val="tx1"/>
                </a:solidFill>
                <a:latin typeface="Arial" charset="0"/>
                <a:ea typeface="宋体" pitchFamily="2" charset="-122"/>
              </a:defRPr>
            </a:lvl7pPr>
            <a:lvl8pPr marL="3429000" indent="-228600" eaLnBrk="0" fontAlgn="base" hangingPunct="0">
              <a:spcBef>
                <a:spcPct val="0"/>
              </a:spcBef>
              <a:spcAft>
                <a:spcPct val="0"/>
              </a:spcAft>
              <a:defRPr sz="2400" b="1">
                <a:solidFill>
                  <a:schemeClr val="tx1"/>
                </a:solidFill>
                <a:latin typeface="Arial" charset="0"/>
                <a:ea typeface="宋体" pitchFamily="2" charset="-122"/>
              </a:defRPr>
            </a:lvl8pPr>
            <a:lvl9pPr marL="3886200" indent="-228600" eaLnBrk="0" fontAlgn="base" hangingPunct="0">
              <a:spcBef>
                <a:spcPct val="0"/>
              </a:spcBef>
              <a:spcAft>
                <a:spcPct val="0"/>
              </a:spcAft>
              <a:defRPr sz="2400" b="1">
                <a:solidFill>
                  <a:schemeClr val="tx1"/>
                </a:solidFill>
                <a:latin typeface="Arial" charset="0"/>
                <a:ea typeface="宋体" pitchFamily="2" charset="-122"/>
              </a:defRPr>
            </a:lvl9pPr>
          </a:lstStyle>
          <a:p>
            <a:pPr lvl="0" algn="just" eaLnBrk="1" hangingPunct="1">
              <a:lnSpc>
                <a:spcPts val="5500"/>
              </a:lnSpc>
            </a:pPr>
            <a:r>
              <a:rPr lang="en-US" altLang="zh-CN" sz="2800" b="0" kern="100" dirty="0">
                <a:solidFill>
                  <a:prstClr val="black"/>
                </a:solidFill>
                <a:latin typeface="Times New Roman"/>
                <a:ea typeface="华文细黑"/>
                <a:cs typeface="Courier New"/>
              </a:rPr>
              <a:t>1.</a:t>
            </a:r>
            <a:r>
              <a:rPr lang="zh-CN" altLang="en-US" sz="2800" b="0" kern="100" dirty="0">
                <a:solidFill>
                  <a:prstClr val="black"/>
                </a:solidFill>
                <a:latin typeface="Times New Roman"/>
                <a:ea typeface="华文细黑"/>
                <a:cs typeface="Courier New"/>
              </a:rPr>
              <a:t>知道铜及其重要化合物的性质。</a:t>
            </a:r>
            <a:endParaRPr lang="en-US" altLang="zh-CN" sz="2800" b="0" kern="100" dirty="0">
              <a:solidFill>
                <a:prstClr val="black"/>
              </a:solidFill>
              <a:latin typeface="Times New Roman"/>
              <a:ea typeface="华文细黑"/>
              <a:cs typeface="Courier New"/>
            </a:endParaRPr>
          </a:p>
          <a:p>
            <a:pPr lvl="0" algn="just" eaLnBrk="1" hangingPunct="1">
              <a:lnSpc>
                <a:spcPts val="5500"/>
              </a:lnSpc>
            </a:pPr>
            <a:r>
              <a:rPr lang="en-US" altLang="zh-CN" sz="2800" b="0" kern="100" dirty="0">
                <a:solidFill>
                  <a:prstClr val="black"/>
                </a:solidFill>
                <a:latin typeface="Times New Roman"/>
                <a:ea typeface="华文细黑"/>
                <a:cs typeface="Courier New"/>
              </a:rPr>
              <a:t>2.</a:t>
            </a:r>
            <a:r>
              <a:rPr lang="zh-CN" altLang="en-US" sz="2800" b="0" kern="100" dirty="0">
                <a:solidFill>
                  <a:prstClr val="black"/>
                </a:solidFill>
                <a:latin typeface="Times New Roman"/>
                <a:ea typeface="华文细黑"/>
                <a:cs typeface="Courier New"/>
              </a:rPr>
              <a:t>了解合金的概念及重要应用。</a:t>
            </a:r>
            <a:endParaRPr lang="en-US" altLang="zh-CN" sz="2800" b="0" kern="100" dirty="0">
              <a:solidFill>
                <a:prstClr val="black"/>
              </a:solidFill>
              <a:latin typeface="Times New Roman"/>
              <a:ea typeface="华文细黑"/>
              <a:cs typeface="Courier New"/>
            </a:endParaRPr>
          </a:p>
          <a:p>
            <a:pPr lvl="0" algn="just" eaLnBrk="1" hangingPunct="1">
              <a:lnSpc>
                <a:spcPts val="5500"/>
              </a:lnSpc>
            </a:pPr>
            <a:r>
              <a:rPr lang="en-US" altLang="zh-CN" sz="2800" b="0" kern="100" dirty="0">
                <a:solidFill>
                  <a:prstClr val="black"/>
                </a:solidFill>
                <a:latin typeface="Times New Roman"/>
                <a:ea typeface="华文细黑"/>
                <a:cs typeface="Courier New"/>
              </a:rPr>
              <a:t>3.</a:t>
            </a:r>
            <a:r>
              <a:rPr lang="zh-CN" altLang="en-US" sz="2800" b="0" kern="100" dirty="0">
                <a:solidFill>
                  <a:prstClr val="black"/>
                </a:solidFill>
                <a:latin typeface="Times New Roman"/>
                <a:ea typeface="华文细黑"/>
                <a:cs typeface="Courier New"/>
              </a:rPr>
              <a:t>了解常见金属的活动顺序及金属冶炼的一般方法。</a:t>
            </a:r>
            <a:endParaRPr lang="en-US" altLang="zh-CN" sz="2800" b="0" kern="100" dirty="0">
              <a:solidFill>
                <a:prstClr val="black"/>
              </a:solidFill>
              <a:latin typeface="Times New Roman"/>
              <a:ea typeface="华文细黑"/>
              <a:cs typeface="Courier New"/>
            </a:endParaRPr>
          </a:p>
          <a:p>
            <a:pPr lvl="0" algn="just" eaLnBrk="1" hangingPunct="1">
              <a:lnSpc>
                <a:spcPts val="5500"/>
              </a:lnSpc>
            </a:pPr>
            <a:r>
              <a:rPr lang="en-US" altLang="zh-CN" sz="2800" b="0" kern="100" dirty="0">
                <a:solidFill>
                  <a:prstClr val="black"/>
                </a:solidFill>
                <a:latin typeface="Times New Roman"/>
                <a:ea typeface="华文细黑"/>
                <a:cs typeface="Courier New"/>
              </a:rPr>
              <a:t>4.</a:t>
            </a:r>
            <a:r>
              <a:rPr lang="zh-CN" altLang="en-US" sz="2800" b="0" kern="100" dirty="0">
                <a:solidFill>
                  <a:prstClr val="black"/>
                </a:solidFill>
                <a:latin typeface="Times New Roman"/>
                <a:ea typeface="华文细黑"/>
                <a:cs typeface="Courier New"/>
              </a:rPr>
              <a:t>了解化学科学发展对自然资源开发利用的作用。</a:t>
            </a:r>
            <a:endParaRPr lang="zh-CN" altLang="zh-CN" sz="2800" b="0" kern="100" dirty="0">
              <a:effectLst/>
              <a:latin typeface="宋体"/>
              <a:cs typeface="Courier New"/>
            </a:endParaRPr>
          </a:p>
        </p:txBody>
      </p:sp>
      <p:sp>
        <p:nvSpPr>
          <p:cNvPr id="5" name="矩形 4">
            <a:hlinkClick r:id="rId3" action="ppaction://hlinksldjump"/>
          </p:cNvPr>
          <p:cNvSpPr/>
          <p:nvPr/>
        </p:nvSpPr>
        <p:spPr>
          <a:xfrm>
            <a:off x="-25474" y="6382122"/>
            <a:ext cx="1680887" cy="471312"/>
          </a:xfrm>
          <a:prstGeom prst="rect">
            <a:avLst/>
          </a:prstGeom>
          <a:solidFill>
            <a:srgbClr val="0066FF"/>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r>
              <a:rPr lang="zh-CN" altLang="en-US" sz="2200" dirty="0" smtClean="0">
                <a:latin typeface="微软雅黑" pitchFamily="34" charset="-122"/>
                <a:ea typeface="微软雅黑" pitchFamily="34" charset="-122"/>
              </a:rPr>
              <a:t>考点一</a:t>
            </a:r>
            <a:endParaRPr lang="zh-CN" altLang="en-US" sz="2200" dirty="0">
              <a:latin typeface="微软雅黑" pitchFamily="34" charset="-122"/>
              <a:ea typeface="微软雅黑" pitchFamily="34" charset="-122"/>
            </a:endParaRPr>
          </a:p>
        </p:txBody>
      </p:sp>
      <p:sp>
        <p:nvSpPr>
          <p:cNvPr id="6" name="矩形 5">
            <a:hlinkClick r:id="rId4" action="ppaction://hlinksldjump"/>
          </p:cNvPr>
          <p:cNvSpPr/>
          <p:nvPr/>
        </p:nvSpPr>
        <p:spPr>
          <a:xfrm>
            <a:off x="1774726" y="6382122"/>
            <a:ext cx="1680887" cy="471312"/>
          </a:xfrm>
          <a:prstGeom prst="rect">
            <a:avLst/>
          </a:prstGeom>
          <a:solidFill>
            <a:srgbClr val="0066FF"/>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r>
              <a:rPr lang="zh-CN" altLang="en-US" sz="2200" dirty="0" smtClean="0">
                <a:latin typeface="微软雅黑" pitchFamily="34" charset="-122"/>
                <a:ea typeface="微软雅黑" pitchFamily="34" charset="-122"/>
              </a:rPr>
              <a:t>考点二</a:t>
            </a:r>
            <a:endParaRPr lang="zh-CN" altLang="en-US" sz="2200" dirty="0">
              <a:latin typeface="微软雅黑" pitchFamily="34" charset="-122"/>
              <a:ea typeface="微软雅黑" pitchFamily="34" charset="-122"/>
            </a:endParaRPr>
          </a:p>
        </p:txBody>
      </p:sp>
      <p:sp>
        <p:nvSpPr>
          <p:cNvPr id="8" name="矩形 7">
            <a:hlinkClick r:id="rId5" action="ppaction://hlinksldjump"/>
          </p:cNvPr>
          <p:cNvSpPr/>
          <p:nvPr/>
        </p:nvSpPr>
        <p:spPr>
          <a:xfrm>
            <a:off x="3550223" y="6382122"/>
            <a:ext cx="1680887" cy="471312"/>
          </a:xfrm>
          <a:prstGeom prst="rect">
            <a:avLst/>
          </a:prstGeom>
          <a:solidFill>
            <a:srgbClr val="0066FF"/>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r>
              <a:rPr lang="zh-CN" altLang="en-US" sz="2200" dirty="0" smtClean="0">
                <a:latin typeface="微软雅黑" pitchFamily="34" charset="-122"/>
                <a:ea typeface="微软雅黑" pitchFamily="34" charset="-122"/>
              </a:rPr>
              <a:t>考点三</a:t>
            </a:r>
            <a:endParaRPr lang="zh-CN" altLang="en-US" sz="2200" dirty="0">
              <a:latin typeface="微软雅黑" pitchFamily="34" charset="-122"/>
              <a:ea typeface="微软雅黑" pitchFamily="34" charset="-122"/>
            </a:endParaRPr>
          </a:p>
        </p:txBody>
      </p:sp>
      <p:sp>
        <p:nvSpPr>
          <p:cNvPr id="9" name="矩形 8">
            <a:hlinkClick r:id="rId6" action="ppaction://hlinksldjump"/>
          </p:cNvPr>
          <p:cNvSpPr/>
          <p:nvPr/>
        </p:nvSpPr>
        <p:spPr>
          <a:xfrm>
            <a:off x="5317251" y="6388109"/>
            <a:ext cx="3323509" cy="471312"/>
          </a:xfrm>
          <a:prstGeom prst="rect">
            <a:avLst/>
          </a:prstGeom>
          <a:solidFill>
            <a:srgbClr val="0066FF"/>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r>
              <a:rPr lang="zh-CN" altLang="en-US" sz="2200" dirty="0" smtClean="0">
                <a:latin typeface="微软雅黑" pitchFamily="34" charset="-122"/>
                <a:ea typeface="微软雅黑" pitchFamily="34" charset="-122"/>
              </a:rPr>
              <a:t>探究高考　明确考向</a:t>
            </a:r>
            <a:endParaRPr lang="zh-CN" altLang="en-US" sz="2200" dirty="0">
              <a:latin typeface="微软雅黑" pitchFamily="34" charset="-122"/>
              <a:ea typeface="微软雅黑" pitchFamily="34" charset="-122"/>
            </a:endParaRPr>
          </a:p>
        </p:txBody>
      </p:sp>
      <p:sp>
        <p:nvSpPr>
          <p:cNvPr id="10" name="矩形 9">
            <a:hlinkClick r:id="rId7" action="ppaction://hlinksldjump"/>
          </p:cNvPr>
          <p:cNvSpPr/>
          <p:nvPr/>
        </p:nvSpPr>
        <p:spPr>
          <a:xfrm>
            <a:off x="8748932" y="6388109"/>
            <a:ext cx="1680887" cy="471312"/>
          </a:xfrm>
          <a:prstGeom prst="rect">
            <a:avLst/>
          </a:prstGeom>
          <a:solidFill>
            <a:srgbClr val="0066FF"/>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r>
              <a:rPr lang="zh-CN" altLang="en-US" sz="2200" dirty="0" smtClean="0">
                <a:latin typeface="Times New Roman" pitchFamily="18" charset="0"/>
                <a:ea typeface="微软雅黑" pitchFamily="34" charset="-122"/>
              </a:rPr>
              <a:t>练出高分</a:t>
            </a:r>
            <a:endParaRPr lang="zh-CN" altLang="en-US" sz="2200" dirty="0">
              <a:latin typeface="Times New Roman" pitchFamily="18" charset="0"/>
              <a:ea typeface="微软雅黑" pitchFamily="34" charset="-122"/>
            </a:endParaRPr>
          </a:p>
        </p:txBody>
      </p:sp>
    </p:spTree>
    <p:extLst>
      <p:ext uri="{BB962C8B-B14F-4D97-AF65-F5344CB8AC3E}">
        <p14:creationId xmlns:p14="http://schemas.microsoft.com/office/powerpoint/2010/main" val="300087815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216600" y="333450"/>
            <a:ext cx="11639246" cy="194950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铜的冶炼</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三方法</a:t>
            </a:r>
            <a:r>
              <a:rPr lang="en-US" altLang="zh-CN" sz="2800" kern="100" dirty="0">
                <a:latin typeface="宋体"/>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湿法炼铜：</a:t>
            </a:r>
            <a:r>
              <a:rPr lang="en-US" altLang="zh-CN" sz="2800" kern="100" dirty="0">
                <a:latin typeface="Times New Roman"/>
                <a:ea typeface="华文细黑"/>
                <a:cs typeface="Courier New"/>
              </a:rPr>
              <a:t>Fe</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=FeSO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高温炼铜：工业上用高温冶炼黄铜矿的方法获得铜</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粗铜</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269706867"/>
              </p:ext>
            </p:extLst>
          </p:nvPr>
        </p:nvGraphicFramePr>
        <p:xfrm>
          <a:off x="394939" y="2381597"/>
          <a:ext cx="10164763" cy="1182688"/>
        </p:xfrm>
        <a:graphic>
          <a:graphicData uri="http://schemas.openxmlformats.org/presentationml/2006/ole">
            <mc:AlternateContent xmlns:mc="http://schemas.openxmlformats.org/markup-compatibility/2006">
              <mc:Choice xmlns:v="urn:schemas-microsoft-com:vml" Requires="v">
                <p:oleObj spid="_x0000_s120978" name="文档" r:id="rId4" imgW="10165292" imgH="1182493" progId="Word.Document.12">
                  <p:embed/>
                </p:oleObj>
              </mc:Choice>
              <mc:Fallback>
                <p:oleObj name="文档" r:id="rId4" imgW="10165292" imgH="1182493" progId="Word.Document.12">
                  <p:embed/>
                  <p:pic>
                    <p:nvPicPr>
                      <p:cNvPr id="0" name=""/>
                      <p:cNvPicPr/>
                      <p:nvPr/>
                    </p:nvPicPr>
                    <p:blipFill>
                      <a:blip r:embed="rId5"/>
                      <a:stretch>
                        <a:fillRect/>
                      </a:stretch>
                    </p:blipFill>
                    <p:spPr>
                      <a:xfrm>
                        <a:off x="394939" y="2381597"/>
                        <a:ext cx="10164763" cy="1182688"/>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3656854714"/>
              </p:ext>
            </p:extLst>
          </p:nvPr>
        </p:nvGraphicFramePr>
        <p:xfrm>
          <a:off x="395858" y="3286894"/>
          <a:ext cx="10163175" cy="1933575"/>
        </p:xfrm>
        <a:graphic>
          <a:graphicData uri="http://schemas.openxmlformats.org/presentationml/2006/ole">
            <mc:AlternateContent xmlns:mc="http://schemas.openxmlformats.org/markup-compatibility/2006">
              <mc:Choice xmlns:v="urn:schemas-microsoft-com:vml" Requires="v">
                <p:oleObj spid="_x0000_s120979" name="文档" r:id="rId7" imgW="10165292" imgH="1938856" progId="Word.Document.12">
                  <p:embed/>
                </p:oleObj>
              </mc:Choice>
              <mc:Fallback>
                <p:oleObj name="文档" r:id="rId7" imgW="10165292" imgH="1938856" progId="Word.Document.12">
                  <p:embed/>
                  <p:pic>
                    <p:nvPicPr>
                      <p:cNvPr id="0" name=""/>
                      <p:cNvPicPr/>
                      <p:nvPr/>
                    </p:nvPicPr>
                    <p:blipFill>
                      <a:blip r:embed="rId8"/>
                      <a:stretch>
                        <a:fillRect/>
                      </a:stretch>
                    </p:blipFill>
                    <p:spPr>
                      <a:xfrm>
                        <a:off x="395858" y="3286894"/>
                        <a:ext cx="10163175" cy="1933575"/>
                      </a:xfrm>
                      <a:prstGeom prst="rect">
                        <a:avLst/>
                      </a:prstGeom>
                    </p:spPr>
                  </p:pic>
                </p:oleObj>
              </mc:Fallback>
            </mc:AlternateContent>
          </a:graphicData>
        </a:graphic>
      </p:graphicFrame>
      <p:sp>
        <p:nvSpPr>
          <p:cNvPr id="5" name="矩形 4"/>
          <p:cNvSpPr/>
          <p:nvPr/>
        </p:nvSpPr>
        <p:spPr>
          <a:xfrm>
            <a:off x="262558" y="4994761"/>
            <a:ext cx="11296938" cy="1406411"/>
          </a:xfrm>
          <a:prstGeom prst="rect">
            <a:avLst/>
          </a:prstGeom>
        </p:spPr>
        <p:txBody>
          <a:bodyPr>
            <a:spAutoFit/>
          </a:bodyPr>
          <a:lstStyle/>
          <a:p>
            <a:pPr algn="just">
              <a:lnSpc>
                <a:spcPts val="5500"/>
              </a:lnSpc>
              <a:spcAft>
                <a:spcPts val="0"/>
              </a:spcAft>
            </a:pPr>
            <a:r>
              <a:rPr lang="zh-CN" altLang="zh-CN" sz="2800" kern="100">
                <a:latin typeface="Times New Roman"/>
                <a:ea typeface="华文细黑"/>
                <a:cs typeface="Times New Roman"/>
              </a:rPr>
              <a:t>粗铜中铜的含量为</a:t>
            </a:r>
            <a:r>
              <a:rPr lang="en-US" altLang="zh-CN" sz="2800" kern="100" dirty="0">
                <a:latin typeface="Times New Roman"/>
                <a:ea typeface="华文细黑"/>
                <a:cs typeface="Courier New"/>
              </a:rPr>
              <a:t>99.5%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99.7%</a:t>
            </a:r>
            <a:r>
              <a:rPr lang="zh-CN" altLang="zh-CN" sz="2800" kern="100" dirty="0">
                <a:latin typeface="Times New Roman"/>
                <a:ea typeface="华文细黑"/>
                <a:cs typeface="Times New Roman"/>
              </a:rPr>
              <a:t>，主要含有</a:t>
            </a:r>
            <a:r>
              <a:rPr lang="en-US" altLang="zh-CN" sz="2800" kern="100" dirty="0">
                <a:latin typeface="Times New Roman"/>
                <a:ea typeface="华文细黑"/>
                <a:cs typeface="Courier New"/>
              </a:rPr>
              <a:t>Ag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Zn</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Fe</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Au</a:t>
            </a:r>
            <a:r>
              <a:rPr lang="zh-CN" altLang="zh-CN" sz="2800" kern="100" dirty="0">
                <a:latin typeface="Times New Roman"/>
                <a:ea typeface="华文细黑"/>
                <a:cs typeface="Times New Roman"/>
              </a:rPr>
              <a:t>等杂质，粗铜通过电解精炼可得到纯度达</a:t>
            </a:r>
            <a:r>
              <a:rPr lang="en-US" altLang="zh-CN" sz="2800" kern="100" dirty="0">
                <a:latin typeface="Times New Roman"/>
                <a:ea typeface="华文细黑"/>
                <a:cs typeface="Courier New"/>
              </a:rPr>
              <a:t>99.95%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99.98%</a:t>
            </a:r>
            <a:r>
              <a:rPr lang="zh-CN" altLang="zh-CN" sz="2800" kern="100" dirty="0">
                <a:latin typeface="Times New Roman"/>
                <a:ea typeface="华文细黑"/>
                <a:cs typeface="Times New Roman"/>
              </a:rPr>
              <a:t>的铜。</a:t>
            </a:r>
            <a:endParaRPr lang="zh-CN" altLang="zh-CN" sz="2800" kern="100" dirty="0">
              <a:effectLst/>
              <a:latin typeface="宋体"/>
              <a:cs typeface="Courier New"/>
            </a:endParaRPr>
          </a:p>
        </p:txBody>
      </p:sp>
    </p:spTree>
    <p:extLst>
      <p:ext uri="{BB962C8B-B14F-4D97-AF65-F5344CB8AC3E}">
        <p14:creationId xmlns:p14="http://schemas.microsoft.com/office/powerpoint/2010/main" val="128444335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16099" y="477466"/>
            <a:ext cx="11388151" cy="2847037"/>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生物炼铜：</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吃岩石的细菌</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能耐受铜盐的毒性，并能利用空气中的氧气氧化硫化铜矿石，然后把不溶性的硫化铜转化为可溶性的硫酸铜。</a:t>
            </a:r>
            <a:endParaRPr lang="zh-CN" altLang="zh-CN" sz="1050" kern="100" dirty="0">
              <a:latin typeface="宋体"/>
              <a:cs typeface="Courier New"/>
            </a:endParaRPr>
          </a:p>
          <a:p>
            <a:pPr>
              <a:lnSpc>
                <a:spcPts val="5500"/>
              </a:lnSpc>
            </a:pPr>
            <a:r>
              <a:rPr lang="zh-CN" altLang="zh-CN" sz="2800" kern="100" dirty="0">
                <a:latin typeface="Times New Roman"/>
                <a:ea typeface="华文细黑"/>
                <a:cs typeface="Times New Roman"/>
              </a:rPr>
              <a:t>生物炼铜的优点：</a:t>
            </a:r>
            <a:r>
              <a:rPr lang="en-US" altLang="zh-CN" sz="2800" kern="100" dirty="0">
                <a:latin typeface="Times New Roman"/>
                <a:ea typeface="华文细黑"/>
              </a:rPr>
              <a:t>a.</a:t>
            </a:r>
            <a:r>
              <a:rPr lang="zh-CN" altLang="zh-CN" sz="2800" kern="100" dirty="0">
                <a:latin typeface="Times New Roman"/>
                <a:ea typeface="华文细黑"/>
                <a:cs typeface="Times New Roman"/>
              </a:rPr>
              <a:t>成本低；</a:t>
            </a:r>
            <a:r>
              <a:rPr lang="en-US" altLang="zh-CN" sz="2800" kern="100" dirty="0">
                <a:latin typeface="Times New Roman"/>
                <a:ea typeface="华文细黑"/>
              </a:rPr>
              <a:t>b.</a:t>
            </a:r>
            <a:r>
              <a:rPr lang="zh-CN" altLang="zh-CN" sz="2800" kern="100" dirty="0">
                <a:latin typeface="Times New Roman"/>
                <a:ea typeface="华文细黑"/>
                <a:cs typeface="Times New Roman"/>
              </a:rPr>
              <a:t>污染小；</a:t>
            </a:r>
            <a:r>
              <a:rPr lang="en-US" altLang="zh-CN" sz="2800" kern="100" dirty="0">
                <a:latin typeface="Times New Roman"/>
                <a:ea typeface="华文细黑"/>
              </a:rPr>
              <a:t>c.</a:t>
            </a:r>
            <a:r>
              <a:rPr lang="zh-CN" altLang="zh-CN" sz="2800" kern="100" dirty="0">
                <a:latin typeface="Times New Roman"/>
                <a:ea typeface="华文细黑"/>
                <a:cs typeface="Times New Roman"/>
              </a:rPr>
              <a:t>反应条件简单；</a:t>
            </a:r>
            <a:r>
              <a:rPr lang="en-US" altLang="zh-CN" sz="2800" kern="100" dirty="0">
                <a:latin typeface="Times New Roman"/>
                <a:ea typeface="华文细黑"/>
              </a:rPr>
              <a:t>d.</a:t>
            </a:r>
            <a:r>
              <a:rPr lang="zh-CN" altLang="zh-CN" sz="2800" kern="100" dirty="0">
                <a:latin typeface="Times New Roman"/>
                <a:ea typeface="华文细黑"/>
                <a:cs typeface="Times New Roman"/>
              </a:rPr>
              <a:t>含量</a:t>
            </a:r>
            <a:r>
              <a:rPr lang="en-US" altLang="zh-CN" sz="2800" kern="100" dirty="0">
                <a:latin typeface="Times New Roman"/>
                <a:ea typeface="华文细黑"/>
              </a:rPr>
              <a:t>(</a:t>
            </a:r>
            <a:r>
              <a:rPr lang="zh-CN" altLang="zh-CN" sz="2800" kern="100" dirty="0">
                <a:latin typeface="Times New Roman"/>
                <a:ea typeface="华文细黑"/>
                <a:cs typeface="Times New Roman"/>
              </a:rPr>
              <a:t>品位</a:t>
            </a:r>
            <a:r>
              <a:rPr lang="en-US" altLang="zh-CN" sz="2800" kern="100" dirty="0">
                <a:latin typeface="Times New Roman"/>
                <a:ea typeface="华文细黑"/>
              </a:rPr>
              <a:t>)</a:t>
            </a:r>
            <a:r>
              <a:rPr lang="zh-CN" altLang="zh-CN" sz="2800" kern="100" dirty="0">
                <a:latin typeface="Times New Roman"/>
                <a:ea typeface="华文细黑"/>
                <a:cs typeface="Times New Roman"/>
              </a:rPr>
              <a:t>很低的矿石也可以被利用。</a:t>
            </a:r>
            <a:endParaRPr lang="zh-CN" altLang="zh-CN" sz="1050" kern="100" dirty="0">
              <a:effectLst/>
              <a:latin typeface="宋体"/>
              <a:cs typeface="Courier New"/>
            </a:endParaRPr>
          </a:p>
        </p:txBody>
      </p:sp>
      <p:sp>
        <p:nvSpPr>
          <p:cNvPr id="9" name="矩形 8"/>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0" name="圆角矩形 9">
            <a:hlinkClick r:id="rId2"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Tree>
    <p:extLst>
      <p:ext uri="{BB962C8B-B14F-4D97-AF65-F5344CB8AC3E}">
        <p14:creationId xmlns:p14="http://schemas.microsoft.com/office/powerpoint/2010/main" val="133060934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1"/>
          <p:cNvSpPr txBox="1"/>
          <p:nvPr/>
        </p:nvSpPr>
        <p:spPr>
          <a:xfrm>
            <a:off x="690864" y="2834343"/>
            <a:ext cx="11020966" cy="1190903"/>
          </a:xfrm>
          <a:prstGeom prst="rect">
            <a:avLst/>
          </a:prstGeom>
          <a:noFill/>
        </p:spPr>
        <p:txBody>
          <a:bodyPr wrap="none" rtlCol="0" anchor="ctr">
            <a:spAutoFit/>
          </a:bodyPr>
          <a:lstStyle/>
          <a:p>
            <a:pPr>
              <a:lnSpc>
                <a:spcPct val="120000"/>
              </a:lnSpc>
              <a:defRPr/>
            </a:pPr>
            <a:r>
              <a:rPr lang="zh-CN" altLang="zh-CN" sz="6300" b="1" dirty="0">
                <a:solidFill>
                  <a:schemeClr val="bg1"/>
                </a:solidFill>
                <a:latin typeface="+mj-ea"/>
                <a:ea typeface="+mj-ea"/>
              </a:rPr>
              <a:t>考点二　金属材料及合金概述</a:t>
            </a:r>
          </a:p>
        </p:txBody>
      </p:sp>
    </p:spTree>
    <p:extLst>
      <p:ext uri="{BB962C8B-B14F-4D97-AF65-F5344CB8AC3E}">
        <p14:creationId xmlns:p14="http://schemas.microsoft.com/office/powerpoint/2010/main" val="315802577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118542" y="909514"/>
            <a:ext cx="11388152" cy="68760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rPr>
              <a:t>1.</a:t>
            </a:r>
            <a:r>
              <a:rPr lang="zh-CN" altLang="zh-CN" sz="2800" kern="100" dirty="0">
                <a:latin typeface="Times New Roman"/>
                <a:ea typeface="华文细黑"/>
                <a:cs typeface="Times New Roman"/>
              </a:rPr>
              <a:t>熟记金属活动性顺序</a:t>
            </a:r>
            <a:endParaRPr lang="zh-CN" altLang="zh-CN" sz="1050" kern="100" dirty="0">
              <a:effectLst/>
              <a:latin typeface="宋体"/>
              <a:cs typeface="Courier New"/>
            </a:endParaRPr>
          </a:p>
        </p:txBody>
      </p:sp>
      <p:graphicFrame>
        <p:nvGraphicFramePr>
          <p:cNvPr id="5" name="表格 4"/>
          <p:cNvGraphicFramePr>
            <a:graphicFrameLocks noGrp="1"/>
          </p:cNvGraphicFramePr>
          <p:nvPr>
            <p:extLst>
              <p:ext uri="{D42A27DB-BD31-4B8C-83A1-F6EECF244321}">
                <p14:modId xmlns:p14="http://schemas.microsoft.com/office/powerpoint/2010/main" val="1762408719"/>
              </p:ext>
            </p:extLst>
          </p:nvPr>
        </p:nvGraphicFramePr>
        <p:xfrm>
          <a:off x="539703" y="1754560"/>
          <a:ext cx="11100119" cy="4680520"/>
        </p:xfrm>
        <a:graphic>
          <a:graphicData uri="http://schemas.openxmlformats.org/drawingml/2006/table">
            <a:tbl>
              <a:tblPr/>
              <a:tblGrid>
                <a:gridCol w="1584629"/>
                <a:gridCol w="2746738"/>
                <a:gridCol w="781201"/>
                <a:gridCol w="1229806"/>
                <a:gridCol w="1585915"/>
                <a:gridCol w="1585915"/>
                <a:gridCol w="1585915"/>
              </a:tblGrid>
              <a:tr h="1560173">
                <a:tc>
                  <a:txBody>
                    <a:bodyPr/>
                    <a:lstStyle/>
                    <a:p>
                      <a:pPr algn="ctr">
                        <a:lnSpc>
                          <a:spcPct val="150000"/>
                        </a:lnSpc>
                        <a:spcAft>
                          <a:spcPts val="0"/>
                        </a:spcAft>
                      </a:pPr>
                      <a:r>
                        <a:rPr lang="zh-CN" sz="2800" kern="100" dirty="0">
                          <a:effectLst/>
                          <a:latin typeface="Times New Roman"/>
                          <a:ea typeface="华文细黑"/>
                          <a:cs typeface="Times New Roman"/>
                        </a:rPr>
                        <a:t>金属活动</a:t>
                      </a:r>
                      <a:endParaRPr lang="zh-CN" sz="2800" kern="100" dirty="0">
                        <a:effectLst/>
                        <a:latin typeface="宋体"/>
                        <a:cs typeface="Courier New"/>
                      </a:endParaRPr>
                    </a:p>
                    <a:p>
                      <a:pPr algn="ctr">
                        <a:lnSpc>
                          <a:spcPct val="150000"/>
                        </a:lnSpc>
                        <a:spcAft>
                          <a:spcPts val="0"/>
                        </a:spcAft>
                      </a:pPr>
                      <a:r>
                        <a:rPr lang="zh-CN" sz="2800" kern="100" dirty="0">
                          <a:effectLst/>
                          <a:latin typeface="Times New Roman"/>
                          <a:ea typeface="华文细黑"/>
                          <a:cs typeface="Times New Roman"/>
                        </a:rPr>
                        <a:t>性顺序</a:t>
                      </a:r>
                      <a:endParaRPr lang="zh-CN" sz="2800" kern="100" dirty="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K</a:t>
                      </a:r>
                      <a:r>
                        <a:rPr lang="zh-CN" sz="2800" kern="100">
                          <a:effectLst/>
                          <a:latin typeface="Times New Roman"/>
                          <a:ea typeface="华文细黑"/>
                          <a:cs typeface="Times New Roman"/>
                        </a:rPr>
                        <a:t>、</a:t>
                      </a:r>
                      <a:r>
                        <a:rPr lang="en-US" sz="2800" kern="100">
                          <a:effectLst/>
                          <a:latin typeface="Times New Roman"/>
                          <a:ea typeface="华文细黑"/>
                          <a:cs typeface="Courier New"/>
                        </a:rPr>
                        <a:t>Ca</a:t>
                      </a:r>
                      <a:r>
                        <a:rPr lang="zh-CN" sz="2800" kern="100">
                          <a:effectLst/>
                          <a:latin typeface="Times New Roman"/>
                          <a:ea typeface="华文细黑"/>
                          <a:cs typeface="Times New Roman"/>
                        </a:rPr>
                        <a:t>、</a:t>
                      </a:r>
                      <a:r>
                        <a:rPr lang="en-US" sz="2800" kern="100">
                          <a:effectLst/>
                          <a:latin typeface="Times New Roman"/>
                          <a:ea typeface="华文细黑"/>
                          <a:cs typeface="Courier New"/>
                        </a:rPr>
                        <a:t>Na</a:t>
                      </a:r>
                      <a:endParaRPr lang="zh-CN" sz="2800" kern="10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Mg</a:t>
                      </a:r>
                      <a:endParaRPr lang="zh-CN" sz="2800" kern="10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Al</a:t>
                      </a:r>
                      <a:r>
                        <a:rPr lang="zh-CN" sz="2800" kern="100">
                          <a:effectLst/>
                          <a:latin typeface="Times New Roman"/>
                          <a:ea typeface="华文细黑"/>
                          <a:cs typeface="Times New Roman"/>
                        </a:rPr>
                        <a:t>、</a:t>
                      </a:r>
                      <a:endParaRPr lang="zh-CN" sz="2800" kern="100">
                        <a:effectLst/>
                        <a:latin typeface="宋体"/>
                        <a:cs typeface="Courier New"/>
                      </a:endParaRPr>
                    </a:p>
                    <a:p>
                      <a:pPr algn="ctr">
                        <a:lnSpc>
                          <a:spcPct val="150000"/>
                        </a:lnSpc>
                        <a:spcAft>
                          <a:spcPts val="0"/>
                        </a:spcAft>
                      </a:pPr>
                      <a:r>
                        <a:rPr lang="en-US" sz="2800" kern="100">
                          <a:effectLst/>
                          <a:latin typeface="Times New Roman"/>
                          <a:ea typeface="华文细黑"/>
                          <a:cs typeface="Courier New"/>
                        </a:rPr>
                        <a:t>Zn</a:t>
                      </a:r>
                      <a:endParaRPr lang="zh-CN" sz="2800" kern="10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Fe</a:t>
                      </a:r>
                      <a:r>
                        <a:rPr lang="zh-CN" sz="2800" kern="100">
                          <a:effectLst/>
                          <a:latin typeface="Times New Roman"/>
                          <a:ea typeface="华文细黑"/>
                          <a:cs typeface="Times New Roman"/>
                        </a:rPr>
                        <a:t>、</a:t>
                      </a:r>
                      <a:r>
                        <a:rPr lang="en-US" sz="2800" kern="100">
                          <a:effectLst/>
                          <a:latin typeface="Times New Roman"/>
                          <a:ea typeface="华文细黑"/>
                          <a:cs typeface="Courier New"/>
                        </a:rPr>
                        <a:t>Sn</a:t>
                      </a:r>
                      <a:r>
                        <a:rPr lang="zh-CN" sz="2800" kern="100">
                          <a:effectLst/>
                          <a:latin typeface="Times New Roman"/>
                          <a:ea typeface="华文细黑"/>
                          <a:cs typeface="Times New Roman"/>
                        </a:rPr>
                        <a:t>、</a:t>
                      </a:r>
                      <a:endParaRPr lang="zh-CN" sz="2800" kern="100">
                        <a:effectLst/>
                        <a:latin typeface="宋体"/>
                        <a:cs typeface="Courier New"/>
                      </a:endParaRPr>
                    </a:p>
                    <a:p>
                      <a:pPr algn="ctr">
                        <a:lnSpc>
                          <a:spcPct val="150000"/>
                        </a:lnSpc>
                        <a:spcAft>
                          <a:spcPts val="0"/>
                        </a:spcAft>
                      </a:pPr>
                      <a:r>
                        <a:rPr lang="en-US" sz="2800" kern="100">
                          <a:effectLst/>
                          <a:latin typeface="Times New Roman"/>
                          <a:ea typeface="华文细黑"/>
                          <a:cs typeface="Courier New"/>
                        </a:rPr>
                        <a:t>Pb(H)</a:t>
                      </a:r>
                      <a:endParaRPr lang="zh-CN" sz="2800" kern="10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Cu</a:t>
                      </a:r>
                      <a:r>
                        <a:rPr lang="zh-CN" sz="2800" kern="100">
                          <a:effectLst/>
                          <a:latin typeface="Times New Roman"/>
                          <a:ea typeface="华文细黑"/>
                          <a:cs typeface="Times New Roman"/>
                        </a:rPr>
                        <a:t>、</a:t>
                      </a:r>
                      <a:r>
                        <a:rPr lang="en-US" sz="2800" kern="100">
                          <a:effectLst/>
                          <a:latin typeface="Times New Roman"/>
                          <a:ea typeface="华文细黑"/>
                          <a:cs typeface="Courier New"/>
                        </a:rPr>
                        <a:t>Hg</a:t>
                      </a:r>
                      <a:r>
                        <a:rPr lang="zh-CN" sz="2800" kern="100">
                          <a:effectLst/>
                          <a:latin typeface="Times New Roman"/>
                          <a:ea typeface="华文细黑"/>
                          <a:cs typeface="Times New Roman"/>
                        </a:rPr>
                        <a:t>、</a:t>
                      </a:r>
                      <a:endParaRPr lang="zh-CN" sz="2800" kern="100">
                        <a:effectLst/>
                        <a:latin typeface="宋体"/>
                        <a:cs typeface="Courier New"/>
                      </a:endParaRPr>
                    </a:p>
                    <a:p>
                      <a:pPr algn="ctr">
                        <a:lnSpc>
                          <a:spcPct val="150000"/>
                        </a:lnSpc>
                        <a:spcAft>
                          <a:spcPts val="0"/>
                        </a:spcAft>
                      </a:pPr>
                      <a:r>
                        <a:rPr lang="en-US" sz="2800" kern="100">
                          <a:effectLst/>
                          <a:latin typeface="Times New Roman"/>
                          <a:ea typeface="华文细黑"/>
                          <a:cs typeface="Courier New"/>
                        </a:rPr>
                        <a:t>Ag</a:t>
                      </a:r>
                      <a:endParaRPr lang="zh-CN" sz="2800" kern="10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Pt</a:t>
                      </a:r>
                      <a:r>
                        <a:rPr lang="zh-CN" sz="2800" kern="100">
                          <a:effectLst/>
                          <a:latin typeface="Times New Roman"/>
                          <a:ea typeface="华文细黑"/>
                          <a:cs typeface="Times New Roman"/>
                        </a:rPr>
                        <a:t>、</a:t>
                      </a:r>
                      <a:endParaRPr lang="zh-CN" sz="2800" kern="100">
                        <a:effectLst/>
                        <a:latin typeface="宋体"/>
                        <a:cs typeface="Courier New"/>
                      </a:endParaRPr>
                    </a:p>
                    <a:p>
                      <a:pPr algn="ctr">
                        <a:lnSpc>
                          <a:spcPct val="150000"/>
                        </a:lnSpc>
                        <a:spcAft>
                          <a:spcPts val="0"/>
                        </a:spcAft>
                      </a:pPr>
                      <a:r>
                        <a:rPr lang="en-US" sz="2800" kern="100">
                          <a:effectLst/>
                          <a:latin typeface="Times New Roman"/>
                          <a:ea typeface="华文细黑"/>
                          <a:cs typeface="Courier New"/>
                        </a:rPr>
                        <a:t>Au</a:t>
                      </a:r>
                      <a:endParaRPr lang="zh-CN" sz="2800" kern="10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120347">
                <a:tc>
                  <a:txBody>
                    <a:bodyPr/>
                    <a:lstStyle/>
                    <a:p>
                      <a:pPr algn="ctr">
                        <a:lnSpc>
                          <a:spcPct val="150000"/>
                        </a:lnSpc>
                        <a:spcAft>
                          <a:spcPts val="0"/>
                        </a:spcAft>
                      </a:pPr>
                      <a:r>
                        <a:rPr lang="zh-CN" sz="2800" kern="100" dirty="0">
                          <a:effectLst/>
                          <a:latin typeface="Times New Roman"/>
                          <a:ea typeface="华文细黑"/>
                          <a:cs typeface="Times New Roman"/>
                        </a:rPr>
                        <a:t>与</a:t>
                      </a:r>
                      <a:r>
                        <a:rPr lang="en-US" sz="2800" kern="100" dirty="0" smtClean="0">
                          <a:effectLst/>
                          <a:latin typeface="Times New Roman"/>
                          <a:ea typeface="华文细黑"/>
                          <a:cs typeface="Courier New"/>
                        </a:rPr>
                        <a:t>O</a:t>
                      </a:r>
                      <a:r>
                        <a:rPr lang="en-US" sz="2800" kern="100" baseline="-25000" dirty="0" smtClean="0">
                          <a:effectLst/>
                          <a:latin typeface="Times New Roman"/>
                          <a:ea typeface="华文细黑"/>
                          <a:cs typeface="Courier New"/>
                        </a:rPr>
                        <a:t>2</a:t>
                      </a:r>
                      <a:r>
                        <a:rPr lang="zh-CN" sz="2800" kern="100" dirty="0" smtClean="0">
                          <a:effectLst/>
                          <a:latin typeface="Times New Roman"/>
                          <a:ea typeface="华文细黑"/>
                          <a:cs typeface="Times New Roman"/>
                        </a:rPr>
                        <a:t>反应</a:t>
                      </a:r>
                      <a:endParaRPr lang="zh-CN" sz="2800" kern="100" dirty="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0"/>
                        </a:spcAft>
                      </a:pPr>
                      <a:r>
                        <a:rPr lang="zh-CN" sz="2800" kern="100" dirty="0">
                          <a:effectLst/>
                          <a:latin typeface="Times New Roman"/>
                          <a:ea typeface="华文细黑"/>
                          <a:cs typeface="Times New Roman"/>
                        </a:rPr>
                        <a:t>常温下易被氧化，点燃生成过氧化物或其他复杂氧化物</a:t>
                      </a:r>
                      <a:endParaRPr lang="zh-CN" sz="2800" kern="100" dirty="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3">
                  <a:txBody>
                    <a:bodyPr/>
                    <a:lstStyle/>
                    <a:p>
                      <a:pPr algn="ctr">
                        <a:lnSpc>
                          <a:spcPct val="150000"/>
                        </a:lnSpc>
                        <a:spcAft>
                          <a:spcPts val="0"/>
                        </a:spcAft>
                      </a:pPr>
                      <a:r>
                        <a:rPr lang="zh-CN" sz="2800" kern="100" dirty="0">
                          <a:effectLst/>
                          <a:latin typeface="Times New Roman"/>
                          <a:ea typeface="华文细黑"/>
                          <a:cs typeface="Times New Roman"/>
                        </a:rPr>
                        <a:t>常温生成氧化膜</a:t>
                      </a:r>
                      <a:endParaRPr lang="zh-CN" sz="2800" kern="100" dirty="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c hMerge="1">
                  <a:txBody>
                    <a:bodyPr/>
                    <a:lstStyle/>
                    <a:p>
                      <a:endParaRPr lang="zh-CN" altLang="en-US"/>
                    </a:p>
                  </a:txBody>
                  <a:tcPr/>
                </a:tc>
                <a:tc>
                  <a:txBody>
                    <a:bodyPr/>
                    <a:lstStyle/>
                    <a:p>
                      <a:pPr algn="ctr">
                        <a:lnSpc>
                          <a:spcPct val="150000"/>
                        </a:lnSpc>
                        <a:spcAft>
                          <a:spcPts val="0"/>
                        </a:spcAft>
                      </a:pPr>
                      <a:r>
                        <a:rPr lang="zh-CN" sz="2800" kern="100">
                          <a:effectLst/>
                          <a:latin typeface="Times New Roman"/>
                          <a:ea typeface="华文细黑"/>
                          <a:cs typeface="Times New Roman"/>
                        </a:rPr>
                        <a:t>加热</a:t>
                      </a:r>
                      <a:endParaRPr lang="zh-CN" sz="2800" kern="100">
                        <a:effectLst/>
                        <a:latin typeface="宋体"/>
                        <a:cs typeface="Courier New"/>
                      </a:endParaRPr>
                    </a:p>
                    <a:p>
                      <a:pPr algn="ctr">
                        <a:lnSpc>
                          <a:spcPct val="150000"/>
                        </a:lnSpc>
                        <a:spcAft>
                          <a:spcPts val="0"/>
                        </a:spcAft>
                      </a:pPr>
                      <a:r>
                        <a:rPr lang="zh-CN" sz="2800" kern="100">
                          <a:effectLst/>
                          <a:latin typeface="Times New Roman"/>
                          <a:ea typeface="华文细黑"/>
                          <a:cs typeface="Times New Roman"/>
                        </a:rPr>
                        <a:t>化合</a:t>
                      </a:r>
                      <a:endParaRPr lang="zh-CN" sz="2800" kern="10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dirty="0" smtClean="0">
                          <a:effectLst/>
                          <a:latin typeface="Times New Roman"/>
                          <a:ea typeface="华文细黑"/>
                          <a:cs typeface="Times New Roman"/>
                        </a:rPr>
                        <a:t>不反应</a:t>
                      </a:r>
                      <a:endParaRPr lang="zh-CN" sz="2800" kern="100" dirty="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58195625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a:graphicFrameLocks noGrp="1"/>
          </p:cNvGraphicFramePr>
          <p:nvPr>
            <p:extLst>
              <p:ext uri="{D42A27DB-BD31-4B8C-83A1-F6EECF244321}">
                <p14:modId xmlns:p14="http://schemas.microsoft.com/office/powerpoint/2010/main" val="1725835168"/>
              </p:ext>
            </p:extLst>
          </p:nvPr>
        </p:nvGraphicFramePr>
        <p:xfrm>
          <a:off x="357587" y="261442"/>
          <a:ext cx="11532167" cy="5760720"/>
        </p:xfrm>
        <a:graphic>
          <a:graphicData uri="http://schemas.openxmlformats.org/drawingml/2006/table">
            <a:tbl>
              <a:tblPr/>
              <a:tblGrid>
                <a:gridCol w="1584629"/>
                <a:gridCol w="2170674"/>
                <a:gridCol w="1296144"/>
                <a:gridCol w="1656184"/>
                <a:gridCol w="1800200"/>
                <a:gridCol w="1006373"/>
                <a:gridCol w="505795"/>
                <a:gridCol w="1512168"/>
              </a:tblGrid>
              <a:tr h="1101299">
                <a:tc>
                  <a:txBody>
                    <a:bodyPr/>
                    <a:lstStyle/>
                    <a:p>
                      <a:pPr algn="ctr">
                        <a:lnSpc>
                          <a:spcPct val="150000"/>
                        </a:lnSpc>
                        <a:spcAft>
                          <a:spcPts val="0"/>
                        </a:spcAft>
                      </a:pPr>
                      <a:r>
                        <a:rPr lang="zh-CN" sz="2800" kern="100" dirty="0">
                          <a:effectLst/>
                          <a:latin typeface="Times New Roman"/>
                          <a:ea typeface="华文细黑"/>
                          <a:cs typeface="Times New Roman"/>
                        </a:rPr>
                        <a:t>与</a:t>
                      </a:r>
                      <a:r>
                        <a:rPr lang="en-US" sz="2800" kern="100" dirty="0">
                          <a:effectLst/>
                          <a:latin typeface="Times New Roman"/>
                          <a:ea typeface="华文细黑"/>
                          <a:cs typeface="Courier New"/>
                        </a:rPr>
                        <a:t>H</a:t>
                      </a:r>
                      <a:r>
                        <a:rPr lang="en-US" sz="2800" kern="100" baseline="-25000" dirty="0">
                          <a:effectLst/>
                          <a:latin typeface="Times New Roman"/>
                          <a:ea typeface="华文细黑"/>
                          <a:cs typeface="Courier New"/>
                        </a:rPr>
                        <a:t>2</a:t>
                      </a:r>
                      <a:r>
                        <a:rPr lang="en-US" sz="2800" kern="100" dirty="0">
                          <a:effectLst/>
                          <a:latin typeface="Times New Roman"/>
                          <a:ea typeface="华文细黑"/>
                          <a:cs typeface="Courier New"/>
                        </a:rPr>
                        <a:t>O</a:t>
                      </a:r>
                      <a:endParaRPr lang="zh-CN" sz="2800" kern="100" dirty="0">
                        <a:effectLst/>
                        <a:latin typeface="宋体"/>
                        <a:cs typeface="Courier New"/>
                      </a:endParaRPr>
                    </a:p>
                    <a:p>
                      <a:pPr algn="ctr">
                        <a:lnSpc>
                          <a:spcPct val="150000"/>
                        </a:lnSpc>
                        <a:spcAft>
                          <a:spcPts val="0"/>
                        </a:spcAft>
                      </a:pPr>
                      <a:r>
                        <a:rPr lang="zh-CN" sz="2800" kern="100" dirty="0">
                          <a:effectLst/>
                          <a:latin typeface="Times New Roman"/>
                          <a:ea typeface="华文细黑"/>
                          <a:cs typeface="Times New Roman"/>
                        </a:rPr>
                        <a:t>反应</a:t>
                      </a:r>
                      <a:endParaRPr lang="zh-CN" sz="2800" kern="100" dirty="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dirty="0">
                          <a:effectLst/>
                          <a:latin typeface="Times New Roman"/>
                          <a:ea typeface="华文细黑"/>
                          <a:cs typeface="Times New Roman"/>
                        </a:rPr>
                        <a:t>常温下</a:t>
                      </a:r>
                      <a:r>
                        <a:rPr lang="zh-CN" sz="2800" kern="100" dirty="0" smtClean="0">
                          <a:effectLst/>
                          <a:latin typeface="Times New Roman"/>
                          <a:ea typeface="华文细黑"/>
                          <a:cs typeface="Times New Roman"/>
                        </a:rPr>
                        <a:t>生成碱</a:t>
                      </a:r>
                      <a:r>
                        <a:rPr lang="zh-CN" sz="2800" kern="100" dirty="0">
                          <a:effectLst/>
                          <a:latin typeface="Times New Roman"/>
                          <a:ea typeface="华文细黑"/>
                          <a:cs typeface="Times New Roman"/>
                        </a:rPr>
                        <a:t>和氢气</a:t>
                      </a:r>
                      <a:endParaRPr lang="zh-CN" sz="2800" kern="100" dirty="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0"/>
                        </a:spcAft>
                      </a:pPr>
                      <a:r>
                        <a:rPr lang="zh-CN" sz="2800" kern="100" dirty="0">
                          <a:effectLst/>
                          <a:latin typeface="Times New Roman"/>
                          <a:ea typeface="华文细黑"/>
                          <a:cs typeface="Times New Roman"/>
                        </a:rPr>
                        <a:t>与热水</a:t>
                      </a:r>
                      <a:endParaRPr lang="zh-CN" sz="2800" kern="100" dirty="0">
                        <a:effectLst/>
                        <a:latin typeface="宋体"/>
                        <a:cs typeface="Courier New"/>
                      </a:endParaRPr>
                    </a:p>
                    <a:p>
                      <a:pPr algn="l">
                        <a:lnSpc>
                          <a:spcPct val="150000"/>
                        </a:lnSpc>
                        <a:spcAft>
                          <a:spcPts val="0"/>
                        </a:spcAft>
                      </a:pPr>
                      <a:r>
                        <a:rPr lang="zh-CN" sz="2800" kern="100" dirty="0">
                          <a:effectLst/>
                          <a:latin typeface="Times New Roman"/>
                          <a:ea typeface="华文细黑"/>
                          <a:cs typeface="Times New Roman"/>
                        </a:rPr>
                        <a:t>反应</a:t>
                      </a:r>
                      <a:endParaRPr lang="zh-CN" sz="2800" kern="100" dirty="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0"/>
                        </a:spcAft>
                      </a:pPr>
                      <a:r>
                        <a:rPr lang="zh-CN" sz="2800" kern="100" dirty="0">
                          <a:effectLst/>
                          <a:latin typeface="Times New Roman"/>
                          <a:ea typeface="华文细黑"/>
                          <a:cs typeface="Times New Roman"/>
                        </a:rPr>
                        <a:t>有</a:t>
                      </a:r>
                      <a:r>
                        <a:rPr lang="zh-CN" sz="2800" kern="100" dirty="0" smtClean="0">
                          <a:effectLst/>
                          <a:latin typeface="Times New Roman"/>
                          <a:ea typeface="华文细黑"/>
                          <a:cs typeface="Times New Roman"/>
                        </a:rPr>
                        <a:t>碱存在</a:t>
                      </a:r>
                      <a:endParaRPr lang="zh-CN" sz="2800" kern="100" dirty="0">
                        <a:effectLst/>
                        <a:latin typeface="宋体"/>
                        <a:cs typeface="Courier New"/>
                      </a:endParaRPr>
                    </a:p>
                    <a:p>
                      <a:pPr algn="l">
                        <a:lnSpc>
                          <a:spcPct val="150000"/>
                        </a:lnSpc>
                        <a:spcAft>
                          <a:spcPts val="0"/>
                        </a:spcAft>
                      </a:pPr>
                      <a:r>
                        <a:rPr lang="zh-CN" sz="2800" kern="100" dirty="0">
                          <a:effectLst/>
                          <a:latin typeface="Times New Roman"/>
                          <a:ea typeface="华文细黑"/>
                          <a:cs typeface="Times New Roman"/>
                        </a:rPr>
                        <a:t>与</a:t>
                      </a:r>
                      <a:r>
                        <a:rPr lang="zh-CN" sz="2800" kern="100" dirty="0" smtClean="0">
                          <a:effectLst/>
                          <a:latin typeface="Times New Roman"/>
                          <a:ea typeface="华文细黑"/>
                          <a:cs typeface="Times New Roman"/>
                        </a:rPr>
                        <a:t>水反应</a:t>
                      </a:r>
                      <a:endParaRPr lang="zh-CN" sz="2800" kern="100" dirty="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dirty="0">
                          <a:effectLst/>
                          <a:latin typeface="Times New Roman"/>
                          <a:ea typeface="华文细黑"/>
                          <a:cs typeface="Times New Roman"/>
                        </a:rPr>
                        <a:t>与</a:t>
                      </a:r>
                      <a:r>
                        <a:rPr lang="zh-CN" sz="2800" kern="100" dirty="0" smtClean="0">
                          <a:effectLst/>
                          <a:latin typeface="Times New Roman"/>
                          <a:ea typeface="华文细黑"/>
                          <a:cs typeface="Times New Roman"/>
                        </a:rPr>
                        <a:t>高温水蒸气反应</a:t>
                      </a:r>
                      <a:endParaRPr lang="zh-CN" sz="2800" kern="100" dirty="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gn="ctr">
                        <a:lnSpc>
                          <a:spcPct val="150000"/>
                        </a:lnSpc>
                        <a:spcAft>
                          <a:spcPts val="0"/>
                        </a:spcAft>
                      </a:pPr>
                      <a:r>
                        <a:rPr lang="zh-CN" sz="2800" kern="100" dirty="0" smtClean="0">
                          <a:effectLst/>
                          <a:latin typeface="Times New Roman"/>
                          <a:ea typeface="华文细黑"/>
                          <a:cs typeface="Times New Roman"/>
                        </a:rPr>
                        <a:t>不反应</a:t>
                      </a:r>
                      <a:endParaRPr lang="zh-CN" sz="2800" kern="100" dirty="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ct val="150000"/>
                        </a:lnSpc>
                        <a:spcAft>
                          <a:spcPts val="0"/>
                        </a:spcAft>
                      </a:pPr>
                      <a:endParaRPr lang="zh-CN" sz="2800" kern="100" dirty="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gn="ctr">
                        <a:lnSpc>
                          <a:spcPct val="150000"/>
                        </a:lnSpc>
                        <a:spcAft>
                          <a:spcPts val="0"/>
                        </a:spcAft>
                      </a:pPr>
                      <a:r>
                        <a:rPr lang="en-US" sz="2800" kern="100" dirty="0">
                          <a:effectLst/>
                          <a:latin typeface="宋体"/>
                          <a:ea typeface="华文细黑"/>
                          <a:cs typeface="宋体"/>
                        </a:rPr>
                        <a:t> </a:t>
                      </a:r>
                      <a:r>
                        <a:rPr lang="zh-CN" altLang="zh-CN" sz="2800" kern="100" dirty="0" smtClean="0">
                          <a:effectLst/>
                          <a:latin typeface="Times New Roman"/>
                          <a:ea typeface="华文细黑"/>
                          <a:cs typeface="Times New Roman"/>
                        </a:rPr>
                        <a:t>不反应</a:t>
                      </a:r>
                      <a:endParaRPr lang="zh-CN" sz="2800" kern="100" dirty="0">
                        <a:effectLst/>
                        <a:latin typeface="宋体"/>
                        <a:cs typeface="Courier New"/>
                      </a:endParaRPr>
                    </a:p>
                    <a:p>
                      <a:pPr algn="l">
                        <a:lnSpc>
                          <a:spcPct val="150000"/>
                        </a:lnSpc>
                        <a:spcAft>
                          <a:spcPts val="0"/>
                        </a:spcAft>
                      </a:pPr>
                      <a:r>
                        <a:rPr lang="en-US" sz="2800" kern="100" dirty="0">
                          <a:effectLst/>
                          <a:latin typeface="宋体"/>
                          <a:ea typeface="华文细黑"/>
                          <a:cs typeface="宋体"/>
                        </a:rPr>
                        <a:t> </a:t>
                      </a:r>
                      <a:endParaRPr lang="zh-CN" sz="2800" kern="100" dirty="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50649">
                <a:tc>
                  <a:txBody>
                    <a:bodyPr/>
                    <a:lstStyle/>
                    <a:p>
                      <a:pPr algn="l">
                        <a:lnSpc>
                          <a:spcPct val="150000"/>
                        </a:lnSpc>
                        <a:spcAft>
                          <a:spcPts val="0"/>
                        </a:spcAft>
                      </a:pPr>
                      <a:r>
                        <a:rPr lang="zh-CN" sz="2800" kern="100">
                          <a:effectLst/>
                          <a:latin typeface="Times New Roman"/>
                          <a:ea typeface="华文细黑"/>
                          <a:cs typeface="Times New Roman"/>
                        </a:rPr>
                        <a:t>与非氧化</a:t>
                      </a:r>
                      <a:endParaRPr lang="zh-CN" sz="2800" kern="100">
                        <a:effectLst/>
                        <a:latin typeface="宋体"/>
                        <a:cs typeface="Courier New"/>
                      </a:endParaRPr>
                    </a:p>
                    <a:p>
                      <a:pPr algn="l">
                        <a:lnSpc>
                          <a:spcPct val="150000"/>
                        </a:lnSpc>
                        <a:spcAft>
                          <a:spcPts val="0"/>
                        </a:spcAft>
                      </a:pPr>
                      <a:r>
                        <a:rPr lang="zh-CN" sz="2800" kern="100">
                          <a:effectLst/>
                          <a:latin typeface="Times New Roman"/>
                          <a:ea typeface="华文细黑"/>
                          <a:cs typeface="Times New Roman"/>
                        </a:rPr>
                        <a:t>性酸反应</a:t>
                      </a:r>
                      <a:endParaRPr lang="zh-CN" sz="2800" kern="10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4">
                  <a:txBody>
                    <a:bodyPr/>
                    <a:lstStyle/>
                    <a:p>
                      <a:pPr algn="ctr">
                        <a:lnSpc>
                          <a:spcPct val="150000"/>
                        </a:lnSpc>
                        <a:spcAft>
                          <a:spcPts val="0"/>
                        </a:spcAft>
                      </a:pPr>
                      <a:r>
                        <a:rPr lang="zh-CN" sz="2800" kern="100" dirty="0">
                          <a:effectLst/>
                          <a:latin typeface="Times New Roman"/>
                          <a:ea typeface="华文细黑"/>
                          <a:cs typeface="Times New Roman"/>
                        </a:rPr>
                        <a:t>生成盐和氢气</a:t>
                      </a:r>
                      <a:endParaRPr lang="zh-CN" sz="2800" kern="100" dirty="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gridSpan="2">
                  <a:txBody>
                    <a:bodyPr/>
                    <a:lstStyle/>
                    <a:p>
                      <a:pPr algn="l">
                        <a:lnSpc>
                          <a:spcPct val="150000"/>
                        </a:lnSpc>
                        <a:spcAft>
                          <a:spcPts val="0"/>
                        </a:spcAft>
                      </a:pPr>
                      <a:r>
                        <a:rPr lang="zh-CN" sz="2800" kern="100">
                          <a:effectLst/>
                          <a:latin typeface="Times New Roman"/>
                          <a:ea typeface="华文细黑"/>
                          <a:cs typeface="Times New Roman"/>
                        </a:rPr>
                        <a:t>不反应</a:t>
                      </a:r>
                      <a:endParaRPr lang="zh-CN" sz="2800" kern="10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a:lnSpc>
                          <a:spcPct val="150000"/>
                        </a:lnSpc>
                        <a:spcAft>
                          <a:spcPts val="0"/>
                        </a:spcAft>
                      </a:pPr>
                      <a:endParaRPr lang="zh-CN" sz="2800" kern="100" dirty="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vMerge="1">
                  <a:txBody>
                    <a:bodyPr/>
                    <a:lstStyle/>
                    <a:p>
                      <a:endParaRPr lang="zh-CN" altLang="en-US"/>
                    </a:p>
                  </a:txBody>
                  <a:tcPr/>
                </a:tc>
              </a:tr>
              <a:tr h="825974">
                <a:tc>
                  <a:txBody>
                    <a:bodyPr/>
                    <a:lstStyle/>
                    <a:p>
                      <a:pPr algn="ctr">
                        <a:lnSpc>
                          <a:spcPct val="150000"/>
                        </a:lnSpc>
                        <a:spcAft>
                          <a:spcPts val="0"/>
                        </a:spcAft>
                      </a:pPr>
                      <a:r>
                        <a:rPr lang="zh-CN" sz="2800" kern="100" dirty="0">
                          <a:effectLst/>
                          <a:latin typeface="Times New Roman"/>
                          <a:ea typeface="华文细黑"/>
                          <a:cs typeface="Times New Roman"/>
                        </a:rPr>
                        <a:t>与</a:t>
                      </a:r>
                      <a:r>
                        <a:rPr lang="zh-CN" sz="2800" kern="100" dirty="0" smtClean="0">
                          <a:effectLst/>
                          <a:latin typeface="Times New Roman"/>
                          <a:ea typeface="华文细黑"/>
                          <a:cs typeface="Times New Roman"/>
                        </a:rPr>
                        <a:t>盐溶</a:t>
                      </a:r>
                      <a:r>
                        <a:rPr lang="zh-CN" sz="2800" kern="100" dirty="0">
                          <a:effectLst/>
                          <a:latin typeface="Times New Roman"/>
                          <a:ea typeface="华文细黑"/>
                          <a:cs typeface="Times New Roman"/>
                        </a:rPr>
                        <a:t>液</a:t>
                      </a:r>
                      <a:endParaRPr lang="zh-CN" sz="2800" kern="100" dirty="0">
                        <a:effectLst/>
                        <a:latin typeface="宋体"/>
                        <a:cs typeface="Courier New"/>
                      </a:endParaRPr>
                    </a:p>
                    <a:p>
                      <a:pPr algn="ctr">
                        <a:lnSpc>
                          <a:spcPct val="150000"/>
                        </a:lnSpc>
                        <a:spcAft>
                          <a:spcPts val="0"/>
                        </a:spcAft>
                      </a:pPr>
                      <a:r>
                        <a:rPr lang="zh-CN" sz="2800" kern="100" dirty="0">
                          <a:effectLst/>
                          <a:latin typeface="Times New Roman"/>
                          <a:ea typeface="华文细黑"/>
                          <a:cs typeface="Times New Roman"/>
                        </a:rPr>
                        <a:t>反应</a:t>
                      </a:r>
                      <a:endParaRPr lang="zh-CN" sz="2800" kern="100" dirty="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0"/>
                        </a:spcAft>
                      </a:pPr>
                      <a:r>
                        <a:rPr lang="zh-CN" sz="2800" kern="100" dirty="0">
                          <a:effectLst/>
                          <a:latin typeface="Times New Roman"/>
                          <a:ea typeface="华文细黑"/>
                          <a:cs typeface="Times New Roman"/>
                        </a:rPr>
                        <a:t>先与水反应，生成的碱再与盐反应</a:t>
                      </a:r>
                      <a:endParaRPr lang="zh-CN" sz="2800" kern="100" dirty="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6">
                  <a:txBody>
                    <a:bodyPr/>
                    <a:lstStyle/>
                    <a:p>
                      <a:pPr algn="l">
                        <a:lnSpc>
                          <a:spcPct val="150000"/>
                        </a:lnSpc>
                        <a:spcAft>
                          <a:spcPts val="0"/>
                        </a:spcAft>
                      </a:pPr>
                      <a:r>
                        <a:rPr lang="zh-CN" sz="2800" kern="100" dirty="0">
                          <a:effectLst/>
                          <a:latin typeface="Times New Roman"/>
                          <a:ea typeface="华文细黑"/>
                          <a:cs typeface="Times New Roman"/>
                        </a:rPr>
                        <a:t>排在前面的金属能把排在后面的金属从其盐溶液中置换出来</a:t>
                      </a:r>
                      <a:endParaRPr lang="zh-CN" sz="2800" kern="100" dirty="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r>
              <a:tr h="825974">
                <a:tc>
                  <a:txBody>
                    <a:bodyPr/>
                    <a:lstStyle/>
                    <a:p>
                      <a:pPr algn="ctr">
                        <a:lnSpc>
                          <a:spcPct val="150000"/>
                        </a:lnSpc>
                        <a:spcAft>
                          <a:spcPts val="0"/>
                        </a:spcAft>
                      </a:pPr>
                      <a:r>
                        <a:rPr lang="zh-CN" sz="2800" kern="100" dirty="0">
                          <a:effectLst/>
                          <a:latin typeface="Times New Roman"/>
                          <a:ea typeface="华文细黑"/>
                          <a:cs typeface="Times New Roman"/>
                        </a:rPr>
                        <a:t>自然界</a:t>
                      </a:r>
                      <a:endParaRPr lang="zh-CN" sz="2800" kern="100" dirty="0">
                        <a:effectLst/>
                        <a:latin typeface="宋体"/>
                        <a:cs typeface="Courier New"/>
                      </a:endParaRPr>
                    </a:p>
                    <a:p>
                      <a:pPr algn="l">
                        <a:lnSpc>
                          <a:spcPct val="150000"/>
                        </a:lnSpc>
                        <a:spcAft>
                          <a:spcPts val="0"/>
                        </a:spcAft>
                      </a:pPr>
                      <a:r>
                        <a:rPr lang="zh-CN" sz="2800" kern="100" dirty="0" smtClean="0">
                          <a:effectLst/>
                          <a:latin typeface="Times New Roman"/>
                          <a:ea typeface="华文细黑"/>
                          <a:cs typeface="Times New Roman"/>
                        </a:rPr>
                        <a:t>存在形态</a:t>
                      </a:r>
                      <a:endParaRPr lang="zh-CN" sz="2800" kern="100" dirty="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5">
                  <a:txBody>
                    <a:bodyPr/>
                    <a:lstStyle/>
                    <a:p>
                      <a:pPr algn="ctr">
                        <a:lnSpc>
                          <a:spcPct val="150000"/>
                        </a:lnSpc>
                        <a:spcAft>
                          <a:spcPts val="0"/>
                        </a:spcAft>
                      </a:pPr>
                      <a:r>
                        <a:rPr lang="zh-CN" sz="2800" kern="100" dirty="0">
                          <a:effectLst/>
                          <a:latin typeface="Times New Roman"/>
                          <a:ea typeface="华文细黑"/>
                          <a:cs typeface="Times New Roman"/>
                        </a:rPr>
                        <a:t>化合态</a:t>
                      </a:r>
                      <a:r>
                        <a:rPr lang="en-US" sz="2800" kern="100" dirty="0">
                          <a:effectLst/>
                          <a:latin typeface="Times New Roman"/>
                          <a:ea typeface="华文细黑"/>
                          <a:cs typeface="Courier New"/>
                        </a:rPr>
                        <a:t>(Fe</a:t>
                      </a:r>
                      <a:r>
                        <a:rPr lang="zh-CN" sz="2800" kern="100" dirty="0">
                          <a:effectLst/>
                          <a:latin typeface="Times New Roman"/>
                          <a:ea typeface="华文细黑"/>
                          <a:cs typeface="Times New Roman"/>
                        </a:rPr>
                        <a:t>有游离态</a:t>
                      </a:r>
                      <a:r>
                        <a:rPr lang="en-US" sz="2800" kern="100" dirty="0">
                          <a:effectLst/>
                          <a:latin typeface="Times New Roman"/>
                          <a:ea typeface="华文细黑"/>
                          <a:cs typeface="Courier New"/>
                        </a:rPr>
                        <a:t>)</a:t>
                      </a:r>
                      <a:endParaRPr lang="zh-CN" sz="2800" kern="100" dirty="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gridSpan="2">
                  <a:txBody>
                    <a:bodyPr/>
                    <a:lstStyle/>
                    <a:p>
                      <a:pPr algn="ctr">
                        <a:lnSpc>
                          <a:spcPct val="150000"/>
                        </a:lnSpc>
                        <a:spcAft>
                          <a:spcPts val="0"/>
                        </a:spcAft>
                      </a:pPr>
                      <a:r>
                        <a:rPr lang="zh-CN" sz="2800" kern="100" dirty="0" smtClean="0">
                          <a:effectLst/>
                          <a:latin typeface="Times New Roman"/>
                          <a:ea typeface="华文细黑"/>
                          <a:cs typeface="Times New Roman"/>
                        </a:rPr>
                        <a:t>游离态</a:t>
                      </a:r>
                      <a:endParaRPr lang="zh-CN" sz="2800" kern="100" dirty="0">
                        <a:effectLst/>
                        <a:latin typeface="宋体"/>
                        <a:cs typeface="Courier New"/>
                      </a:endParaRPr>
                    </a:p>
                  </a:txBody>
                  <a:tcPr marL="61599" marR="615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r>
            </a:tbl>
          </a:graphicData>
        </a:graphic>
      </p:graphicFrame>
    </p:spTree>
    <p:extLst>
      <p:ext uri="{BB962C8B-B14F-4D97-AF65-F5344CB8AC3E}">
        <p14:creationId xmlns:p14="http://schemas.microsoft.com/office/powerpoint/2010/main" val="70206276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74929" y="261442"/>
            <a:ext cx="11336901" cy="4324261"/>
          </a:xfrm>
          <a:prstGeom prst="rect">
            <a:avLst/>
          </a:prstGeom>
        </p:spPr>
        <p:txBody>
          <a:bodyPr wrap="square">
            <a:spAutoFit/>
          </a:bodyPr>
          <a:lstStyle/>
          <a:p>
            <a:pPr algn="just">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合金</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概念：合金是指两种或两种以上的金属</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或金属与非金属</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熔合而成的</a:t>
            </a:r>
            <a:r>
              <a:rPr lang="zh-CN" altLang="zh-CN" sz="2800" kern="100" dirty="0" smtClean="0">
                <a:latin typeface="Times New Roman"/>
                <a:ea typeface="华文细黑"/>
                <a:cs typeface="Times New Roman"/>
              </a:rPr>
              <a:t>具有</a:t>
            </a:r>
            <a:r>
              <a:rPr lang="en-US" altLang="zh-CN" sz="2800" u="sng" kern="100" dirty="0" smtClean="0">
                <a:latin typeface="Times New Roman"/>
                <a:ea typeface="华文细黑"/>
                <a:cs typeface="Times New Roman"/>
              </a:rPr>
              <a:t>	</a:t>
            </a:r>
            <a:r>
              <a:rPr lang="en-US" altLang="zh-CN" sz="2800" u="sng" kern="100" dirty="0">
                <a:latin typeface="Times New Roman"/>
                <a:ea typeface="华文细黑"/>
                <a:cs typeface="Times New Roman"/>
              </a:rPr>
              <a:t> </a:t>
            </a: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的</a:t>
            </a:r>
            <a:r>
              <a:rPr lang="zh-CN" altLang="zh-CN" sz="2800" kern="100" dirty="0">
                <a:latin typeface="Times New Roman"/>
                <a:ea typeface="华文细黑"/>
                <a:cs typeface="Times New Roman"/>
              </a:rPr>
              <a:t>物质。</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性能：合金具有不同于各成分金属的物理、化学性能或机械性能。</a:t>
            </a:r>
            <a:endParaRPr lang="zh-CN" altLang="zh-CN" sz="2800" kern="100" dirty="0">
              <a:latin typeface="宋体"/>
              <a:cs typeface="Courier New"/>
            </a:endParaRPr>
          </a:p>
          <a:p>
            <a:pPr algn="just">
              <a:lnSpc>
                <a:spcPts val="55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熔点：一般比它的各成分金属</a:t>
            </a:r>
            <a:r>
              <a:rPr lang="zh-CN" altLang="zh-CN" sz="2800" kern="100" dirty="0" smtClean="0">
                <a:latin typeface="Times New Roman"/>
                <a:ea typeface="华文细黑"/>
                <a:cs typeface="Times New Roman"/>
              </a:rPr>
              <a:t>的</a:t>
            </a: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a:p>
            <a:pPr algn="just">
              <a:lnSpc>
                <a:spcPts val="55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硬度和强度：一般比它的各成分金属</a:t>
            </a:r>
            <a:r>
              <a:rPr lang="zh-CN" altLang="zh-CN" sz="2800" kern="100" dirty="0" smtClean="0">
                <a:latin typeface="Times New Roman"/>
                <a:ea typeface="华文细黑"/>
                <a:cs typeface="Times New Roman"/>
              </a:rPr>
              <a:t>的</a:t>
            </a: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6" name="矩形 5"/>
          <p:cNvSpPr/>
          <p:nvPr/>
        </p:nvSpPr>
        <p:spPr>
          <a:xfrm>
            <a:off x="1161881" y="1797879"/>
            <a:ext cx="1620957" cy="523220"/>
          </a:xfrm>
          <a:prstGeom prst="rect">
            <a:avLst/>
          </a:prstGeom>
        </p:spPr>
        <p:txBody>
          <a:bodyPr wrap="none">
            <a:spAutoFit/>
          </a:bodyPr>
          <a:lstStyle/>
          <a:p>
            <a:r>
              <a:rPr lang="zh-CN" altLang="zh-CN" sz="2800" kern="100" dirty="0">
                <a:solidFill>
                  <a:srgbClr val="0000FF"/>
                </a:solidFill>
                <a:latin typeface="Times New Roman"/>
                <a:ea typeface="华文细黑"/>
                <a:cs typeface="Times New Roman"/>
              </a:rPr>
              <a:t>金属特性</a:t>
            </a:r>
            <a:endParaRPr lang="zh-CN" altLang="en-US" dirty="0">
              <a:solidFill>
                <a:srgbClr val="0000FF"/>
              </a:solidFill>
            </a:endParaRPr>
          </a:p>
        </p:txBody>
      </p:sp>
      <p:sp>
        <p:nvSpPr>
          <p:cNvPr id="8" name="矩形 7"/>
          <p:cNvSpPr/>
          <p:nvPr/>
        </p:nvSpPr>
        <p:spPr>
          <a:xfrm>
            <a:off x="5779279" y="3185081"/>
            <a:ext cx="543739" cy="523220"/>
          </a:xfrm>
          <a:prstGeom prst="rect">
            <a:avLst/>
          </a:prstGeom>
        </p:spPr>
        <p:txBody>
          <a:bodyPr wrap="none">
            <a:spAutoFit/>
          </a:bodyPr>
          <a:lstStyle/>
          <a:p>
            <a:r>
              <a:rPr lang="zh-CN" altLang="zh-CN" sz="2800" kern="100" dirty="0">
                <a:solidFill>
                  <a:srgbClr val="0000FF"/>
                </a:solidFill>
                <a:latin typeface="Times New Roman"/>
                <a:ea typeface="华文细黑"/>
                <a:cs typeface="Times New Roman"/>
              </a:rPr>
              <a:t>低</a:t>
            </a:r>
            <a:endParaRPr lang="zh-CN" altLang="en-US" sz="2800" kern="100" dirty="0">
              <a:solidFill>
                <a:srgbClr val="0000FF"/>
              </a:solidFill>
              <a:latin typeface="Times New Roman"/>
              <a:ea typeface="华文细黑"/>
              <a:cs typeface="Times New Roman"/>
            </a:endParaRPr>
          </a:p>
        </p:txBody>
      </p:sp>
      <p:sp>
        <p:nvSpPr>
          <p:cNvPr id="9" name="矩形 8"/>
          <p:cNvSpPr/>
          <p:nvPr/>
        </p:nvSpPr>
        <p:spPr>
          <a:xfrm>
            <a:off x="6865174" y="3914800"/>
            <a:ext cx="543739" cy="523220"/>
          </a:xfrm>
          <a:prstGeom prst="rect">
            <a:avLst/>
          </a:prstGeom>
        </p:spPr>
        <p:txBody>
          <a:bodyPr wrap="none">
            <a:spAutoFit/>
          </a:bodyPr>
          <a:lstStyle/>
          <a:p>
            <a:r>
              <a:rPr lang="zh-CN" altLang="zh-CN" sz="2800" kern="100" dirty="0">
                <a:solidFill>
                  <a:srgbClr val="0000FF"/>
                </a:solidFill>
                <a:latin typeface="Times New Roman"/>
                <a:ea typeface="华文细黑"/>
                <a:cs typeface="Times New Roman"/>
              </a:rPr>
              <a:t>大</a:t>
            </a:r>
            <a:endParaRPr lang="zh-CN" altLang="en-US" sz="2800" kern="100" dirty="0">
              <a:solidFill>
                <a:srgbClr val="0000FF"/>
              </a:solidFill>
              <a:latin typeface="Times New Roman"/>
              <a:ea typeface="华文细黑"/>
              <a:cs typeface="Times New Roman"/>
            </a:endParaRPr>
          </a:p>
        </p:txBody>
      </p:sp>
      <p:sp>
        <p:nvSpPr>
          <p:cNvPr id="7" name="矩形 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0" name="圆角矩形 9"/>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364311125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linds(horizontal)">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6"/>
                                        </p:tgtEl>
                                      </p:cBhvr>
                                    </p:animEffect>
                                    <p:set>
                                      <p:cBhvr>
                                        <p:cTn id="22" dur="1" fill="hold">
                                          <p:stCondLst>
                                            <p:cond delay="499"/>
                                          </p:stCondLst>
                                        </p:cTn>
                                        <p:tgtEl>
                                          <p:spTgt spid="6"/>
                                        </p:tgtEl>
                                        <p:attrNameLst>
                                          <p:attrName>style.visibility</p:attrName>
                                        </p:attrNameLst>
                                      </p:cBhvr>
                                      <p:to>
                                        <p:strVal val="hidden"/>
                                      </p:to>
                                    </p:set>
                                  </p:childTnLst>
                                </p:cTn>
                              </p:par>
                              <p:par>
                                <p:cTn id="23" presetID="10" presetClass="exit" presetSubtype="0" fill="hold" grpId="1" nodeType="withEffect">
                                  <p:stCondLst>
                                    <p:cond delay="0"/>
                                  </p:stCondLst>
                                  <p:childTnLst>
                                    <p:animEffect transition="out" filter="fade">
                                      <p:cBhvr>
                                        <p:cTn id="24" dur="500"/>
                                        <p:tgtEl>
                                          <p:spTgt spid="8"/>
                                        </p:tgtEl>
                                      </p:cBhvr>
                                    </p:animEffect>
                                    <p:set>
                                      <p:cBhvr>
                                        <p:cTn id="25" dur="1" fill="hold">
                                          <p:stCondLst>
                                            <p:cond delay="499"/>
                                          </p:stCondLst>
                                        </p:cTn>
                                        <p:tgtEl>
                                          <p:spTgt spid="8"/>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9"/>
                                        </p:tgtEl>
                                      </p:cBhvr>
                                    </p:animEffect>
                                    <p:set>
                                      <p:cBhvr>
                                        <p:cTn id="28" dur="1" fill="hold">
                                          <p:stCondLst>
                                            <p:cond delay="499"/>
                                          </p:stCondLst>
                                        </p:cTn>
                                        <p:tgtEl>
                                          <p:spTgt spid="9"/>
                                        </p:tgtEl>
                                        <p:attrNameLst>
                                          <p:attrName>style.visibility</p:attrName>
                                        </p:attrNameLst>
                                      </p:cBhvr>
                                      <p:to>
                                        <p:strVal val="hidden"/>
                                      </p:to>
                                    </p:set>
                                  </p:childTnLst>
                                </p:cTn>
                              </p:par>
                            </p:childTnLst>
                          </p:cTn>
                        </p:par>
                      </p:childTnLst>
                    </p:cTn>
                  </p:par>
                </p:childTnLst>
              </p:cTn>
              <p:nextCondLst>
                <p:cond evt="onClick" delay="0">
                  <p:tgtEl>
                    <p:spTgt spid="10"/>
                  </p:tgtEl>
                </p:cond>
              </p:nextCondLst>
            </p:seq>
          </p:childTnLst>
        </p:cTn>
      </p:par>
    </p:tnLst>
    <p:bldLst>
      <p:bldP spid="6" grpId="0"/>
      <p:bldP spid="6" grpId="1"/>
      <p:bldP spid="8" grpId="0"/>
      <p:bldP spid="8" grpId="1"/>
      <p:bldP spid="9" grpId="0"/>
      <p:bldP spid="9" grpI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335992" y="451602"/>
            <a:ext cx="10943790" cy="68760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常见金属材料</a:t>
            </a:r>
            <a:endParaRPr lang="zh-CN" altLang="zh-CN" sz="1050" kern="100" dirty="0">
              <a:effectLst/>
              <a:latin typeface="宋体"/>
              <a:cs typeface="Courier New"/>
            </a:endParaRPr>
          </a:p>
        </p:txBody>
      </p:sp>
      <p:pic>
        <p:nvPicPr>
          <p:cNvPr id="12288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8582" y="1294219"/>
            <a:ext cx="8470720" cy="9007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矩形 2"/>
          <p:cNvSpPr/>
          <p:nvPr/>
        </p:nvSpPr>
        <p:spPr>
          <a:xfrm>
            <a:off x="460539" y="2228261"/>
            <a:ext cx="9812557" cy="1306255"/>
          </a:xfrm>
          <a:prstGeom prst="rect">
            <a:avLst/>
          </a:prstGeom>
        </p:spPr>
        <p:txBody>
          <a:bodyPr>
            <a:spAutoFit/>
          </a:bodyPr>
          <a:lstStyle/>
          <a:p>
            <a:pPr algn="just">
              <a:lnSpc>
                <a:spcPct val="150000"/>
              </a:lnSpc>
              <a:spcAft>
                <a:spcPts val="0"/>
              </a:spcAft>
            </a:pPr>
            <a:r>
              <a:rPr lang="en-US" altLang="zh-CN" sz="2800" kern="100">
                <a:latin typeface="Times New Roman"/>
                <a:ea typeface="华文细黑"/>
                <a:cs typeface="Courier New"/>
              </a:rPr>
              <a:t>(1)</a:t>
            </a:r>
            <a:r>
              <a:rPr lang="zh-CN" altLang="zh-CN" sz="2800" kern="100" dirty="0">
                <a:latin typeface="Times New Roman"/>
                <a:ea typeface="华文细黑"/>
                <a:cs typeface="Times New Roman"/>
              </a:rPr>
              <a:t>重要的黑色金属材料</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钢</a:t>
            </a:r>
            <a:endParaRPr lang="zh-CN" altLang="zh-CN" sz="2800" kern="100" dirty="0">
              <a:latin typeface="宋体"/>
              <a:cs typeface="Courier New"/>
            </a:endParaRPr>
          </a:p>
          <a:p>
            <a:pPr>
              <a:lnSpc>
                <a:spcPct val="150000"/>
              </a:lnSpc>
            </a:pPr>
            <a:r>
              <a:rPr lang="zh-CN" altLang="zh-CN" sz="2800" kern="100" dirty="0">
                <a:latin typeface="Times New Roman"/>
                <a:ea typeface="华文细黑"/>
                <a:cs typeface="Times New Roman"/>
              </a:rPr>
              <a:t>钢是用量最大、用途最广的合金。</a:t>
            </a:r>
            <a:endParaRPr lang="zh-CN" altLang="en-US" sz="2800" dirty="0"/>
          </a:p>
        </p:txBody>
      </p:sp>
      <p:pic>
        <p:nvPicPr>
          <p:cNvPr id="12288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8582" y="3659482"/>
            <a:ext cx="8433757" cy="25786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7329086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96309" y="621482"/>
            <a:ext cx="3477234" cy="656846"/>
          </a:xfrm>
          <a:prstGeom prst="rect">
            <a:avLst/>
          </a:prstGeom>
        </p:spPr>
        <p:txBody>
          <a:bodyPr wrap="none">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几种有色金属材料</a:t>
            </a:r>
            <a:endParaRPr lang="zh-CN" altLang="zh-CN" sz="2800" kern="100" dirty="0">
              <a:effectLst/>
              <a:latin typeface="宋体"/>
              <a:cs typeface="Courier New"/>
            </a:endParaRPr>
          </a:p>
        </p:txBody>
      </p:sp>
      <p:pic>
        <p:nvPicPr>
          <p:cNvPr id="12390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9167" y="1422344"/>
            <a:ext cx="7838287" cy="46830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5081329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53979" y="722065"/>
            <a:ext cx="11457851" cy="5552546"/>
          </a:xfrm>
          <a:prstGeom prst="rect">
            <a:avLst/>
          </a:prstGeom>
        </p:spPr>
        <p:txBody>
          <a:bodyPr>
            <a:spAutoFit/>
          </a:bodyPr>
          <a:lstStyle/>
          <a:p>
            <a:pPr algn="just">
              <a:lnSpc>
                <a:spcPts val="4800"/>
              </a:lnSpc>
              <a:spcAft>
                <a:spcPts val="0"/>
              </a:spcAft>
            </a:pPr>
            <a:r>
              <a:rPr lang="zh-CN" altLang="zh-CN" sz="2600" b="1" kern="100" dirty="0">
                <a:solidFill>
                  <a:srgbClr val="0000FF"/>
                </a:solidFill>
                <a:latin typeface="Times New Roman"/>
                <a:cs typeface="Times New Roman"/>
              </a:rPr>
              <a:t>题组一　金属的性质和应用</a:t>
            </a:r>
          </a:p>
          <a:p>
            <a:pPr algn="just">
              <a:lnSpc>
                <a:spcPts val="4800"/>
              </a:lnSpc>
              <a:spcAft>
                <a:spcPts val="0"/>
              </a:spcAft>
            </a:pPr>
            <a:r>
              <a:rPr lang="en-US" altLang="zh-CN" sz="2600" kern="100" dirty="0">
                <a:latin typeface="Times New Roman"/>
                <a:ea typeface="华文细黑"/>
                <a:cs typeface="Courier New"/>
              </a:rPr>
              <a:t>1.</a:t>
            </a:r>
            <a:r>
              <a:rPr lang="zh-CN" altLang="zh-CN" sz="2600" kern="100" dirty="0">
                <a:latin typeface="Times New Roman"/>
                <a:ea typeface="华文细黑"/>
                <a:cs typeface="Times New Roman"/>
              </a:rPr>
              <a:t>下列关于金属元素的叙述正确的是</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　　</a:t>
            </a:r>
            <a:r>
              <a:rPr lang="en-US" altLang="zh-CN" sz="2600" kern="100" dirty="0">
                <a:latin typeface="Times New Roman"/>
                <a:ea typeface="华文细黑"/>
                <a:cs typeface="Courier New"/>
              </a:rPr>
              <a:t>)</a:t>
            </a:r>
            <a:endParaRPr lang="zh-CN" altLang="zh-CN" sz="2600" kern="100" dirty="0">
              <a:latin typeface="宋体"/>
              <a:cs typeface="Courier New"/>
            </a:endParaRPr>
          </a:p>
          <a:p>
            <a:pPr algn="just">
              <a:lnSpc>
                <a:spcPts val="4800"/>
              </a:lnSpc>
              <a:spcAft>
                <a:spcPts val="0"/>
              </a:spcAft>
            </a:pPr>
            <a:r>
              <a:rPr lang="en-US" altLang="zh-CN" sz="2600" kern="100" dirty="0">
                <a:latin typeface="Times New Roman"/>
                <a:ea typeface="华文细黑"/>
                <a:cs typeface="Courier New"/>
              </a:rPr>
              <a:t>A.</a:t>
            </a:r>
            <a:r>
              <a:rPr lang="zh-CN" altLang="zh-CN" sz="2600" kern="100" dirty="0">
                <a:latin typeface="Times New Roman"/>
                <a:ea typeface="华文细黑"/>
                <a:cs typeface="Times New Roman"/>
              </a:rPr>
              <a:t>金属元素的单质只有还原性，其离子只有氧化性</a:t>
            </a:r>
            <a:endParaRPr lang="zh-CN" altLang="zh-CN" sz="2600" kern="100" dirty="0">
              <a:latin typeface="宋体"/>
              <a:cs typeface="Courier New"/>
            </a:endParaRPr>
          </a:p>
          <a:p>
            <a:pPr algn="just">
              <a:lnSpc>
                <a:spcPts val="4800"/>
              </a:lnSpc>
              <a:spcAft>
                <a:spcPts val="0"/>
              </a:spcAft>
            </a:pPr>
            <a:r>
              <a:rPr lang="en-US" altLang="zh-CN" sz="2600" kern="100" dirty="0">
                <a:latin typeface="Times New Roman"/>
                <a:ea typeface="华文细黑"/>
                <a:cs typeface="Courier New"/>
              </a:rPr>
              <a:t>B.</a:t>
            </a:r>
            <a:r>
              <a:rPr lang="zh-CN" altLang="zh-CN" sz="2600" kern="100" dirty="0">
                <a:latin typeface="Times New Roman"/>
                <a:ea typeface="华文细黑"/>
                <a:cs typeface="Times New Roman"/>
              </a:rPr>
              <a:t>金属元素的单质在常温下均为固体</a:t>
            </a:r>
            <a:endParaRPr lang="zh-CN" altLang="zh-CN" sz="2600" kern="100" dirty="0">
              <a:latin typeface="宋体"/>
              <a:cs typeface="Courier New"/>
            </a:endParaRPr>
          </a:p>
          <a:p>
            <a:pPr algn="just">
              <a:lnSpc>
                <a:spcPts val="4800"/>
              </a:lnSpc>
              <a:spcAft>
                <a:spcPts val="0"/>
              </a:spcAft>
            </a:pPr>
            <a:r>
              <a:rPr lang="en-US" altLang="zh-CN" sz="2600" kern="100" dirty="0">
                <a:latin typeface="Times New Roman"/>
                <a:ea typeface="华文细黑"/>
                <a:cs typeface="Courier New"/>
              </a:rPr>
              <a:t>C.</a:t>
            </a:r>
            <a:r>
              <a:rPr lang="zh-CN" altLang="zh-CN" sz="2600" kern="100" dirty="0">
                <a:latin typeface="Times New Roman"/>
                <a:ea typeface="华文细黑"/>
                <a:cs typeface="Times New Roman"/>
              </a:rPr>
              <a:t>金属元素在不同化合物中化合价均相同</a:t>
            </a:r>
            <a:endParaRPr lang="zh-CN" altLang="zh-CN" sz="2600" kern="100" dirty="0">
              <a:latin typeface="宋体"/>
              <a:cs typeface="Courier New"/>
            </a:endParaRPr>
          </a:p>
          <a:p>
            <a:pPr algn="just">
              <a:lnSpc>
                <a:spcPts val="4800"/>
              </a:lnSpc>
              <a:spcAft>
                <a:spcPts val="0"/>
              </a:spcAft>
            </a:pPr>
            <a:r>
              <a:rPr lang="en-US" altLang="zh-CN" sz="2600" kern="100" dirty="0">
                <a:latin typeface="Times New Roman"/>
                <a:ea typeface="华文细黑"/>
                <a:cs typeface="Courier New"/>
              </a:rPr>
              <a:t>D.</a:t>
            </a:r>
            <a:r>
              <a:rPr lang="zh-CN" altLang="zh-CN" sz="2600" kern="100" dirty="0">
                <a:latin typeface="Times New Roman"/>
                <a:ea typeface="华文细黑"/>
                <a:cs typeface="Times New Roman"/>
              </a:rPr>
              <a:t>大多数金属元素的单质为电的</a:t>
            </a:r>
            <a:r>
              <a:rPr lang="zh-CN" altLang="zh-CN" sz="2600" kern="100" dirty="0" smtClean="0">
                <a:latin typeface="Times New Roman"/>
                <a:ea typeface="华文细黑"/>
                <a:cs typeface="Times New Roman"/>
              </a:rPr>
              <a:t>良导体</a:t>
            </a:r>
            <a:endParaRPr lang="en-US" altLang="zh-CN" sz="2600" kern="100" dirty="0" smtClean="0">
              <a:latin typeface="Times New Roman"/>
              <a:ea typeface="华文细黑"/>
              <a:cs typeface="Times New Roman"/>
            </a:endParaRPr>
          </a:p>
          <a:p>
            <a:pPr algn="just">
              <a:lnSpc>
                <a:spcPts val="4800"/>
              </a:lnSpc>
              <a:spcAft>
                <a:spcPts val="0"/>
              </a:spcAft>
            </a:pPr>
            <a:r>
              <a:rPr lang="zh-CN" altLang="zh-CN" sz="2600" b="1" kern="100" dirty="0">
                <a:solidFill>
                  <a:srgbClr val="0000FF"/>
                </a:solidFill>
                <a:latin typeface="Times New Roman"/>
                <a:cs typeface="Times New Roman"/>
              </a:rPr>
              <a:t>解析　</a:t>
            </a:r>
            <a:r>
              <a:rPr lang="zh-CN" altLang="zh-CN" sz="2600" kern="100" dirty="0">
                <a:latin typeface="Times New Roman"/>
                <a:ea typeface="华文细黑"/>
                <a:cs typeface="Times New Roman"/>
              </a:rPr>
              <a:t>金属离子中的中间价态离子，比如</a:t>
            </a:r>
            <a:r>
              <a:rPr lang="en-US" altLang="zh-CN" sz="2600" kern="100" dirty="0">
                <a:latin typeface="Times New Roman"/>
                <a:ea typeface="华文细黑"/>
                <a:cs typeface="Courier New"/>
              </a:rPr>
              <a:t>Fe</a:t>
            </a:r>
            <a:r>
              <a:rPr lang="en-US" altLang="zh-CN" sz="2600" kern="100" baseline="30000" dirty="0">
                <a:latin typeface="Times New Roman"/>
                <a:ea typeface="华文细黑"/>
                <a:cs typeface="Courier New"/>
              </a:rPr>
              <a:t>2</a:t>
            </a:r>
            <a:r>
              <a:rPr lang="zh-CN" altLang="zh-CN" sz="2600" kern="100" baseline="30000" dirty="0">
                <a:latin typeface="Times New Roman"/>
                <a:ea typeface="华文细黑"/>
                <a:cs typeface="Times New Roman"/>
              </a:rPr>
              <a:t>＋</a:t>
            </a:r>
            <a:r>
              <a:rPr lang="zh-CN" altLang="zh-CN" sz="2600" kern="100" dirty="0">
                <a:latin typeface="Times New Roman"/>
                <a:ea typeface="华文细黑"/>
                <a:cs typeface="Times New Roman"/>
              </a:rPr>
              <a:t>，既有氧化性又有还原性，</a:t>
            </a:r>
            <a:r>
              <a:rPr lang="en-US" altLang="zh-CN" sz="2600" kern="100" dirty="0">
                <a:latin typeface="Times New Roman"/>
                <a:ea typeface="华文细黑"/>
                <a:cs typeface="Courier New"/>
              </a:rPr>
              <a:t>A</a:t>
            </a:r>
            <a:r>
              <a:rPr lang="zh-CN" altLang="zh-CN" sz="2600" kern="100" dirty="0">
                <a:latin typeface="Times New Roman"/>
                <a:ea typeface="华文细黑"/>
                <a:cs typeface="Times New Roman"/>
              </a:rPr>
              <a:t>错</a:t>
            </a:r>
            <a:r>
              <a:rPr lang="zh-CN" altLang="zh-CN" sz="2600" kern="100" dirty="0" smtClean="0">
                <a:latin typeface="Times New Roman"/>
                <a:ea typeface="华文细黑"/>
                <a:cs typeface="Times New Roman"/>
              </a:rPr>
              <a:t>；</a:t>
            </a:r>
            <a:endParaRPr lang="en-US" altLang="zh-CN" sz="2600" kern="100" dirty="0" smtClean="0">
              <a:latin typeface="Times New Roman"/>
              <a:ea typeface="华文细黑"/>
              <a:cs typeface="Times New Roman"/>
            </a:endParaRPr>
          </a:p>
          <a:p>
            <a:pPr algn="just">
              <a:lnSpc>
                <a:spcPts val="4800"/>
              </a:lnSpc>
              <a:spcAft>
                <a:spcPts val="0"/>
              </a:spcAft>
            </a:pPr>
            <a:r>
              <a:rPr lang="zh-CN" altLang="zh-CN" sz="2600" kern="100" dirty="0" smtClean="0">
                <a:latin typeface="Times New Roman"/>
                <a:ea typeface="华文细黑"/>
                <a:cs typeface="Times New Roman"/>
              </a:rPr>
              <a:t>常温</a:t>
            </a:r>
            <a:r>
              <a:rPr lang="zh-CN" altLang="zh-CN" sz="2600" kern="100" dirty="0">
                <a:latin typeface="Times New Roman"/>
                <a:ea typeface="华文细黑"/>
                <a:cs typeface="Times New Roman"/>
              </a:rPr>
              <a:t>下金属汞呈液态，</a:t>
            </a:r>
            <a:r>
              <a:rPr lang="en-US" altLang="zh-CN" sz="2600" kern="100" dirty="0">
                <a:latin typeface="Times New Roman"/>
                <a:ea typeface="华文细黑"/>
                <a:cs typeface="Courier New"/>
              </a:rPr>
              <a:t>B</a:t>
            </a:r>
            <a:r>
              <a:rPr lang="zh-CN" altLang="zh-CN" sz="2600" kern="100" dirty="0">
                <a:latin typeface="Times New Roman"/>
                <a:ea typeface="华文细黑"/>
                <a:cs typeface="Times New Roman"/>
              </a:rPr>
              <a:t>错</a:t>
            </a:r>
            <a:r>
              <a:rPr lang="zh-CN" altLang="zh-CN" sz="2600" kern="100" dirty="0" smtClean="0">
                <a:latin typeface="Times New Roman"/>
                <a:ea typeface="华文细黑"/>
                <a:cs typeface="Times New Roman"/>
              </a:rPr>
              <a:t>；</a:t>
            </a:r>
            <a:endParaRPr lang="en-US" altLang="zh-CN" sz="2600" kern="100" dirty="0" smtClean="0">
              <a:latin typeface="Times New Roman"/>
              <a:ea typeface="华文细黑"/>
              <a:cs typeface="Times New Roman"/>
            </a:endParaRPr>
          </a:p>
          <a:p>
            <a:pPr algn="just">
              <a:lnSpc>
                <a:spcPts val="4800"/>
              </a:lnSpc>
              <a:spcAft>
                <a:spcPts val="0"/>
              </a:spcAft>
            </a:pPr>
            <a:r>
              <a:rPr lang="zh-CN" altLang="zh-CN" sz="2600" kern="100" dirty="0" smtClean="0">
                <a:latin typeface="Times New Roman"/>
                <a:ea typeface="华文细黑"/>
                <a:cs typeface="Times New Roman"/>
              </a:rPr>
              <a:t>有</a:t>
            </a:r>
            <a:r>
              <a:rPr lang="zh-CN" altLang="zh-CN" sz="2600" kern="100" dirty="0">
                <a:latin typeface="Times New Roman"/>
                <a:ea typeface="华文细黑"/>
                <a:cs typeface="Times New Roman"/>
              </a:rPr>
              <a:t>的金属元素存在变价，比如</a:t>
            </a:r>
            <a:r>
              <a:rPr lang="en-US" altLang="zh-CN" sz="2600" kern="100" dirty="0">
                <a:latin typeface="Times New Roman"/>
                <a:ea typeface="华文细黑"/>
                <a:cs typeface="Courier New"/>
              </a:rPr>
              <a:t>Fe</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Cu</a:t>
            </a:r>
            <a:r>
              <a:rPr lang="zh-CN" altLang="zh-CN" sz="2600" kern="100" dirty="0">
                <a:latin typeface="Times New Roman"/>
                <a:ea typeface="华文细黑"/>
                <a:cs typeface="Times New Roman"/>
              </a:rPr>
              <a:t>等，</a:t>
            </a:r>
            <a:r>
              <a:rPr lang="en-US" altLang="zh-CN" sz="2600" kern="100" dirty="0">
                <a:latin typeface="Times New Roman"/>
                <a:ea typeface="华文细黑"/>
                <a:cs typeface="Courier New"/>
              </a:rPr>
              <a:t>C</a:t>
            </a:r>
            <a:r>
              <a:rPr lang="zh-CN" altLang="zh-CN" sz="2600" kern="100" dirty="0">
                <a:latin typeface="Times New Roman"/>
                <a:ea typeface="华文细黑"/>
                <a:cs typeface="Times New Roman"/>
              </a:rPr>
              <a:t>错</a:t>
            </a:r>
            <a:r>
              <a:rPr lang="zh-CN" altLang="zh-CN" sz="2600" kern="100" dirty="0" smtClean="0">
                <a:latin typeface="Times New Roman"/>
                <a:ea typeface="华文细黑"/>
                <a:cs typeface="Times New Roman"/>
              </a:rPr>
              <a:t>。</a:t>
            </a:r>
            <a:endParaRPr lang="zh-CN" altLang="zh-CN" sz="2600" kern="100" dirty="0">
              <a:latin typeface="宋体"/>
              <a:cs typeface="Courier New"/>
            </a:endParaRPr>
          </a:p>
        </p:txBody>
      </p:sp>
      <p:sp>
        <p:nvSpPr>
          <p:cNvPr id="6" name="矩形 5"/>
          <p:cNvSpPr/>
          <p:nvPr/>
        </p:nvSpPr>
        <p:spPr>
          <a:xfrm>
            <a:off x="5751203" y="1485578"/>
            <a:ext cx="444352" cy="523220"/>
          </a:xfrm>
          <a:prstGeom prst="rect">
            <a:avLst/>
          </a:prstGeom>
        </p:spPr>
        <p:txBody>
          <a:bodyPr wrap="none">
            <a:spAutoFit/>
          </a:bodyPr>
          <a:lstStyle/>
          <a:p>
            <a:r>
              <a:rPr lang="en-US" altLang="zh-CN" sz="2800" kern="100" dirty="0">
                <a:solidFill>
                  <a:schemeClr val="accent6">
                    <a:lumMod val="75000"/>
                  </a:schemeClr>
                </a:solidFill>
                <a:latin typeface="Times New Roman"/>
                <a:cs typeface="Times New Roman"/>
              </a:rPr>
              <a:t>D</a:t>
            </a:r>
            <a:endParaRPr lang="zh-CN" altLang="en-US" sz="2800" kern="100" dirty="0">
              <a:solidFill>
                <a:schemeClr val="accent6">
                  <a:lumMod val="75000"/>
                </a:schemeClr>
              </a:solidFill>
              <a:latin typeface="Times New Roman"/>
              <a:cs typeface="Times New Roman"/>
            </a:endParaRPr>
          </a:p>
        </p:txBody>
      </p:sp>
      <p:sp>
        <p:nvSpPr>
          <p:cNvPr id="5" name="Rectangle 21">
            <a:hlinkClick r:id="rId2" action="ppaction://hlinksldjump"/>
          </p:cNvPr>
          <p:cNvSpPr>
            <a:spLocks noChangeArrowheads="1"/>
          </p:cNvSpPr>
          <p:nvPr/>
        </p:nvSpPr>
        <p:spPr bwMode="auto">
          <a:xfrm>
            <a:off x="9191550"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3" action="ppaction://hlinksldjump"/>
          </p:cNvPr>
          <p:cNvSpPr>
            <a:spLocks noChangeArrowheads="1"/>
          </p:cNvSpPr>
          <p:nvPr/>
        </p:nvSpPr>
        <p:spPr bwMode="auto">
          <a:xfrm>
            <a:off x="9676178"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4" action="ppaction://hlinksldjump"/>
          </p:cNvPr>
          <p:cNvSpPr>
            <a:spLocks noChangeArrowheads="1"/>
          </p:cNvSpPr>
          <p:nvPr/>
        </p:nvSpPr>
        <p:spPr bwMode="auto">
          <a:xfrm>
            <a:off x="10136664"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5" action="ppaction://hlinksldjump"/>
          </p:cNvPr>
          <p:cNvSpPr>
            <a:spLocks noChangeArrowheads="1"/>
          </p:cNvSpPr>
          <p:nvPr/>
        </p:nvSpPr>
        <p:spPr bwMode="auto">
          <a:xfrm>
            <a:off x="1057300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6" action="ppaction://hlinksldjump"/>
          </p:cNvPr>
          <p:cNvSpPr>
            <a:spLocks noChangeArrowheads="1"/>
          </p:cNvSpPr>
          <p:nvPr/>
        </p:nvSpPr>
        <p:spPr bwMode="auto">
          <a:xfrm>
            <a:off x="1105721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5</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1" name="Rectangle 21">
            <a:hlinkClick r:id="rId7" action="ppaction://hlinksldjump"/>
          </p:cNvPr>
          <p:cNvSpPr>
            <a:spLocks noChangeArrowheads="1"/>
          </p:cNvSpPr>
          <p:nvPr/>
        </p:nvSpPr>
        <p:spPr bwMode="auto">
          <a:xfrm>
            <a:off x="11541426"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5" name="圆角矩形 14">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93782222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5"/>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6" end="6"/>
                                            </p:txEl>
                                          </p:spTgt>
                                        </p:tgtEl>
                                        <p:attrNameLst>
                                          <p:attrName>style.visibility</p:attrName>
                                        </p:attrNameLst>
                                      </p:cBhvr>
                                      <p:to>
                                        <p:strVal val="visible"/>
                                      </p:to>
                                    </p:set>
                                    <p:animEffect transition="in" filter="blinds(horizontal)">
                                      <p:cBhvr>
                                        <p:cTn id="7" dur="500"/>
                                        <p:tgtEl>
                                          <p:spTgt spid="4">
                                            <p:txEl>
                                              <p:pRg st="6" end="6"/>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7" end="7"/>
                                            </p:txEl>
                                          </p:spTgt>
                                        </p:tgtEl>
                                        <p:attrNameLst>
                                          <p:attrName>style.visibility</p:attrName>
                                        </p:attrNameLst>
                                      </p:cBhvr>
                                      <p:to>
                                        <p:strVal val="visible"/>
                                      </p:to>
                                    </p:set>
                                    <p:animEffect transition="in" filter="blinds(horizontal)">
                                      <p:cBhvr>
                                        <p:cTn id="12" dur="500"/>
                                        <p:tgtEl>
                                          <p:spTgt spid="4">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xEl>
                                              <p:pRg st="8" end="8"/>
                                            </p:txEl>
                                          </p:spTgt>
                                        </p:tgtEl>
                                        <p:attrNameLst>
                                          <p:attrName>style.visibility</p:attrName>
                                        </p:attrNameLst>
                                      </p:cBhvr>
                                      <p:to>
                                        <p:strVal val="visible"/>
                                      </p:to>
                                    </p:set>
                                    <p:animEffect transition="in" filter="blinds(horizontal)">
                                      <p:cBhvr>
                                        <p:cTn id="17" dur="500"/>
                                        <p:tgtEl>
                                          <p:spTgt spid="4">
                                            <p:txEl>
                                              <p:pRg st="8" end="8"/>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blinds(horizontal)">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4">
                                            <p:txEl>
                                              <p:pRg st="6" end="6"/>
                                            </p:txEl>
                                          </p:spTgt>
                                        </p:tgtEl>
                                      </p:cBhvr>
                                    </p:animEffect>
                                    <p:set>
                                      <p:cBhvr>
                                        <p:cTn id="27" dur="1" fill="hold">
                                          <p:stCondLst>
                                            <p:cond delay="499"/>
                                          </p:stCondLst>
                                        </p:cTn>
                                        <p:tgtEl>
                                          <p:spTgt spid="4">
                                            <p:txEl>
                                              <p:pRg st="6" end="6"/>
                                            </p:txEl>
                                          </p:spTgt>
                                        </p:tgtEl>
                                        <p:attrNameLst>
                                          <p:attrName>style.visibility</p:attrName>
                                        </p:attrNameLst>
                                      </p:cBhvr>
                                      <p:to>
                                        <p:strVal val="hidden"/>
                                      </p:to>
                                    </p:set>
                                  </p:childTnLst>
                                </p:cTn>
                              </p:par>
                              <p:par>
                                <p:cTn id="28" presetID="10" presetClass="exit" presetSubtype="0" fill="hold" nodeType="withEffect">
                                  <p:stCondLst>
                                    <p:cond delay="0"/>
                                  </p:stCondLst>
                                  <p:childTnLst>
                                    <p:animEffect transition="out" filter="fade">
                                      <p:cBhvr>
                                        <p:cTn id="29" dur="500"/>
                                        <p:tgtEl>
                                          <p:spTgt spid="4">
                                            <p:txEl>
                                              <p:pRg st="7" end="7"/>
                                            </p:txEl>
                                          </p:spTgt>
                                        </p:tgtEl>
                                      </p:cBhvr>
                                    </p:animEffect>
                                    <p:set>
                                      <p:cBhvr>
                                        <p:cTn id="30" dur="1" fill="hold">
                                          <p:stCondLst>
                                            <p:cond delay="499"/>
                                          </p:stCondLst>
                                        </p:cTn>
                                        <p:tgtEl>
                                          <p:spTgt spid="4">
                                            <p:txEl>
                                              <p:pRg st="7" end="7"/>
                                            </p:txEl>
                                          </p:spTgt>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4">
                                            <p:txEl>
                                              <p:pRg st="8" end="8"/>
                                            </p:txEl>
                                          </p:spTgt>
                                        </p:tgtEl>
                                      </p:cBhvr>
                                    </p:animEffect>
                                    <p:set>
                                      <p:cBhvr>
                                        <p:cTn id="33" dur="1" fill="hold">
                                          <p:stCondLst>
                                            <p:cond delay="499"/>
                                          </p:stCondLst>
                                        </p:cTn>
                                        <p:tgtEl>
                                          <p:spTgt spid="4">
                                            <p:txEl>
                                              <p:pRg st="8" end="8"/>
                                            </p:txEl>
                                          </p:spTgt>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6"/>
                                        </p:tgtEl>
                                      </p:cBhvr>
                                    </p:animEffect>
                                    <p:set>
                                      <p:cBhvr>
                                        <p:cTn id="36"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15"/>
                  </p:tgtEl>
                </p:cond>
              </p:nextCondLst>
            </p:seq>
          </p:childTnLst>
        </p:cTn>
      </p:par>
    </p:tnLst>
    <p:bldLst>
      <p:bldP spid="6" grpId="0"/>
      <p:bldP spid="6" grpId="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16099" y="621482"/>
            <a:ext cx="11074344" cy="5638338"/>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下列说法中正确的是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铁是人类在生产、生活中最早使用的金属材料</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金、银、铜是应用最广泛的金属材料</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钛被誉为</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21</a:t>
            </a:r>
            <a:r>
              <a:rPr lang="zh-CN" altLang="zh-CN" sz="2800" kern="100" dirty="0">
                <a:latin typeface="Times New Roman"/>
                <a:ea typeface="华文细黑"/>
                <a:cs typeface="Times New Roman"/>
              </a:rPr>
              <a:t>世纪的金属</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，应用前景很广阔</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铜是导电性、导热性最好的</a:t>
            </a:r>
            <a:r>
              <a:rPr lang="zh-CN" altLang="zh-CN" sz="2800" kern="100" dirty="0" smtClean="0">
                <a:latin typeface="Times New Roman"/>
                <a:ea typeface="华文细黑"/>
                <a:cs typeface="Times New Roman"/>
              </a:rPr>
              <a:t>有色金属</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铜是人类使用最早的金属材料，</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kern="100" dirty="0" smtClean="0">
                <a:latin typeface="Times New Roman"/>
                <a:ea typeface="华文细黑"/>
                <a:cs typeface="Times New Roman"/>
              </a:rPr>
              <a:t>铁</a:t>
            </a:r>
            <a:r>
              <a:rPr lang="zh-CN" altLang="zh-CN" sz="2800" kern="100" dirty="0">
                <a:latin typeface="Times New Roman"/>
                <a:ea typeface="华文细黑"/>
                <a:cs typeface="Times New Roman"/>
              </a:rPr>
              <a:t>、铝及铝合金是应用最广泛的金属材料，</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错</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kern="100" dirty="0" smtClean="0">
                <a:latin typeface="Times New Roman"/>
                <a:ea typeface="华文细黑"/>
                <a:cs typeface="Times New Roman"/>
              </a:rPr>
              <a:t>银</a:t>
            </a:r>
            <a:r>
              <a:rPr lang="zh-CN" altLang="zh-CN" sz="2800" kern="100" dirty="0">
                <a:latin typeface="Times New Roman"/>
                <a:ea typeface="华文细黑"/>
                <a:cs typeface="Times New Roman"/>
              </a:rPr>
              <a:t>的导电性比铜好，</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错</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2" name="矩形 1"/>
          <p:cNvSpPr/>
          <p:nvPr/>
        </p:nvSpPr>
        <p:spPr>
          <a:xfrm>
            <a:off x="4150990" y="847031"/>
            <a:ext cx="423514" cy="523220"/>
          </a:xfrm>
          <a:prstGeom prst="rect">
            <a:avLst/>
          </a:prstGeom>
        </p:spPr>
        <p:txBody>
          <a:bodyPr wrap="none">
            <a:spAutoFit/>
          </a:bodyPr>
          <a:lstStyle/>
          <a:p>
            <a:r>
              <a:rPr lang="en-US" altLang="zh-CN" sz="2800" kern="100" dirty="0">
                <a:solidFill>
                  <a:schemeClr val="accent6">
                    <a:lumMod val="75000"/>
                  </a:schemeClr>
                </a:solidFill>
                <a:latin typeface="Times New Roman"/>
                <a:cs typeface="Times New Roman"/>
              </a:rPr>
              <a:t>C</a:t>
            </a:r>
            <a:endParaRPr lang="zh-CN" altLang="en-US" sz="2800" kern="100" dirty="0">
              <a:solidFill>
                <a:schemeClr val="accent6">
                  <a:lumMod val="75000"/>
                </a:schemeClr>
              </a:solidFill>
              <a:latin typeface="Times New Roman"/>
              <a:cs typeface="Times New Roman"/>
            </a:endParaRPr>
          </a:p>
        </p:txBody>
      </p:sp>
      <p:sp>
        <p:nvSpPr>
          <p:cNvPr id="5" name="Rectangle 21">
            <a:hlinkClick r:id="rId2" action="ppaction://hlinksldjump"/>
          </p:cNvPr>
          <p:cNvSpPr>
            <a:spLocks noChangeArrowheads="1"/>
          </p:cNvSpPr>
          <p:nvPr/>
        </p:nvSpPr>
        <p:spPr bwMode="auto">
          <a:xfrm>
            <a:off x="9191550"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3" action="ppaction://hlinksldjump"/>
          </p:cNvPr>
          <p:cNvSpPr>
            <a:spLocks noChangeArrowheads="1"/>
          </p:cNvSpPr>
          <p:nvPr/>
        </p:nvSpPr>
        <p:spPr bwMode="auto">
          <a:xfrm>
            <a:off x="9676178"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4" action="ppaction://hlinksldjump"/>
          </p:cNvPr>
          <p:cNvSpPr>
            <a:spLocks noChangeArrowheads="1"/>
          </p:cNvSpPr>
          <p:nvPr/>
        </p:nvSpPr>
        <p:spPr bwMode="auto">
          <a:xfrm>
            <a:off x="10136664"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5" action="ppaction://hlinksldjump"/>
          </p:cNvPr>
          <p:cNvSpPr>
            <a:spLocks noChangeArrowheads="1"/>
          </p:cNvSpPr>
          <p:nvPr/>
        </p:nvSpPr>
        <p:spPr bwMode="auto">
          <a:xfrm>
            <a:off x="1057300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9" name="Rectangle 21">
            <a:hlinkClick r:id="rId6" action="ppaction://hlinksldjump"/>
          </p:cNvPr>
          <p:cNvSpPr>
            <a:spLocks noChangeArrowheads="1"/>
          </p:cNvSpPr>
          <p:nvPr/>
        </p:nvSpPr>
        <p:spPr bwMode="auto">
          <a:xfrm>
            <a:off x="1105721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5</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0" name="Rectangle 21">
            <a:hlinkClick r:id="rId7" action="ppaction://hlinksldjump"/>
          </p:cNvPr>
          <p:cNvSpPr>
            <a:spLocks noChangeArrowheads="1"/>
          </p:cNvSpPr>
          <p:nvPr/>
        </p:nvSpPr>
        <p:spPr bwMode="auto">
          <a:xfrm>
            <a:off x="11541426"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2" name="圆角矩形 11">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31353168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5" end="5"/>
                                            </p:txEl>
                                          </p:spTgt>
                                        </p:tgtEl>
                                        <p:attrNameLst>
                                          <p:attrName>style.visibility</p:attrName>
                                        </p:attrNameLst>
                                      </p:cBhvr>
                                      <p:to>
                                        <p:strVal val="visible"/>
                                      </p:to>
                                    </p:set>
                                    <p:animEffect transition="in" filter="blinds(horizontal)">
                                      <p:cBhvr>
                                        <p:cTn id="7" dur="500"/>
                                        <p:tgtEl>
                                          <p:spTgt spid="4">
                                            <p:txEl>
                                              <p:pRg st="5" end="5"/>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6" end="6"/>
                                            </p:txEl>
                                          </p:spTgt>
                                        </p:tgtEl>
                                        <p:attrNameLst>
                                          <p:attrName>style.visibility</p:attrName>
                                        </p:attrNameLst>
                                      </p:cBhvr>
                                      <p:to>
                                        <p:strVal val="visible"/>
                                      </p:to>
                                    </p:set>
                                    <p:animEffect transition="in" filter="blinds(horizontal)">
                                      <p:cBhvr>
                                        <p:cTn id="12" dur="500"/>
                                        <p:tgtEl>
                                          <p:spTgt spid="4">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xEl>
                                              <p:pRg st="7" end="7"/>
                                            </p:txEl>
                                          </p:spTgt>
                                        </p:tgtEl>
                                        <p:attrNameLst>
                                          <p:attrName>style.visibility</p:attrName>
                                        </p:attrNameLst>
                                      </p:cBhvr>
                                      <p:to>
                                        <p:strVal val="visible"/>
                                      </p:to>
                                    </p:set>
                                    <p:animEffect transition="in" filter="blinds(horizontal)">
                                      <p:cBhvr>
                                        <p:cTn id="17" dur="500"/>
                                        <p:tgtEl>
                                          <p:spTgt spid="4">
                                            <p:txEl>
                                              <p:pRg st="7" end="7"/>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blinds(horizontal)">
                                      <p:cBhvr>
                                        <p:cTn id="22" dur="500"/>
                                        <p:tgtEl>
                                          <p:spTgt spid="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4">
                                            <p:txEl>
                                              <p:pRg st="5" end="5"/>
                                            </p:txEl>
                                          </p:spTgt>
                                        </p:tgtEl>
                                      </p:cBhvr>
                                    </p:animEffect>
                                    <p:set>
                                      <p:cBhvr>
                                        <p:cTn id="27" dur="1" fill="hold">
                                          <p:stCondLst>
                                            <p:cond delay="499"/>
                                          </p:stCondLst>
                                        </p:cTn>
                                        <p:tgtEl>
                                          <p:spTgt spid="4">
                                            <p:txEl>
                                              <p:pRg st="5" end="5"/>
                                            </p:txEl>
                                          </p:spTgt>
                                        </p:tgtEl>
                                        <p:attrNameLst>
                                          <p:attrName>style.visibility</p:attrName>
                                        </p:attrNameLst>
                                      </p:cBhvr>
                                      <p:to>
                                        <p:strVal val="hidden"/>
                                      </p:to>
                                    </p:set>
                                  </p:childTnLst>
                                </p:cTn>
                              </p:par>
                              <p:par>
                                <p:cTn id="28" presetID="10" presetClass="exit" presetSubtype="0" fill="hold" nodeType="withEffect">
                                  <p:stCondLst>
                                    <p:cond delay="0"/>
                                  </p:stCondLst>
                                  <p:childTnLst>
                                    <p:animEffect transition="out" filter="fade">
                                      <p:cBhvr>
                                        <p:cTn id="29" dur="500"/>
                                        <p:tgtEl>
                                          <p:spTgt spid="4">
                                            <p:txEl>
                                              <p:pRg st="6" end="6"/>
                                            </p:txEl>
                                          </p:spTgt>
                                        </p:tgtEl>
                                      </p:cBhvr>
                                    </p:animEffect>
                                    <p:set>
                                      <p:cBhvr>
                                        <p:cTn id="30" dur="1" fill="hold">
                                          <p:stCondLst>
                                            <p:cond delay="499"/>
                                          </p:stCondLst>
                                        </p:cTn>
                                        <p:tgtEl>
                                          <p:spTgt spid="4">
                                            <p:txEl>
                                              <p:pRg st="6" end="6"/>
                                            </p:txEl>
                                          </p:spTgt>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4">
                                            <p:txEl>
                                              <p:pRg st="7" end="7"/>
                                            </p:txEl>
                                          </p:spTgt>
                                        </p:tgtEl>
                                      </p:cBhvr>
                                    </p:animEffect>
                                    <p:set>
                                      <p:cBhvr>
                                        <p:cTn id="33" dur="1" fill="hold">
                                          <p:stCondLst>
                                            <p:cond delay="499"/>
                                          </p:stCondLst>
                                        </p:cTn>
                                        <p:tgtEl>
                                          <p:spTgt spid="4">
                                            <p:txEl>
                                              <p:pRg st="7" end="7"/>
                                            </p:txEl>
                                          </p:spTgt>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2"/>
                                        </p:tgtEl>
                                      </p:cBhvr>
                                    </p:animEffect>
                                    <p:set>
                                      <p:cBhvr>
                                        <p:cTn id="36" dur="1" fill="hold">
                                          <p:stCondLst>
                                            <p:cond delay="499"/>
                                          </p:stCondLst>
                                        </p:cTn>
                                        <p:tgtEl>
                                          <p:spTgt spid="2"/>
                                        </p:tgtEl>
                                        <p:attrNameLst>
                                          <p:attrName>style.visibility</p:attrName>
                                        </p:attrNameLst>
                                      </p:cBhvr>
                                      <p:to>
                                        <p:strVal val="hidden"/>
                                      </p:to>
                                    </p:set>
                                  </p:childTnLst>
                                </p:cTn>
                              </p:par>
                            </p:childTnLst>
                          </p:cTn>
                        </p:par>
                      </p:childTnLst>
                    </p:cTn>
                  </p:par>
                </p:childTnLst>
              </p:cTn>
              <p:nextCondLst>
                <p:cond evt="onClick" delay="0">
                  <p:tgtEl>
                    <p:spTgt spid="12"/>
                  </p:tgtEl>
                </p:cond>
              </p:nextCondLst>
            </p:seq>
          </p:childTnLst>
        </p:cTn>
      </p:par>
    </p:tnLst>
    <p:bldLst>
      <p:bldP spid="2" grpId="0"/>
      <p:bldP spid="2"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1"/>
          <p:cNvSpPr txBox="1"/>
          <p:nvPr/>
        </p:nvSpPr>
        <p:spPr>
          <a:xfrm>
            <a:off x="1607373" y="2781722"/>
            <a:ext cx="8520281" cy="1190903"/>
          </a:xfrm>
          <a:prstGeom prst="rect">
            <a:avLst/>
          </a:prstGeom>
          <a:noFill/>
        </p:spPr>
        <p:txBody>
          <a:bodyPr wrap="none" rtlCol="0" anchor="ctr">
            <a:spAutoFit/>
          </a:bodyPr>
          <a:lstStyle/>
          <a:p>
            <a:pPr>
              <a:lnSpc>
                <a:spcPct val="120000"/>
              </a:lnSpc>
              <a:defRPr/>
            </a:pPr>
            <a:r>
              <a:rPr lang="zh-CN" altLang="zh-CN" sz="6500" b="1" dirty="0">
                <a:solidFill>
                  <a:schemeClr val="bg1"/>
                </a:solidFill>
                <a:latin typeface="+mj-ea"/>
                <a:ea typeface="+mj-ea"/>
              </a:rPr>
              <a:t>考点一　</a:t>
            </a:r>
            <a:r>
              <a:rPr lang="zh-CN" altLang="zh-CN" sz="6500" b="1" dirty="0" smtClean="0">
                <a:solidFill>
                  <a:schemeClr val="bg1"/>
                </a:solidFill>
                <a:latin typeface="+mj-ea"/>
                <a:ea typeface="+mj-ea"/>
              </a:rPr>
              <a:t>铜</a:t>
            </a:r>
            <a:r>
              <a:rPr lang="zh-CN" altLang="zh-CN" sz="6500" b="1" dirty="0">
                <a:solidFill>
                  <a:schemeClr val="bg1"/>
                </a:solidFill>
                <a:latin typeface="+mj-ea"/>
                <a:ea typeface="+mj-ea"/>
              </a:rPr>
              <a:t>及其化合物</a:t>
            </a:r>
          </a:p>
        </p:txBody>
      </p:sp>
    </p:spTree>
    <p:extLst>
      <p:ext uri="{BB962C8B-B14F-4D97-AF65-F5344CB8AC3E}">
        <p14:creationId xmlns:p14="http://schemas.microsoft.com/office/powerpoint/2010/main" val="50858436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0550" y="549474"/>
            <a:ext cx="11615778" cy="5812593"/>
          </a:xfrm>
          <a:prstGeom prst="rect">
            <a:avLst/>
          </a:prstGeom>
        </p:spPr>
        <p:txBody>
          <a:bodyPr wrap="square" lIns="121898" tIns="60948" rIns="121898" bIns="60948">
            <a:spAutoFit/>
          </a:bodyPr>
          <a:lstStyle/>
          <a:p>
            <a:pPr algn="just">
              <a:lnSpc>
                <a:spcPts val="5000"/>
              </a:lnSpc>
              <a:spcAft>
                <a:spcPts val="0"/>
              </a:spcAft>
            </a:pPr>
            <a:r>
              <a:rPr lang="zh-CN" altLang="zh-CN" sz="2800" b="1" kern="100" dirty="0">
                <a:solidFill>
                  <a:srgbClr val="0000FF"/>
                </a:solidFill>
                <a:latin typeface="Times New Roman"/>
                <a:cs typeface="Times New Roman"/>
              </a:rPr>
              <a:t>题组二　合金的性能特点及应用</a:t>
            </a:r>
          </a:p>
          <a:p>
            <a:pPr algn="just">
              <a:lnSpc>
                <a:spcPts val="5000"/>
              </a:lnSpc>
              <a:spcAft>
                <a:spcPts val="0"/>
              </a:spcAft>
            </a:pPr>
            <a:r>
              <a:rPr lang="en-US" altLang="zh-CN" sz="2800" kern="100" dirty="0" smtClean="0">
                <a:latin typeface="Times New Roman"/>
                <a:ea typeface="华文细黑"/>
                <a:cs typeface="Courier New"/>
              </a:rPr>
              <a:t>3.C919</a:t>
            </a:r>
            <a:r>
              <a:rPr lang="zh-CN" altLang="zh-CN" sz="2800" kern="100" dirty="0">
                <a:latin typeface="Times New Roman"/>
                <a:ea typeface="华文细黑"/>
                <a:cs typeface="Times New Roman"/>
              </a:rPr>
              <a:t>大型飞机采用了大量新型材料铝锂合金。下列关于铝锂合金的说法不正确的是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铝锂合金是铝与锂形成的混合物</a:t>
            </a:r>
            <a:endParaRPr lang="zh-CN" altLang="zh-CN" sz="2800" kern="100" dirty="0">
              <a:latin typeface="宋体"/>
              <a:cs typeface="Courier New"/>
            </a:endParaRPr>
          </a:p>
          <a:p>
            <a:pPr algn="just">
              <a:lnSpc>
                <a:spcPts val="5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铝锂合金的硬度比锂大</a:t>
            </a:r>
            <a:endParaRPr lang="zh-CN" altLang="zh-CN" sz="2800" kern="100" dirty="0">
              <a:latin typeface="宋体"/>
              <a:cs typeface="Courier New"/>
            </a:endParaRPr>
          </a:p>
          <a:p>
            <a:pPr algn="just">
              <a:lnSpc>
                <a:spcPts val="5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铝锂合金的熔沸点比铝低</a:t>
            </a:r>
            <a:endParaRPr lang="zh-CN" altLang="zh-CN" sz="2800" kern="100" dirty="0">
              <a:latin typeface="宋体"/>
              <a:cs typeface="Courier New"/>
            </a:endParaRPr>
          </a:p>
          <a:p>
            <a:pPr algn="just">
              <a:lnSpc>
                <a:spcPts val="5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铝锂合金耐酸碱</a:t>
            </a:r>
            <a:r>
              <a:rPr lang="zh-CN" altLang="zh-CN" sz="2800" kern="100" dirty="0" smtClean="0">
                <a:latin typeface="Times New Roman"/>
                <a:ea typeface="华文细黑"/>
                <a:cs typeface="Times New Roman"/>
              </a:rPr>
              <a:t>腐蚀</a:t>
            </a:r>
            <a:endParaRPr lang="en-US" altLang="zh-CN" sz="2800" kern="100" dirty="0" smtClean="0">
              <a:latin typeface="Times New Roman"/>
              <a:ea typeface="华文细黑"/>
              <a:cs typeface="Times New Roman"/>
            </a:endParaRPr>
          </a:p>
          <a:p>
            <a:pPr algn="just">
              <a:lnSpc>
                <a:spcPts val="5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铝锂合金中的铝能与酸和碱反应，锂能与酸反应，故铝锂合金不耐酸碱腐蚀</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3" name="矩形 2"/>
          <p:cNvSpPr/>
          <p:nvPr/>
        </p:nvSpPr>
        <p:spPr>
          <a:xfrm>
            <a:off x="2297832" y="1979995"/>
            <a:ext cx="444352" cy="523220"/>
          </a:xfrm>
          <a:prstGeom prst="rect">
            <a:avLst/>
          </a:prstGeom>
        </p:spPr>
        <p:txBody>
          <a:bodyPr wrap="none">
            <a:spAutoFit/>
          </a:bodyPr>
          <a:lstStyle/>
          <a:p>
            <a:r>
              <a:rPr lang="en-US" altLang="zh-CN" sz="2800" kern="100" dirty="0">
                <a:solidFill>
                  <a:schemeClr val="accent6">
                    <a:lumMod val="75000"/>
                  </a:schemeClr>
                </a:solidFill>
                <a:latin typeface="Times New Roman"/>
                <a:cs typeface="Times New Roman"/>
              </a:rPr>
              <a:t>D</a:t>
            </a:r>
            <a:endParaRPr lang="zh-CN" altLang="en-US" sz="2800" kern="100" dirty="0">
              <a:solidFill>
                <a:schemeClr val="accent6">
                  <a:lumMod val="75000"/>
                </a:schemeClr>
              </a:solidFill>
              <a:latin typeface="Times New Roman"/>
              <a:cs typeface="Times New Roman"/>
            </a:endParaRPr>
          </a:p>
        </p:txBody>
      </p:sp>
      <p:sp>
        <p:nvSpPr>
          <p:cNvPr id="5" name="Rectangle 21">
            <a:hlinkClick r:id="rId2" action="ppaction://hlinksldjump"/>
          </p:cNvPr>
          <p:cNvSpPr>
            <a:spLocks noChangeArrowheads="1"/>
          </p:cNvSpPr>
          <p:nvPr/>
        </p:nvSpPr>
        <p:spPr bwMode="auto">
          <a:xfrm>
            <a:off x="9191550"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3" action="ppaction://hlinksldjump"/>
          </p:cNvPr>
          <p:cNvSpPr>
            <a:spLocks noChangeArrowheads="1"/>
          </p:cNvSpPr>
          <p:nvPr/>
        </p:nvSpPr>
        <p:spPr bwMode="auto">
          <a:xfrm>
            <a:off x="9676178"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4" action="ppaction://hlinksldjump"/>
          </p:cNvPr>
          <p:cNvSpPr>
            <a:spLocks noChangeArrowheads="1"/>
          </p:cNvSpPr>
          <p:nvPr/>
        </p:nvSpPr>
        <p:spPr bwMode="auto">
          <a:xfrm>
            <a:off x="10136664"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5" action="ppaction://hlinksldjump"/>
          </p:cNvPr>
          <p:cNvSpPr>
            <a:spLocks noChangeArrowheads="1"/>
          </p:cNvSpPr>
          <p:nvPr/>
        </p:nvSpPr>
        <p:spPr bwMode="auto">
          <a:xfrm>
            <a:off x="1057300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9" name="Rectangle 21">
            <a:hlinkClick r:id="rId6" action="ppaction://hlinksldjump"/>
          </p:cNvPr>
          <p:cNvSpPr>
            <a:spLocks noChangeArrowheads="1"/>
          </p:cNvSpPr>
          <p:nvPr/>
        </p:nvSpPr>
        <p:spPr bwMode="auto">
          <a:xfrm>
            <a:off x="1105721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5</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0" name="Rectangle 21">
            <a:hlinkClick r:id="rId7" action="ppaction://hlinksldjump"/>
          </p:cNvPr>
          <p:cNvSpPr>
            <a:spLocks noChangeArrowheads="1"/>
          </p:cNvSpPr>
          <p:nvPr/>
        </p:nvSpPr>
        <p:spPr bwMode="auto">
          <a:xfrm>
            <a:off x="11541426"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2" name="圆角矩形 11">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3123541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6" end="6"/>
                                            </p:txEl>
                                          </p:spTgt>
                                        </p:tgtEl>
                                        <p:attrNameLst>
                                          <p:attrName>style.visibility</p:attrName>
                                        </p:attrNameLst>
                                      </p:cBhvr>
                                      <p:to>
                                        <p:strVal val="visible"/>
                                      </p:to>
                                    </p:set>
                                    <p:animEffect transition="in" filter="blinds(horizontal)">
                                      <p:cBhvr>
                                        <p:cTn id="7" dur="500"/>
                                        <p:tgtEl>
                                          <p:spTgt spid="4">
                                            <p:txEl>
                                              <p:pRg st="6" end="6"/>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4">
                                            <p:txEl>
                                              <p:pRg st="6" end="6"/>
                                            </p:txEl>
                                          </p:spTgt>
                                        </p:tgtEl>
                                      </p:cBhvr>
                                    </p:animEffect>
                                    <p:set>
                                      <p:cBhvr>
                                        <p:cTn id="17" dur="1" fill="hold">
                                          <p:stCondLst>
                                            <p:cond delay="499"/>
                                          </p:stCondLst>
                                        </p:cTn>
                                        <p:tgtEl>
                                          <p:spTgt spid="4">
                                            <p:txEl>
                                              <p:pRg st="6" end="6"/>
                                            </p:txEl>
                                          </p:spTgt>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3"/>
                                        </p:tgtEl>
                                      </p:cBhvr>
                                    </p:animEffect>
                                    <p:set>
                                      <p:cBhvr>
                                        <p:cTn id="20" dur="1" fill="hold">
                                          <p:stCondLst>
                                            <p:cond delay="499"/>
                                          </p:stCondLst>
                                        </p:cTn>
                                        <p:tgtEl>
                                          <p:spTgt spid="3"/>
                                        </p:tgtEl>
                                        <p:attrNameLst>
                                          <p:attrName>style.visibility</p:attrName>
                                        </p:attrNameLst>
                                      </p:cBhvr>
                                      <p:to>
                                        <p:strVal val="hidden"/>
                                      </p:to>
                                    </p:set>
                                  </p:childTnLst>
                                </p:cTn>
                              </p:par>
                            </p:childTnLst>
                          </p:cTn>
                        </p:par>
                      </p:childTnLst>
                    </p:cTn>
                  </p:par>
                </p:childTnLst>
              </p:cTn>
              <p:nextCondLst>
                <p:cond evt="onClick" delay="0">
                  <p:tgtEl>
                    <p:spTgt spid="12"/>
                  </p:tgtEl>
                </p:cond>
              </p:nextCondLst>
            </p:seq>
          </p:childTnLst>
        </p:cTn>
      </p:par>
    </p:tnLst>
    <p:bldLst>
      <p:bldP spid="3" grpId="0"/>
      <p:bldP spid="3" grpId="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06574" y="558999"/>
            <a:ext cx="11409907" cy="5638338"/>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合金与纯金属制成的金属材料相比，优点是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合金的硬度一般比它的各成分金属的大</a:t>
            </a:r>
            <a:endParaRPr lang="zh-CN" altLang="zh-CN" sz="2800" kern="100" dirty="0">
              <a:latin typeface="宋体"/>
              <a:cs typeface="Courier New"/>
            </a:endParaRPr>
          </a:p>
          <a:p>
            <a:pPr algn="just">
              <a:lnSpc>
                <a:spcPts val="55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合金的熔点一般比它的各成分金属的更低</a:t>
            </a:r>
            <a:endParaRPr lang="zh-CN" altLang="zh-CN" sz="2800" kern="100" dirty="0">
              <a:latin typeface="宋体"/>
              <a:cs typeface="Courier New"/>
            </a:endParaRPr>
          </a:p>
          <a:p>
            <a:pPr algn="just">
              <a:lnSpc>
                <a:spcPts val="5500"/>
              </a:lnSpc>
              <a:spcAft>
                <a:spcPts val="0"/>
              </a:spcAft>
            </a:pPr>
            <a:r>
              <a:rPr lang="en-US" altLang="zh-CN" sz="2800" kern="100" dirty="0">
                <a:latin typeface="宋体"/>
                <a:ea typeface="华文细黑"/>
                <a:cs typeface="Times New Roman"/>
              </a:rPr>
              <a:t>③</a:t>
            </a:r>
            <a:r>
              <a:rPr lang="zh-CN" altLang="zh-CN" sz="2800" kern="100" dirty="0">
                <a:latin typeface="Times New Roman"/>
                <a:ea typeface="华文细黑"/>
                <a:cs typeface="Times New Roman"/>
              </a:rPr>
              <a:t>改变原料的配比、改变生成合金的条件，得到有不同性能的合金</a:t>
            </a:r>
            <a:endParaRPr lang="zh-CN" altLang="zh-CN" sz="2800" kern="100" dirty="0">
              <a:latin typeface="宋体"/>
              <a:cs typeface="Courier New"/>
            </a:endParaRPr>
          </a:p>
          <a:p>
            <a:pPr algn="just">
              <a:lnSpc>
                <a:spcPts val="5500"/>
              </a:lnSpc>
              <a:spcAft>
                <a:spcPts val="0"/>
              </a:spcAft>
            </a:pPr>
            <a:r>
              <a:rPr lang="en-US" altLang="zh-CN" sz="2800" kern="100" dirty="0">
                <a:latin typeface="宋体"/>
                <a:ea typeface="华文细黑"/>
                <a:cs typeface="Times New Roman"/>
              </a:rPr>
              <a:t>④</a:t>
            </a:r>
            <a:r>
              <a:rPr lang="zh-CN" altLang="zh-CN" sz="2800" kern="100" dirty="0">
                <a:latin typeface="Times New Roman"/>
                <a:ea typeface="华文细黑"/>
                <a:cs typeface="Times New Roman"/>
              </a:rPr>
              <a:t>合金比纯金属的导电性更强</a:t>
            </a:r>
            <a:endParaRPr lang="zh-CN" altLang="zh-CN" sz="2800" kern="100" dirty="0">
              <a:latin typeface="宋体"/>
              <a:cs typeface="Courier New"/>
            </a:endParaRPr>
          </a:p>
          <a:p>
            <a:pPr algn="just">
              <a:lnSpc>
                <a:spcPts val="5500"/>
              </a:lnSpc>
              <a:spcAft>
                <a:spcPts val="0"/>
              </a:spcAft>
            </a:pPr>
            <a:r>
              <a:rPr lang="en-US" altLang="zh-CN" sz="2800" kern="100" dirty="0">
                <a:latin typeface="宋体"/>
                <a:ea typeface="华文细黑"/>
                <a:cs typeface="Times New Roman"/>
              </a:rPr>
              <a:t>⑤</a:t>
            </a:r>
            <a:r>
              <a:rPr lang="zh-CN" altLang="zh-CN" sz="2800" kern="100" dirty="0">
                <a:latin typeface="Times New Roman"/>
                <a:ea typeface="华文细黑"/>
                <a:cs typeface="Times New Roman"/>
              </a:rPr>
              <a:t>合金比纯金属的应用范围更广泛</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a:t>
            </a:r>
            <a:r>
              <a:rPr lang="en-US" altLang="zh-CN" sz="2800" kern="100" dirty="0">
                <a:latin typeface="宋体"/>
                <a:ea typeface="华文细黑"/>
                <a:cs typeface="Times New Roman"/>
              </a:rPr>
              <a:t>②③④</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a:t>
            </a:r>
            <a:r>
              <a:rPr lang="en-US" altLang="zh-CN" sz="2800" kern="100" dirty="0">
                <a:latin typeface="宋体"/>
                <a:ea typeface="华文细黑"/>
                <a:cs typeface="Times New Roman"/>
              </a:rPr>
              <a:t>①②③⑤</a:t>
            </a:r>
            <a:r>
              <a:rPr lang="en-US" altLang="zh-CN" sz="2800" kern="100" dirty="0">
                <a:latin typeface="Times New Roman"/>
                <a:ea typeface="华文细黑"/>
                <a:cs typeface="Courier New"/>
              </a:rPr>
              <a:t>  </a:t>
            </a:r>
            <a:endParaRPr lang="en-US" altLang="zh-CN" sz="2800" kern="100" dirty="0" smtClean="0">
              <a:latin typeface="Times New Roman"/>
              <a:ea typeface="华文细黑"/>
              <a:cs typeface="Courier New"/>
            </a:endParaRPr>
          </a:p>
          <a:p>
            <a:pPr algn="just">
              <a:lnSpc>
                <a:spcPts val="5500"/>
              </a:lnSpc>
              <a:spcAft>
                <a:spcPts val="0"/>
              </a:spcAft>
            </a:pPr>
            <a:r>
              <a:rPr lang="en-US" altLang="zh-CN" sz="2800" kern="100" dirty="0" smtClean="0">
                <a:latin typeface="Times New Roman"/>
                <a:ea typeface="华文细黑"/>
                <a:cs typeface="Courier New"/>
              </a:rPr>
              <a:t>C</a:t>
            </a:r>
            <a:r>
              <a:rPr lang="en-US" altLang="zh-CN" sz="2800" kern="100" dirty="0">
                <a:latin typeface="Times New Roman"/>
                <a:ea typeface="华文细黑"/>
                <a:cs typeface="Courier New"/>
              </a:rPr>
              <a:t>.</a:t>
            </a:r>
            <a:r>
              <a:rPr lang="en-US" altLang="zh-CN" sz="2800" kern="100" dirty="0">
                <a:latin typeface="宋体"/>
                <a:ea typeface="华文细黑"/>
                <a:cs typeface="Times New Roman"/>
              </a:rPr>
              <a:t>①②④</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D</a:t>
            </a:r>
            <a:r>
              <a:rPr lang="en-US" altLang="zh-CN" sz="2800" kern="100" dirty="0">
                <a:latin typeface="Times New Roman"/>
                <a:ea typeface="华文细黑"/>
                <a:cs typeface="Courier New"/>
              </a:rPr>
              <a:t>.</a:t>
            </a:r>
            <a:r>
              <a:rPr lang="en-US" altLang="zh-CN" sz="2800" kern="100" dirty="0">
                <a:latin typeface="宋体"/>
                <a:ea typeface="华文细黑"/>
                <a:cs typeface="Times New Roman"/>
              </a:rPr>
              <a:t>①②④⑤</a:t>
            </a:r>
            <a:endParaRPr lang="zh-CN" altLang="zh-CN" sz="2800" kern="100" dirty="0">
              <a:effectLst/>
              <a:latin typeface="宋体"/>
              <a:cs typeface="Courier New"/>
            </a:endParaRPr>
          </a:p>
        </p:txBody>
      </p:sp>
      <p:sp>
        <p:nvSpPr>
          <p:cNvPr id="5" name="矩形 4"/>
          <p:cNvSpPr/>
          <p:nvPr/>
        </p:nvSpPr>
        <p:spPr>
          <a:xfrm>
            <a:off x="7731349" y="775023"/>
            <a:ext cx="423514" cy="523220"/>
          </a:xfrm>
          <a:prstGeom prst="rect">
            <a:avLst/>
          </a:prstGeom>
        </p:spPr>
        <p:txBody>
          <a:bodyPr wrap="none">
            <a:spAutoFit/>
          </a:bodyPr>
          <a:lstStyle/>
          <a:p>
            <a:r>
              <a:rPr lang="en-US" altLang="zh-CN" sz="2800" kern="100" dirty="0">
                <a:solidFill>
                  <a:schemeClr val="accent6">
                    <a:lumMod val="75000"/>
                  </a:schemeClr>
                </a:solidFill>
                <a:latin typeface="Times New Roman"/>
                <a:cs typeface="Times New Roman"/>
              </a:rPr>
              <a:t>B</a:t>
            </a:r>
            <a:endParaRPr lang="zh-CN" altLang="en-US" sz="2800" kern="100" dirty="0">
              <a:solidFill>
                <a:schemeClr val="accent6">
                  <a:lumMod val="75000"/>
                </a:schemeClr>
              </a:solidFill>
              <a:latin typeface="Times New Roman"/>
              <a:cs typeface="Times New Roman"/>
            </a:endParaRPr>
          </a:p>
        </p:txBody>
      </p:sp>
      <p:sp>
        <p:nvSpPr>
          <p:cNvPr id="6" name="Rectangle 21">
            <a:hlinkClick r:id="rId2" action="ppaction://hlinksldjump"/>
          </p:cNvPr>
          <p:cNvSpPr>
            <a:spLocks noChangeArrowheads="1"/>
          </p:cNvSpPr>
          <p:nvPr/>
        </p:nvSpPr>
        <p:spPr bwMode="auto">
          <a:xfrm>
            <a:off x="9191550"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3" action="ppaction://hlinksldjump"/>
          </p:cNvPr>
          <p:cNvSpPr>
            <a:spLocks noChangeArrowheads="1"/>
          </p:cNvSpPr>
          <p:nvPr/>
        </p:nvSpPr>
        <p:spPr bwMode="auto">
          <a:xfrm>
            <a:off x="9676178"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4" action="ppaction://hlinksldjump"/>
          </p:cNvPr>
          <p:cNvSpPr>
            <a:spLocks noChangeArrowheads="1"/>
          </p:cNvSpPr>
          <p:nvPr/>
        </p:nvSpPr>
        <p:spPr bwMode="auto">
          <a:xfrm>
            <a:off x="10136664"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5" action="ppaction://hlinksldjump"/>
          </p:cNvPr>
          <p:cNvSpPr>
            <a:spLocks noChangeArrowheads="1"/>
          </p:cNvSpPr>
          <p:nvPr/>
        </p:nvSpPr>
        <p:spPr bwMode="auto">
          <a:xfrm>
            <a:off x="1057300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6" action="ppaction://hlinksldjump"/>
          </p:cNvPr>
          <p:cNvSpPr>
            <a:spLocks noChangeArrowheads="1"/>
          </p:cNvSpPr>
          <p:nvPr/>
        </p:nvSpPr>
        <p:spPr bwMode="auto">
          <a:xfrm>
            <a:off x="1105721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5</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1" name="Rectangle 21">
            <a:hlinkClick r:id="rId7" action="ppaction://hlinksldjump"/>
          </p:cNvPr>
          <p:cNvSpPr>
            <a:spLocks noChangeArrowheads="1"/>
          </p:cNvSpPr>
          <p:nvPr/>
        </p:nvSpPr>
        <p:spPr bwMode="auto">
          <a:xfrm>
            <a:off x="11541426"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7" name="圆角矩形 16"/>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320007158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17"/>
                  </p:tgtEl>
                </p:cond>
              </p:nextCondLst>
            </p:seq>
          </p:childTnLst>
        </p:cTn>
      </p:par>
    </p:tnLst>
    <p:bldLst>
      <p:bldP spid="5" grpId="0"/>
      <p:bldP spid="5" grpId="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90550" y="126951"/>
            <a:ext cx="11733225" cy="2708410"/>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solidFill>
                  <a:srgbClr val="0000FF"/>
                </a:solidFill>
                <a:latin typeface="Times New Roman"/>
                <a:cs typeface="Times New Roman"/>
              </a:rPr>
              <a:t>题组三　合金组成的分析</a:t>
            </a:r>
          </a:p>
          <a:p>
            <a:pPr algn="just">
              <a:lnSpc>
                <a:spcPct val="1500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现代建筑的门窗框架常用电解加工成的古铜色硬铝制造。取硬铝样品进行如下实验</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每一步试剂均过量</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，由此可以推知硬铝的组成可能为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提示：</a:t>
            </a:r>
            <a:r>
              <a:rPr lang="en-US" altLang="zh-CN" sz="2800" kern="100" dirty="0">
                <a:latin typeface="Times New Roman"/>
                <a:ea typeface="华文细黑"/>
                <a:cs typeface="Courier New"/>
              </a:rPr>
              <a:t>Si</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a:t>
            </a:r>
            <a:r>
              <a:rPr lang="en-US" altLang="zh-CN" sz="2800" kern="100" dirty="0" err="1" smtClean="0">
                <a:latin typeface="Times New Roman"/>
                <a:ea typeface="华文细黑"/>
                <a:cs typeface="Courier New"/>
              </a:rPr>
              <a:t>SiO</a:t>
            </a:r>
            <a:r>
              <a:rPr lang="en-US" altLang="zh-CN" sz="2800" kern="100" dirty="0" smtClean="0">
                <a:latin typeface="Times New Roman"/>
                <a:ea typeface="华文细黑"/>
                <a:cs typeface="Courier New"/>
              </a:rPr>
              <a:t>  </a:t>
            </a:r>
            <a:r>
              <a:rPr lang="zh-CN" altLang="zh-CN" sz="2800" kern="100" dirty="0" smtClean="0">
                <a:latin typeface="Times New Roman"/>
                <a:ea typeface="华文细黑"/>
                <a:cs typeface="Times New Roman"/>
              </a:rPr>
              <a:t>＋</a:t>
            </a:r>
            <a:r>
              <a:rPr lang="en-US" altLang="zh-CN" sz="2800" kern="100" dirty="0">
                <a:latin typeface="Times New Roman"/>
                <a:ea typeface="华文细黑"/>
                <a:cs typeface="Courier New"/>
              </a:rPr>
              <a:t>2H</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992176039"/>
              </p:ext>
            </p:extLst>
          </p:nvPr>
        </p:nvGraphicFramePr>
        <p:xfrm>
          <a:off x="3987924" y="2171750"/>
          <a:ext cx="473075" cy="593725"/>
        </p:xfrm>
        <a:graphic>
          <a:graphicData uri="http://schemas.openxmlformats.org/presentationml/2006/ole">
            <mc:AlternateContent xmlns:mc="http://schemas.openxmlformats.org/markup-compatibility/2006">
              <mc:Choice xmlns:v="urn:schemas-microsoft-com:vml" Requires="v">
                <p:oleObj spid="_x0000_s124996" name="文档" r:id="rId4" imgW="473795" imgH="594381" progId="Word.Document.12">
                  <p:embed/>
                </p:oleObj>
              </mc:Choice>
              <mc:Fallback>
                <p:oleObj name="文档" r:id="rId4" imgW="473795" imgH="594381" progId="Word.Document.12">
                  <p:embed/>
                  <p:pic>
                    <p:nvPicPr>
                      <p:cNvPr id="0" name=""/>
                      <p:cNvPicPr/>
                      <p:nvPr/>
                    </p:nvPicPr>
                    <p:blipFill>
                      <a:blip r:embed="rId5"/>
                      <a:stretch>
                        <a:fillRect/>
                      </a:stretch>
                    </p:blipFill>
                    <p:spPr>
                      <a:xfrm>
                        <a:off x="3987924" y="2171750"/>
                        <a:ext cx="473075" cy="593725"/>
                      </a:xfrm>
                      <a:prstGeom prst="rect">
                        <a:avLst/>
                      </a:prstGeom>
                    </p:spPr>
                  </p:pic>
                </p:oleObj>
              </mc:Fallback>
            </mc:AlternateContent>
          </a:graphicData>
        </a:graphic>
      </p:graphicFrame>
      <p:pic>
        <p:nvPicPr>
          <p:cNvPr id="12493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8312" y="2853730"/>
            <a:ext cx="6270950" cy="2261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矩形 4"/>
          <p:cNvSpPr/>
          <p:nvPr/>
        </p:nvSpPr>
        <p:spPr>
          <a:xfrm>
            <a:off x="200075" y="5141143"/>
            <a:ext cx="10793813" cy="1384995"/>
          </a:xfrm>
          <a:prstGeom prst="rect">
            <a:avLst/>
          </a:prstGeom>
        </p:spPr>
        <p:txBody>
          <a:bodyPr>
            <a:spAutoFit/>
          </a:bodyPr>
          <a:lstStyle/>
          <a:p>
            <a:pPr algn="just">
              <a:lnSpc>
                <a:spcPct val="150000"/>
              </a:lnSpc>
              <a:spcAft>
                <a:spcPts val="0"/>
              </a:spcAft>
            </a:pPr>
            <a:r>
              <a:rPr lang="en-US" altLang="zh-CN" sz="2800" kern="100" dirty="0" err="1">
                <a:latin typeface="Times New Roman"/>
                <a:ea typeface="华文细黑"/>
                <a:cs typeface="Courier New"/>
              </a:rPr>
              <a:t>A.Al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Mg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Si</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Zn  </a:t>
            </a: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B.Al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Fe</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Zn</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a:t>
            </a:r>
            <a:endParaRPr lang="zh-CN" altLang="zh-CN" sz="2800" kern="100" dirty="0">
              <a:latin typeface="宋体"/>
              <a:cs typeface="Courier New"/>
            </a:endParaRPr>
          </a:p>
          <a:p>
            <a:pPr algn="just">
              <a:lnSpc>
                <a:spcPct val="150000"/>
              </a:lnSpc>
              <a:spcAft>
                <a:spcPts val="0"/>
              </a:spcAft>
            </a:pPr>
            <a:r>
              <a:rPr lang="en-US" altLang="zh-CN" sz="2800" kern="100" dirty="0" err="1">
                <a:latin typeface="Times New Roman"/>
                <a:ea typeface="华文细黑"/>
                <a:cs typeface="Courier New"/>
              </a:rPr>
              <a:t>C.Al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Fe  </a:t>
            </a: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D.Al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Mg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Si</a:t>
            </a:r>
            <a:r>
              <a:rPr lang="zh-CN" altLang="zh-CN" sz="2800" kern="100" dirty="0">
                <a:latin typeface="Times New Roman"/>
                <a:ea typeface="华文细黑"/>
                <a:cs typeface="Times New Roman"/>
              </a:rPr>
              <a:t>、</a:t>
            </a:r>
            <a:r>
              <a:rPr lang="en-US" altLang="zh-CN" sz="2800" kern="100" dirty="0" err="1">
                <a:latin typeface="Times New Roman"/>
                <a:ea typeface="华文细黑"/>
                <a:cs typeface="Courier New"/>
              </a:rPr>
              <a:t>Mn</a:t>
            </a:r>
            <a:endParaRPr lang="zh-CN" altLang="zh-CN" sz="2800" kern="100" dirty="0">
              <a:effectLst/>
              <a:latin typeface="宋体"/>
              <a:cs typeface="Courier New"/>
            </a:endParaRPr>
          </a:p>
        </p:txBody>
      </p:sp>
      <p:sp>
        <p:nvSpPr>
          <p:cNvPr id="6" name="Rectangle 21">
            <a:hlinkClick r:id="rId7" action="ppaction://hlinksldjump"/>
          </p:cNvPr>
          <p:cNvSpPr>
            <a:spLocks noChangeArrowheads="1"/>
          </p:cNvSpPr>
          <p:nvPr/>
        </p:nvSpPr>
        <p:spPr bwMode="auto">
          <a:xfrm>
            <a:off x="9191550"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8" action="ppaction://hlinksldjump"/>
          </p:cNvPr>
          <p:cNvSpPr>
            <a:spLocks noChangeArrowheads="1"/>
          </p:cNvSpPr>
          <p:nvPr/>
        </p:nvSpPr>
        <p:spPr bwMode="auto">
          <a:xfrm>
            <a:off x="9676178"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9" action="ppaction://hlinksldjump"/>
          </p:cNvPr>
          <p:cNvSpPr>
            <a:spLocks noChangeArrowheads="1"/>
          </p:cNvSpPr>
          <p:nvPr/>
        </p:nvSpPr>
        <p:spPr bwMode="auto">
          <a:xfrm>
            <a:off x="10136664"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10" action="ppaction://hlinksldjump"/>
          </p:cNvPr>
          <p:cNvSpPr>
            <a:spLocks noChangeArrowheads="1"/>
          </p:cNvSpPr>
          <p:nvPr/>
        </p:nvSpPr>
        <p:spPr bwMode="auto">
          <a:xfrm>
            <a:off x="1057300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11" action="ppaction://hlinksldjump"/>
          </p:cNvPr>
          <p:cNvSpPr>
            <a:spLocks noChangeArrowheads="1"/>
          </p:cNvSpPr>
          <p:nvPr/>
        </p:nvSpPr>
        <p:spPr bwMode="auto">
          <a:xfrm>
            <a:off x="1105721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1" name="Rectangle 21">
            <a:hlinkClick r:id="rId12" action="ppaction://hlinksldjump"/>
          </p:cNvPr>
          <p:cNvSpPr>
            <a:spLocks noChangeArrowheads="1"/>
          </p:cNvSpPr>
          <p:nvPr/>
        </p:nvSpPr>
        <p:spPr bwMode="auto">
          <a:xfrm>
            <a:off x="11541426"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5" name="圆角矩形 14">
            <a:hlinkClick r:id="rId13"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81901420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矩形 2"/>
          <p:cNvSpPr/>
          <p:nvPr/>
        </p:nvSpPr>
        <p:spPr>
          <a:xfrm>
            <a:off x="814931" y="1989634"/>
            <a:ext cx="10536859" cy="2913618"/>
          </a:xfrm>
          <a:prstGeom prst="rect">
            <a:avLst/>
          </a:prstGeom>
        </p:spPr>
        <p:txBody>
          <a:bodyPr>
            <a:spAutoFit/>
          </a:bodyPr>
          <a:lstStyle/>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通过反应</a:t>
            </a: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知合金中必须含有排在金属活动性顺序中</a:t>
            </a:r>
            <a:r>
              <a:rPr lang="en-US" altLang="zh-CN" sz="2800" kern="100" dirty="0">
                <a:latin typeface="Times New Roman"/>
                <a:ea typeface="华文细黑"/>
                <a:cs typeface="Courier New"/>
              </a:rPr>
              <a:t>H</a:t>
            </a:r>
            <a:r>
              <a:rPr lang="zh-CN" altLang="zh-CN" sz="2800" kern="100" dirty="0">
                <a:latin typeface="Times New Roman"/>
                <a:ea typeface="华文细黑"/>
                <a:cs typeface="Times New Roman"/>
              </a:rPr>
              <a:t>之前的金属和</a:t>
            </a:r>
            <a:r>
              <a:rPr lang="en-US" altLang="zh-CN" sz="2800" kern="100" dirty="0">
                <a:latin typeface="Times New Roman"/>
                <a:ea typeface="华文细黑"/>
                <a:cs typeface="Courier New"/>
              </a:rPr>
              <a:t>H</a:t>
            </a:r>
            <a:r>
              <a:rPr lang="zh-CN" altLang="zh-CN" sz="2800" kern="100" dirty="0">
                <a:latin typeface="Times New Roman"/>
                <a:ea typeface="华文细黑"/>
                <a:cs typeface="Times New Roman"/>
              </a:rPr>
              <a:t>之后的金属；由反应</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知合金中必须含有</a:t>
            </a:r>
            <a:r>
              <a:rPr lang="en-US" altLang="zh-CN" sz="2800" kern="100" dirty="0">
                <a:latin typeface="Times New Roman"/>
                <a:ea typeface="华文细黑"/>
                <a:cs typeface="Courier New"/>
              </a:rPr>
              <a:t>Si</a:t>
            </a:r>
            <a:r>
              <a:rPr lang="zh-CN" altLang="zh-CN" sz="2800" kern="100" dirty="0">
                <a:latin typeface="Times New Roman"/>
                <a:ea typeface="华文细黑"/>
                <a:cs typeface="Times New Roman"/>
              </a:rPr>
              <a:t>及排在金属活动性顺序表</a:t>
            </a:r>
            <a:r>
              <a:rPr lang="en-US" altLang="zh-CN" sz="2800" kern="100" dirty="0">
                <a:latin typeface="Times New Roman"/>
                <a:ea typeface="华文细黑"/>
                <a:cs typeface="Courier New"/>
              </a:rPr>
              <a:t>H</a:t>
            </a:r>
            <a:r>
              <a:rPr lang="zh-CN" altLang="zh-CN" sz="2800" kern="100" dirty="0">
                <a:latin typeface="Times New Roman"/>
                <a:ea typeface="华文细黑"/>
                <a:cs typeface="Times New Roman"/>
              </a:rPr>
              <a:t>之后的金属或其他非金属。</a:t>
            </a:r>
            <a:endParaRPr lang="zh-CN" altLang="zh-CN" sz="1050" kern="100" dirty="0">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答案　</a:t>
            </a:r>
            <a:r>
              <a:rPr lang="en-US" altLang="zh-CN" sz="2800" kern="100" dirty="0">
                <a:solidFill>
                  <a:schemeClr val="accent6">
                    <a:lumMod val="75000"/>
                  </a:schemeClr>
                </a:solidFill>
                <a:latin typeface="Times New Roman"/>
                <a:ea typeface="华文细黑"/>
                <a:cs typeface="Courier New"/>
              </a:rPr>
              <a:t>D</a:t>
            </a:r>
            <a:endParaRPr lang="zh-CN" altLang="zh-CN" sz="1050" kern="100" dirty="0">
              <a:solidFill>
                <a:schemeClr val="accent6">
                  <a:lumMod val="75000"/>
                </a:schemeClr>
              </a:solidFill>
              <a:effectLst/>
              <a:latin typeface="宋体"/>
              <a:cs typeface="Courier New"/>
            </a:endParaRPr>
          </a:p>
        </p:txBody>
      </p:sp>
      <p:sp>
        <p:nvSpPr>
          <p:cNvPr id="4" name="Rectangle 21">
            <a:hlinkClick r:id="rId2" action="ppaction://hlinksldjump"/>
          </p:cNvPr>
          <p:cNvSpPr>
            <a:spLocks noChangeArrowheads="1"/>
          </p:cNvSpPr>
          <p:nvPr/>
        </p:nvSpPr>
        <p:spPr bwMode="auto">
          <a:xfrm>
            <a:off x="9191550"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5" name="Rectangle 21">
            <a:hlinkClick r:id="rId3" action="ppaction://hlinksldjump"/>
          </p:cNvPr>
          <p:cNvSpPr>
            <a:spLocks noChangeArrowheads="1"/>
          </p:cNvSpPr>
          <p:nvPr/>
        </p:nvSpPr>
        <p:spPr bwMode="auto">
          <a:xfrm>
            <a:off x="9676178"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10136664"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7" name="Rectangle 21">
            <a:hlinkClick r:id="rId5" action="ppaction://hlinksldjump"/>
          </p:cNvPr>
          <p:cNvSpPr>
            <a:spLocks noChangeArrowheads="1"/>
          </p:cNvSpPr>
          <p:nvPr/>
        </p:nvSpPr>
        <p:spPr bwMode="auto">
          <a:xfrm>
            <a:off x="1057300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8" name="Rectangle 21">
            <a:hlinkClick r:id="rId6" action="ppaction://hlinksldjump"/>
          </p:cNvPr>
          <p:cNvSpPr>
            <a:spLocks noChangeArrowheads="1"/>
          </p:cNvSpPr>
          <p:nvPr/>
        </p:nvSpPr>
        <p:spPr bwMode="auto">
          <a:xfrm>
            <a:off x="1105721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9" name="Rectangle 21">
            <a:hlinkClick r:id="rId7" action="ppaction://hlinksldjump"/>
          </p:cNvPr>
          <p:cNvSpPr>
            <a:spLocks noChangeArrowheads="1"/>
          </p:cNvSpPr>
          <p:nvPr/>
        </p:nvSpPr>
        <p:spPr bwMode="auto">
          <a:xfrm>
            <a:off x="11541426"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Tree>
    <p:extLst>
      <p:ext uri="{BB962C8B-B14F-4D97-AF65-F5344CB8AC3E}">
        <p14:creationId xmlns:p14="http://schemas.microsoft.com/office/powerpoint/2010/main" val="19248447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750"/>
                                        <p:tgtEl>
                                          <p:spTgt spid="3">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blinds(horizontal)">
                                      <p:cBhvr>
                                        <p:cTn id="11" dur="75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90550" y="549474"/>
            <a:ext cx="10793813" cy="656846"/>
          </a:xfrm>
          <a:prstGeom prst="rect">
            <a:avLst/>
          </a:prstGeom>
        </p:spPr>
        <p:txBody>
          <a:bodyPr>
            <a:spAutoFit/>
          </a:bodyPr>
          <a:lstStyle/>
          <a:p>
            <a:pPr algn="just">
              <a:lnSpc>
                <a:spcPct val="150000"/>
              </a:lnSpc>
              <a:spcAft>
                <a:spcPts val="0"/>
              </a:spcAft>
            </a:pPr>
            <a:r>
              <a:rPr lang="en-US" altLang="zh-CN" sz="2800" kern="100">
                <a:latin typeface="Times New Roman"/>
                <a:ea typeface="华文细黑"/>
                <a:cs typeface="Courier New"/>
              </a:rPr>
              <a:t>6.</a:t>
            </a:r>
            <a:r>
              <a:rPr lang="zh-CN" altLang="zh-CN" sz="2800" kern="100" dirty="0">
                <a:latin typeface="Times New Roman"/>
                <a:ea typeface="华文细黑"/>
                <a:cs typeface="Times New Roman"/>
              </a:rPr>
              <a:t>某同学设计了如下实验测量</a:t>
            </a: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铜银合金样品中铜的质量分数：</a:t>
            </a:r>
            <a:endParaRPr lang="zh-CN" altLang="zh-CN" sz="2800" kern="100" dirty="0">
              <a:effectLst/>
              <a:latin typeface="宋体"/>
              <a:cs typeface="Courier New"/>
            </a:endParaRPr>
          </a:p>
        </p:txBody>
      </p:sp>
      <p:pic>
        <p:nvPicPr>
          <p:cNvPr id="21848" name="Picture 344" descr="\\李笑影\李笑影\2016\一轮\化学\人教版化学\254.TIF"/>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05126" y="1289919"/>
            <a:ext cx="7245397" cy="2026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矩形 5"/>
          <p:cNvSpPr/>
          <p:nvPr/>
        </p:nvSpPr>
        <p:spPr>
          <a:xfrm>
            <a:off x="189151" y="3213770"/>
            <a:ext cx="11873194" cy="3242170"/>
          </a:xfrm>
          <a:prstGeom prst="rect">
            <a:avLst/>
          </a:prstGeom>
        </p:spPr>
        <p:txBody>
          <a:bodyPr>
            <a:spAutoFit/>
          </a:bodyPr>
          <a:lstStyle/>
          <a:p>
            <a:pPr algn="just">
              <a:lnSpc>
                <a:spcPct val="150000"/>
              </a:lnSpc>
              <a:spcAft>
                <a:spcPts val="0"/>
              </a:spcAft>
            </a:pPr>
            <a:r>
              <a:rPr lang="zh-CN" altLang="zh-CN" sz="2800" kern="100">
                <a:latin typeface="Times New Roman"/>
                <a:ea typeface="华文细黑"/>
                <a:cs typeface="Times New Roman"/>
              </a:rPr>
              <a:t>下列说法中不正确的是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合金的熔点比其成分金属低，通常比成分金属具有更优良的金属特性</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收集到的</a:t>
            </a:r>
            <a:r>
              <a:rPr lang="en-US" altLang="zh-CN" sz="2800" i="1" kern="100" dirty="0">
                <a:latin typeface="Times New Roman"/>
                <a:ea typeface="华文细黑"/>
                <a:cs typeface="Courier New"/>
              </a:rPr>
              <a:t>V</a:t>
            </a:r>
            <a:r>
              <a:rPr lang="en-US" altLang="zh-CN" sz="2800" kern="100" dirty="0">
                <a:latin typeface="Times New Roman"/>
                <a:ea typeface="华文细黑"/>
                <a:cs typeface="Courier New"/>
              </a:rPr>
              <a:t> L</a:t>
            </a:r>
            <a:r>
              <a:rPr lang="zh-CN" altLang="zh-CN" sz="2800" kern="100" dirty="0">
                <a:latin typeface="Times New Roman"/>
                <a:ea typeface="华文细黑"/>
                <a:cs typeface="Times New Roman"/>
              </a:rPr>
              <a:t>气体一定全为</a:t>
            </a:r>
            <a:r>
              <a:rPr lang="en-US" altLang="zh-CN" sz="2800" kern="100" dirty="0">
                <a:latin typeface="Times New Roman"/>
                <a:ea typeface="华文细黑"/>
                <a:cs typeface="Courier New"/>
              </a:rPr>
              <a:t>NO</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操作</a:t>
            </a:r>
            <a:r>
              <a:rPr lang="en-US" altLang="zh-CN" sz="2800" kern="100" dirty="0">
                <a:latin typeface="宋体"/>
                <a:ea typeface="华文细黑"/>
                <a:cs typeface="Times New Roman"/>
              </a:rPr>
              <a:t>Ⅰ</a:t>
            </a:r>
            <a:r>
              <a:rPr lang="zh-CN" altLang="zh-CN" sz="2800" kern="100" dirty="0">
                <a:latin typeface="Times New Roman"/>
                <a:ea typeface="华文细黑"/>
                <a:cs typeface="Times New Roman"/>
              </a:rPr>
              <a:t>是过滤，操作</a:t>
            </a:r>
            <a:r>
              <a:rPr lang="en-US" altLang="zh-CN" sz="2800" kern="100" dirty="0">
                <a:latin typeface="宋体"/>
                <a:ea typeface="华文细黑"/>
                <a:cs typeface="Times New Roman"/>
              </a:rPr>
              <a:t>Ⅱ</a:t>
            </a:r>
            <a:r>
              <a:rPr lang="zh-CN" altLang="zh-CN" sz="2800" kern="100" dirty="0">
                <a:latin typeface="Times New Roman"/>
                <a:ea typeface="华文细黑"/>
                <a:cs typeface="Times New Roman"/>
              </a:rPr>
              <a:t>是洗涤，操作</a:t>
            </a:r>
            <a:r>
              <a:rPr lang="en-US" altLang="zh-CN" sz="2800" kern="100" dirty="0">
                <a:latin typeface="宋体"/>
                <a:ea typeface="华文细黑"/>
                <a:cs typeface="Times New Roman"/>
              </a:rPr>
              <a:t>Ⅲ</a:t>
            </a:r>
            <a:r>
              <a:rPr lang="zh-CN" altLang="zh-CN" sz="2800" kern="100" dirty="0">
                <a:latin typeface="Times New Roman"/>
                <a:ea typeface="华文细黑"/>
                <a:cs typeface="Times New Roman"/>
              </a:rPr>
              <a:t>是烘干</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只通过气体体积</a:t>
            </a:r>
            <a:r>
              <a:rPr lang="en-US" altLang="zh-CN" sz="2800" i="1" kern="100" dirty="0">
                <a:latin typeface="Times New Roman"/>
                <a:ea typeface="华文细黑"/>
                <a:cs typeface="Courier New"/>
              </a:rPr>
              <a:t>V</a:t>
            </a:r>
            <a:r>
              <a:rPr lang="en-US" altLang="zh-CN" sz="2800" kern="100" dirty="0">
                <a:latin typeface="Times New Roman"/>
                <a:ea typeface="华文细黑"/>
                <a:cs typeface="Courier New"/>
              </a:rPr>
              <a:t> L</a:t>
            </a:r>
            <a:r>
              <a:rPr lang="zh-CN" altLang="zh-CN" sz="2800" kern="100" dirty="0">
                <a:latin typeface="Times New Roman"/>
                <a:ea typeface="华文细黑"/>
                <a:cs typeface="Times New Roman"/>
              </a:rPr>
              <a:t>和最后固体质量</a:t>
            </a:r>
            <a:r>
              <a:rPr lang="en-US" altLang="zh-CN" sz="2800" i="1" kern="100" dirty="0">
                <a:latin typeface="Times New Roman"/>
                <a:ea typeface="华文细黑"/>
                <a:cs typeface="Courier New"/>
              </a:rPr>
              <a:t>W</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无法计算合金中铜的质量分数</a:t>
            </a:r>
            <a:endParaRPr lang="zh-CN" altLang="zh-CN" sz="2800" kern="100" dirty="0">
              <a:effectLst/>
              <a:latin typeface="宋体"/>
              <a:cs typeface="Courier New"/>
            </a:endParaRPr>
          </a:p>
        </p:txBody>
      </p:sp>
      <p:sp>
        <p:nvSpPr>
          <p:cNvPr id="7" name="矩形 6"/>
          <p:cNvSpPr/>
          <p:nvPr/>
        </p:nvSpPr>
        <p:spPr>
          <a:xfrm>
            <a:off x="4069457" y="3376836"/>
            <a:ext cx="444352" cy="523220"/>
          </a:xfrm>
          <a:prstGeom prst="rect">
            <a:avLst/>
          </a:prstGeom>
        </p:spPr>
        <p:txBody>
          <a:bodyPr wrap="none">
            <a:spAutoFit/>
          </a:bodyPr>
          <a:lstStyle/>
          <a:p>
            <a:r>
              <a:rPr lang="en-US" altLang="zh-CN" sz="2800" kern="100" dirty="0">
                <a:solidFill>
                  <a:schemeClr val="accent6">
                    <a:lumMod val="75000"/>
                  </a:schemeClr>
                </a:solidFill>
                <a:latin typeface="Times New Roman"/>
                <a:cs typeface="Times New Roman"/>
              </a:rPr>
              <a:t>D</a:t>
            </a:r>
            <a:endParaRPr lang="zh-CN" altLang="en-US" sz="2800" kern="100" dirty="0">
              <a:solidFill>
                <a:schemeClr val="accent6">
                  <a:lumMod val="75000"/>
                </a:schemeClr>
              </a:solidFill>
              <a:latin typeface="Times New Roman"/>
              <a:cs typeface="Times New Roman"/>
            </a:endParaRPr>
          </a:p>
        </p:txBody>
      </p:sp>
      <p:sp>
        <p:nvSpPr>
          <p:cNvPr id="8" name="Rectangle 21">
            <a:hlinkClick r:id="rId3" action="ppaction://hlinksldjump"/>
          </p:cNvPr>
          <p:cNvSpPr>
            <a:spLocks noChangeArrowheads="1"/>
          </p:cNvSpPr>
          <p:nvPr/>
        </p:nvSpPr>
        <p:spPr bwMode="auto">
          <a:xfrm>
            <a:off x="9191550"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4" action="ppaction://hlinksldjump"/>
          </p:cNvPr>
          <p:cNvSpPr>
            <a:spLocks noChangeArrowheads="1"/>
          </p:cNvSpPr>
          <p:nvPr/>
        </p:nvSpPr>
        <p:spPr bwMode="auto">
          <a:xfrm>
            <a:off x="9676178"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0" name="Rectangle 21">
            <a:hlinkClick r:id="rId5" action="ppaction://hlinksldjump"/>
          </p:cNvPr>
          <p:cNvSpPr>
            <a:spLocks noChangeArrowheads="1"/>
          </p:cNvSpPr>
          <p:nvPr/>
        </p:nvSpPr>
        <p:spPr bwMode="auto">
          <a:xfrm>
            <a:off x="10136664"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1" name="Rectangle 21">
            <a:hlinkClick r:id="rId6" action="ppaction://hlinksldjump"/>
          </p:cNvPr>
          <p:cNvSpPr>
            <a:spLocks noChangeArrowheads="1"/>
          </p:cNvSpPr>
          <p:nvPr/>
        </p:nvSpPr>
        <p:spPr bwMode="auto">
          <a:xfrm>
            <a:off x="1057300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2" name="Rectangle 21">
            <a:hlinkClick r:id="rId7" action="ppaction://hlinksldjump"/>
          </p:cNvPr>
          <p:cNvSpPr>
            <a:spLocks noChangeArrowheads="1"/>
          </p:cNvSpPr>
          <p:nvPr/>
        </p:nvSpPr>
        <p:spPr bwMode="auto">
          <a:xfrm>
            <a:off x="1105721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3" name="Rectangle 21">
            <a:hlinkClick r:id="rId8" action="ppaction://hlinksldjump"/>
          </p:cNvPr>
          <p:cNvSpPr>
            <a:spLocks noChangeArrowheads="1"/>
          </p:cNvSpPr>
          <p:nvPr/>
        </p:nvSpPr>
        <p:spPr bwMode="auto">
          <a:xfrm>
            <a:off x="11541426"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7" name="圆角矩形 16"/>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419671576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childTnLst>
                          </p:cTn>
                        </p:par>
                      </p:childTnLst>
                    </p:cTn>
                  </p:par>
                </p:childTnLst>
              </p:cTn>
              <p:nextCondLst>
                <p:cond evt="onClick" delay="0">
                  <p:tgtEl>
                    <p:spTgt spid="17"/>
                  </p:tgtEl>
                </p:cond>
              </p:nextCondLst>
            </p:seq>
          </p:childTnLst>
        </p:cTn>
      </p:par>
    </p:tnLst>
    <p:bldLst>
      <p:bldP spid="7" grpId="0"/>
      <p:bldP spid="7" grpId="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41138" y="749357"/>
            <a:ext cx="11054668" cy="4616648"/>
          </a:xfrm>
          <a:prstGeom prst="rect">
            <a:avLst/>
          </a:prstGeom>
          <a:noFill/>
        </p:spPr>
        <p:txBody>
          <a:bodyPr wrap="square" rtlCol="0">
            <a:spAutoFit/>
          </a:bodyPr>
          <a:lstStyle/>
          <a:p>
            <a:pPr algn="just">
              <a:lnSpc>
                <a:spcPct val="150000"/>
              </a:lnSpc>
              <a:spcAft>
                <a:spcPts val="0"/>
              </a:spcAft>
            </a:pPr>
            <a:r>
              <a:rPr lang="en-US" altLang="zh-CN" sz="2800" kern="100" dirty="0" smtClean="0">
                <a:latin typeface="Times New Roman"/>
                <a:ea typeface="华文细黑"/>
                <a:cs typeface="Courier New"/>
              </a:rPr>
              <a:t>1</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定性分析型</a:t>
            </a:r>
            <a:endParaRPr lang="zh-CN" altLang="zh-CN" sz="280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形成合金的各种成分的特殊化学性质仍按单一组分的性质</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例如铝合金中的铝既能溶于酸又能溶于碱的性质不变，铜能溶于稀硝酸，且硝酸的还原产物为</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气体等性质不变</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，一般是将合金酸溶或碱溶，根据反应中的特殊现象或根据溶解后所得溶液继续加沉淀剂产生的现象判断其成分。此类试题常以流程的形式呈现，解答的关键是理清每一步加入的物质和生成物质的成分</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3" name="矩形 2"/>
          <p:cNvSpPr/>
          <p:nvPr/>
        </p:nvSpPr>
        <p:spPr>
          <a:xfrm>
            <a:off x="40906" y="1"/>
            <a:ext cx="12149508"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4" name="组合 3"/>
          <p:cNvGrpSpPr/>
          <p:nvPr/>
        </p:nvGrpSpPr>
        <p:grpSpPr>
          <a:xfrm>
            <a:off x="1" y="-2"/>
            <a:ext cx="1836949" cy="634848"/>
            <a:chOff x="0" y="-2"/>
            <a:chExt cx="1377891" cy="634701"/>
          </a:xfrm>
          <a:solidFill>
            <a:srgbClr val="FFC000"/>
          </a:solidFill>
        </p:grpSpPr>
        <p:sp>
          <p:nvSpPr>
            <p:cNvPr id="5" name="矩形 4"/>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6" name="直角三角形 5"/>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7" name="矩形 6"/>
          <p:cNvSpPr/>
          <p:nvPr/>
        </p:nvSpPr>
        <p:spPr>
          <a:xfrm>
            <a:off x="1774726" y="36707"/>
            <a:ext cx="3711272" cy="584775"/>
          </a:xfrm>
          <a:prstGeom prst="rect">
            <a:avLst/>
          </a:prstGeom>
        </p:spPr>
        <p:txBody>
          <a:bodyPr wrap="none">
            <a:spAutoFit/>
          </a:bodyPr>
          <a:lstStyle/>
          <a:p>
            <a:pPr>
              <a:defRPr/>
            </a:pPr>
            <a:r>
              <a:rPr lang="zh-CN" altLang="en-US" sz="3200" b="1" dirty="0">
                <a:solidFill>
                  <a:schemeClr val="bg1"/>
                </a:solidFill>
                <a:latin typeface="+mj-ea"/>
                <a:ea typeface="+mj-ea"/>
              </a:rPr>
              <a:t>练后反思  方法</a:t>
            </a:r>
            <a:r>
              <a:rPr lang="zh-CN" altLang="en-US" sz="3200" b="1" dirty="0" smtClean="0">
                <a:solidFill>
                  <a:schemeClr val="bg1"/>
                </a:solidFill>
                <a:latin typeface="+mj-ea"/>
                <a:ea typeface="+mj-ea"/>
              </a:rPr>
              <a:t>指导</a:t>
            </a:r>
            <a:endParaRPr lang="en-US" altLang="zh-CN" sz="3200" b="1" dirty="0">
              <a:solidFill>
                <a:schemeClr val="bg1"/>
              </a:solidFill>
              <a:latin typeface="+mj-ea"/>
              <a:ea typeface="+mj-ea"/>
            </a:endParaRPr>
          </a:p>
        </p:txBody>
      </p:sp>
    </p:spTree>
    <p:extLst>
      <p:ext uri="{BB962C8B-B14F-4D97-AF65-F5344CB8AC3E}">
        <p14:creationId xmlns:p14="http://schemas.microsoft.com/office/powerpoint/2010/main" val="21314201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65584" y="64468"/>
            <a:ext cx="11991926" cy="6487194"/>
          </a:xfrm>
          <a:prstGeom prst="rect">
            <a:avLst/>
          </a:prstGeom>
        </p:spPr>
        <p:txBody>
          <a:bodyPr>
            <a:spAutoFit/>
          </a:bodyPr>
          <a:lstStyle/>
          <a:p>
            <a:pPr algn="just">
              <a:lnSpc>
                <a:spcPts val="46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定量分析型</a:t>
            </a:r>
            <a:endParaRPr lang="zh-CN" altLang="zh-CN" sz="2800" kern="100" dirty="0">
              <a:latin typeface="宋体"/>
              <a:cs typeface="Courier New"/>
            </a:endParaRPr>
          </a:p>
          <a:p>
            <a:pPr algn="just">
              <a:lnSpc>
                <a:spcPts val="4600"/>
              </a:lnSpc>
              <a:spcAft>
                <a:spcPts val="0"/>
              </a:spcAft>
            </a:pPr>
            <a:r>
              <a:rPr lang="zh-CN" altLang="zh-CN" sz="2800" kern="100" dirty="0">
                <a:latin typeface="Times New Roman"/>
                <a:ea typeface="华文细黑"/>
                <a:cs typeface="Times New Roman"/>
              </a:rPr>
              <a:t>定量测定合金的成分常用量气或沉淀两种方法。</a:t>
            </a:r>
            <a:endParaRPr lang="zh-CN" altLang="zh-CN" sz="2800" kern="100" dirty="0">
              <a:latin typeface="宋体"/>
              <a:cs typeface="Courier New"/>
            </a:endParaRPr>
          </a:p>
          <a:p>
            <a:pPr algn="just">
              <a:lnSpc>
                <a:spcPts val="46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定量集气法</a:t>
            </a:r>
            <a:endParaRPr lang="zh-CN" altLang="zh-CN" sz="2800" kern="100" dirty="0">
              <a:latin typeface="宋体"/>
              <a:cs typeface="Courier New"/>
            </a:endParaRPr>
          </a:p>
          <a:p>
            <a:pPr algn="just">
              <a:lnSpc>
                <a:spcPts val="4600"/>
              </a:lnSpc>
              <a:spcAft>
                <a:spcPts val="0"/>
              </a:spcAft>
            </a:pPr>
            <a:r>
              <a:rPr lang="zh-CN" altLang="zh-CN" sz="2800" kern="100" dirty="0">
                <a:latin typeface="Times New Roman"/>
                <a:ea typeface="华文细黑"/>
                <a:cs typeface="Times New Roman"/>
              </a:rPr>
              <a:t>定量集气法是指收集合金中某种物质溶解时所产生的气体的量，应用化学方程式或关系式来判断合金的组成。其原理的关键点是根据某组分的特殊性质</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特别是与酸或碱反应能产生气体</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，其操作要点和注意事项有：保证装置的气密性良好，注意收集气体的读数方法</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46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沉淀法</a:t>
            </a:r>
            <a:endParaRPr lang="zh-CN" altLang="zh-CN" sz="1050" kern="100" dirty="0">
              <a:latin typeface="宋体"/>
              <a:cs typeface="Courier New"/>
            </a:endParaRPr>
          </a:p>
          <a:p>
            <a:pPr algn="just">
              <a:lnSpc>
                <a:spcPts val="4600"/>
              </a:lnSpc>
              <a:spcAft>
                <a:spcPts val="0"/>
              </a:spcAft>
            </a:pPr>
            <a:r>
              <a:rPr lang="zh-CN" altLang="zh-CN" sz="2800" kern="100" spc="-100" dirty="0">
                <a:latin typeface="Times New Roman"/>
                <a:ea typeface="华文细黑"/>
                <a:cs typeface="Times New Roman"/>
              </a:rPr>
              <a:t>沉淀法测定物质含量是常用的一种方法，采用沉淀法时，涉及到的基本实验操作和主要问题有：称量、溶解</a:t>
            </a:r>
            <a:r>
              <a:rPr lang="en-US" altLang="zh-CN" sz="2800" kern="100" spc="-100" dirty="0">
                <a:latin typeface="Times New Roman"/>
                <a:ea typeface="华文细黑"/>
                <a:cs typeface="Courier New"/>
              </a:rPr>
              <a:t>(</a:t>
            </a:r>
            <a:r>
              <a:rPr lang="zh-CN" altLang="zh-CN" sz="2800" kern="100" spc="-100" dirty="0">
                <a:latin typeface="Times New Roman"/>
                <a:ea typeface="华文细黑"/>
                <a:cs typeface="Times New Roman"/>
              </a:rPr>
              <a:t>溶解试剂</a:t>
            </a:r>
            <a:r>
              <a:rPr lang="en-US" altLang="zh-CN" sz="2800" kern="100" spc="-100" dirty="0">
                <a:latin typeface="Times New Roman"/>
                <a:ea typeface="华文细黑"/>
                <a:cs typeface="Courier New"/>
              </a:rPr>
              <a:t>)</a:t>
            </a:r>
            <a:r>
              <a:rPr lang="zh-CN" altLang="zh-CN" sz="2800" kern="100" spc="-100" dirty="0">
                <a:latin typeface="Times New Roman"/>
                <a:ea typeface="华文细黑"/>
                <a:cs typeface="Times New Roman"/>
              </a:rPr>
              <a:t>；沉淀</a:t>
            </a:r>
            <a:r>
              <a:rPr lang="en-US" altLang="zh-CN" sz="2800" kern="100" spc="-100" dirty="0">
                <a:latin typeface="Times New Roman"/>
                <a:ea typeface="华文细黑"/>
                <a:cs typeface="Courier New"/>
              </a:rPr>
              <a:t>(</a:t>
            </a:r>
            <a:r>
              <a:rPr lang="zh-CN" altLang="zh-CN" sz="2800" kern="100" spc="-100" dirty="0">
                <a:latin typeface="Times New Roman"/>
                <a:ea typeface="华文细黑"/>
                <a:cs typeface="Times New Roman"/>
              </a:rPr>
              <a:t>重点是沉淀试剂的选择</a:t>
            </a:r>
            <a:r>
              <a:rPr lang="en-US" altLang="zh-CN" sz="2800" kern="100" spc="-100" dirty="0">
                <a:latin typeface="Times New Roman"/>
                <a:ea typeface="华文细黑"/>
                <a:cs typeface="Courier New"/>
              </a:rPr>
              <a:t>)</a:t>
            </a:r>
            <a:r>
              <a:rPr lang="zh-CN" altLang="zh-CN" sz="2800" kern="100" spc="-100" dirty="0">
                <a:latin typeface="Times New Roman"/>
                <a:ea typeface="华文细黑"/>
                <a:cs typeface="Times New Roman"/>
              </a:rPr>
              <a:t>；过滤、沉淀洗涤、沉淀的干燥、称量；数据的处理</a:t>
            </a:r>
            <a:r>
              <a:rPr lang="en-US" altLang="zh-CN" sz="2800" kern="100" spc="-100" dirty="0">
                <a:latin typeface="Times New Roman"/>
                <a:ea typeface="华文细黑"/>
                <a:cs typeface="Courier New"/>
              </a:rPr>
              <a:t>(</a:t>
            </a:r>
            <a:r>
              <a:rPr lang="zh-CN" altLang="zh-CN" sz="2800" kern="100" spc="-100" dirty="0">
                <a:latin typeface="Times New Roman"/>
                <a:ea typeface="华文细黑"/>
                <a:cs typeface="Times New Roman"/>
              </a:rPr>
              <a:t>包括测定结果的误差分析</a:t>
            </a:r>
            <a:r>
              <a:rPr lang="en-US" altLang="zh-CN" sz="2800" kern="100" spc="-100" dirty="0">
                <a:latin typeface="Times New Roman"/>
                <a:ea typeface="华文细黑"/>
                <a:cs typeface="Courier New"/>
              </a:rPr>
              <a:t>)</a:t>
            </a:r>
            <a:r>
              <a:rPr lang="zh-CN" altLang="zh-CN" sz="2800" kern="100" spc="-100" dirty="0" smtClean="0">
                <a:latin typeface="Times New Roman"/>
                <a:ea typeface="华文细黑"/>
                <a:cs typeface="Times New Roman"/>
              </a:rPr>
              <a:t>。</a:t>
            </a:r>
            <a:endParaRPr lang="zh-CN" altLang="zh-CN" sz="1050" kern="100" spc="-100" dirty="0">
              <a:latin typeface="宋体"/>
              <a:cs typeface="Courier New"/>
            </a:endParaRPr>
          </a:p>
        </p:txBody>
      </p:sp>
      <p:sp>
        <p:nvSpPr>
          <p:cNvPr id="8" name="矩形 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4" name="圆角矩形 13">
            <a:hlinkClick r:id="rId2"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Tree>
    <p:extLst>
      <p:ext uri="{BB962C8B-B14F-4D97-AF65-F5344CB8AC3E}">
        <p14:creationId xmlns:p14="http://schemas.microsoft.com/office/powerpoint/2010/main" val="286311452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
          <p:cNvSpPr txBox="1"/>
          <p:nvPr/>
        </p:nvSpPr>
        <p:spPr>
          <a:xfrm>
            <a:off x="754984" y="2876565"/>
            <a:ext cx="10956846" cy="1106457"/>
          </a:xfrm>
          <a:prstGeom prst="rect">
            <a:avLst/>
          </a:prstGeom>
          <a:noFill/>
        </p:spPr>
        <p:txBody>
          <a:bodyPr wrap="none" rtlCol="0" anchor="ctr">
            <a:spAutoFit/>
          </a:bodyPr>
          <a:lstStyle/>
          <a:p>
            <a:pPr>
              <a:lnSpc>
                <a:spcPct val="120000"/>
              </a:lnSpc>
              <a:defRPr/>
            </a:pPr>
            <a:r>
              <a:rPr lang="zh-CN" altLang="zh-CN" sz="6000" b="1" dirty="0">
                <a:solidFill>
                  <a:schemeClr val="bg1"/>
                </a:solidFill>
                <a:latin typeface="+mj-ea"/>
                <a:ea typeface="+mj-ea"/>
              </a:rPr>
              <a:t>考点三　金属矿物的开发和利用</a:t>
            </a:r>
          </a:p>
        </p:txBody>
      </p:sp>
    </p:spTree>
    <p:extLst>
      <p:ext uri="{BB962C8B-B14F-4D97-AF65-F5344CB8AC3E}">
        <p14:creationId xmlns:p14="http://schemas.microsoft.com/office/powerpoint/2010/main" val="303536657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3"/>
          <p:cNvSpPr>
            <a:spLocks noChangeArrowheads="1"/>
          </p:cNvSpPr>
          <p:nvPr/>
        </p:nvSpPr>
        <p:spPr bwMode="auto">
          <a:xfrm>
            <a:off x="0" y="0"/>
            <a:ext cx="12190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矩形 8"/>
          <p:cNvSpPr/>
          <p:nvPr/>
        </p:nvSpPr>
        <p:spPr>
          <a:xfrm>
            <a:off x="514586" y="874980"/>
            <a:ext cx="11053228" cy="4355014"/>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金属在自然界中存在的形态</a:t>
            </a:r>
            <a:endParaRPr lang="zh-CN" altLang="zh-CN" sz="1050" kern="100" dirty="0">
              <a:latin typeface="宋体"/>
              <a:cs typeface="Courier New"/>
            </a:endParaRPr>
          </a:p>
          <a:p>
            <a:pPr algn="just">
              <a:lnSpc>
                <a:spcPts val="5500"/>
              </a:lnSpc>
              <a:spcAft>
                <a:spcPts val="0"/>
              </a:spcAft>
            </a:pPr>
            <a:r>
              <a:rPr lang="zh-CN" altLang="zh-CN" sz="2800" kern="100" dirty="0" smtClean="0">
                <a:latin typeface="Times New Roman"/>
                <a:ea typeface="华文细黑"/>
                <a:cs typeface="Times New Roman"/>
              </a:rPr>
              <a:t>除了</a:t>
            </a: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a:t>
            </a: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等极</a:t>
            </a:r>
            <a:r>
              <a:rPr lang="zh-CN" altLang="zh-CN" sz="2800" kern="100" dirty="0">
                <a:latin typeface="Times New Roman"/>
                <a:ea typeface="华文细黑"/>
                <a:cs typeface="Times New Roman"/>
              </a:rPr>
              <a:t>少数金属外，绝大多数金属</a:t>
            </a:r>
            <a:r>
              <a:rPr lang="zh-CN" altLang="zh-CN" sz="2800" kern="100" dirty="0" smtClean="0">
                <a:latin typeface="Times New Roman"/>
                <a:ea typeface="华文细黑"/>
                <a:cs typeface="Times New Roman"/>
              </a:rPr>
              <a:t>以</a:t>
            </a: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的</a:t>
            </a:r>
            <a:r>
              <a:rPr lang="zh-CN" altLang="zh-CN" sz="2800" kern="100" dirty="0">
                <a:latin typeface="Times New Roman"/>
                <a:ea typeface="华文细黑"/>
                <a:cs typeface="Times New Roman"/>
              </a:rPr>
              <a:t>形式存在于自然界中。在这些金属化合物中，金属元素都</a:t>
            </a:r>
            <a:r>
              <a:rPr lang="zh-CN" altLang="zh-CN" sz="2800" kern="100" dirty="0" smtClean="0">
                <a:latin typeface="Times New Roman"/>
                <a:ea typeface="华文细黑"/>
                <a:cs typeface="Times New Roman"/>
              </a:rPr>
              <a:t>显</a:t>
            </a: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化合价</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金属冶炼的实质</a:t>
            </a:r>
            <a:endParaRPr lang="zh-CN" altLang="zh-CN" sz="105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使金属化合物中的金属</a:t>
            </a:r>
            <a:r>
              <a:rPr lang="zh-CN" altLang="zh-CN" sz="2800" kern="100" dirty="0" smtClean="0">
                <a:latin typeface="Times New Roman"/>
                <a:ea typeface="华文细黑"/>
                <a:cs typeface="Times New Roman"/>
              </a:rPr>
              <a:t>离子</a:t>
            </a: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电子被</a:t>
            </a: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为</a:t>
            </a:r>
            <a:r>
              <a:rPr lang="zh-CN" altLang="zh-CN" sz="2800" kern="100" dirty="0">
                <a:latin typeface="Times New Roman"/>
                <a:ea typeface="华文细黑"/>
                <a:cs typeface="Times New Roman"/>
              </a:rPr>
              <a:t>金属单质的过程：</a:t>
            </a:r>
            <a:r>
              <a:rPr lang="en-US" altLang="zh-CN" sz="2800" kern="100" dirty="0" err="1">
                <a:latin typeface="Times New Roman"/>
                <a:ea typeface="华文细黑"/>
                <a:cs typeface="Courier New"/>
              </a:rPr>
              <a:t>M</a:t>
            </a:r>
            <a:r>
              <a:rPr lang="en-US" altLang="zh-CN" sz="2800" i="1" kern="100" baseline="30000" dirty="0" err="1">
                <a:latin typeface="Times New Roman"/>
                <a:ea typeface="华文细黑"/>
                <a:cs typeface="Courier New"/>
              </a:rPr>
              <a:t>n</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e</a:t>
            </a:r>
            <a:r>
              <a:rPr lang="zh-CN" altLang="zh-CN" sz="2800" kern="100" baseline="30000" dirty="0">
                <a:latin typeface="Times New Roman"/>
                <a:ea typeface="华文细黑"/>
                <a:cs typeface="Times New Roman"/>
              </a:rPr>
              <a:t>－</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=M</a:t>
            </a:r>
            <a:r>
              <a:rPr lang="zh-CN" altLang="zh-CN" sz="2800" kern="100" dirty="0">
                <a:latin typeface="Times New Roman"/>
                <a:ea typeface="华文细黑"/>
                <a:cs typeface="Times New Roman"/>
              </a:rPr>
              <a:t>。</a:t>
            </a:r>
            <a:endParaRPr lang="zh-CN" altLang="zh-CN" sz="1050" kern="100" dirty="0">
              <a:effectLst/>
              <a:latin typeface="宋体"/>
              <a:cs typeface="Courier New"/>
            </a:endParaRPr>
          </a:p>
        </p:txBody>
      </p:sp>
      <p:sp>
        <p:nvSpPr>
          <p:cNvPr id="4" name="矩形 3"/>
          <p:cNvSpPr/>
          <p:nvPr/>
        </p:nvSpPr>
        <p:spPr>
          <a:xfrm>
            <a:off x="1312520" y="1720026"/>
            <a:ext cx="543739" cy="523220"/>
          </a:xfrm>
          <a:prstGeom prst="rect">
            <a:avLst/>
          </a:prstGeom>
        </p:spPr>
        <p:txBody>
          <a:bodyPr wrap="none">
            <a:spAutoFit/>
          </a:bodyPr>
          <a:lstStyle/>
          <a:p>
            <a:r>
              <a:rPr lang="zh-CN" altLang="zh-CN" sz="2800" kern="100" dirty="0">
                <a:solidFill>
                  <a:srgbClr val="0000FF"/>
                </a:solidFill>
                <a:latin typeface="Times New Roman"/>
                <a:ea typeface="华文细黑"/>
                <a:cs typeface="Times New Roman"/>
              </a:rPr>
              <a:t>金</a:t>
            </a:r>
            <a:endParaRPr lang="zh-CN" altLang="en-US" dirty="0">
              <a:solidFill>
                <a:srgbClr val="0000FF"/>
              </a:solidFill>
            </a:endParaRPr>
          </a:p>
        </p:txBody>
      </p:sp>
      <p:sp>
        <p:nvSpPr>
          <p:cNvPr id="5" name="矩形 4"/>
          <p:cNvSpPr/>
          <p:nvPr/>
        </p:nvSpPr>
        <p:spPr>
          <a:xfrm>
            <a:off x="2153816" y="1739076"/>
            <a:ext cx="543739" cy="523220"/>
          </a:xfrm>
          <a:prstGeom prst="rect">
            <a:avLst/>
          </a:prstGeom>
        </p:spPr>
        <p:txBody>
          <a:bodyPr wrap="none">
            <a:spAutoFit/>
          </a:bodyPr>
          <a:lstStyle/>
          <a:p>
            <a:pPr>
              <a:defRPr/>
            </a:pPr>
            <a:r>
              <a:rPr lang="zh-CN" altLang="zh-CN" sz="2800" kern="100" dirty="0">
                <a:solidFill>
                  <a:srgbClr val="0000FF"/>
                </a:solidFill>
                <a:latin typeface="Times New Roman"/>
                <a:ea typeface="华文细黑"/>
                <a:cs typeface="Times New Roman"/>
              </a:rPr>
              <a:t>铂</a:t>
            </a:r>
            <a:endParaRPr lang="zh-CN" altLang="en-US" sz="2800" kern="100" dirty="0">
              <a:solidFill>
                <a:srgbClr val="0000FF"/>
              </a:solidFill>
              <a:latin typeface="Times New Roman"/>
              <a:ea typeface="华文细黑"/>
              <a:cs typeface="Times New Roman"/>
            </a:endParaRPr>
          </a:p>
        </p:txBody>
      </p:sp>
      <p:sp>
        <p:nvSpPr>
          <p:cNvPr id="6" name="矩形 5"/>
          <p:cNvSpPr/>
          <p:nvPr/>
        </p:nvSpPr>
        <p:spPr>
          <a:xfrm>
            <a:off x="7967414" y="1707614"/>
            <a:ext cx="1261884" cy="523220"/>
          </a:xfrm>
          <a:prstGeom prst="rect">
            <a:avLst/>
          </a:prstGeom>
        </p:spPr>
        <p:txBody>
          <a:bodyPr wrap="none">
            <a:spAutoFit/>
          </a:bodyPr>
          <a:lstStyle/>
          <a:p>
            <a:r>
              <a:rPr lang="zh-CN" altLang="zh-CN" sz="2800" kern="100" dirty="0">
                <a:solidFill>
                  <a:srgbClr val="0000FF"/>
                </a:solidFill>
                <a:latin typeface="Times New Roman"/>
                <a:ea typeface="华文细黑"/>
                <a:cs typeface="Times New Roman"/>
              </a:rPr>
              <a:t>化合物</a:t>
            </a:r>
            <a:endParaRPr lang="zh-CN" altLang="en-US" sz="2800" kern="100" dirty="0">
              <a:solidFill>
                <a:srgbClr val="0000FF"/>
              </a:solidFill>
              <a:latin typeface="Times New Roman"/>
              <a:ea typeface="华文细黑"/>
              <a:cs typeface="Times New Roman"/>
            </a:endParaRPr>
          </a:p>
        </p:txBody>
      </p:sp>
      <p:sp>
        <p:nvSpPr>
          <p:cNvPr id="7" name="矩形 6"/>
          <p:cNvSpPr/>
          <p:nvPr/>
        </p:nvSpPr>
        <p:spPr>
          <a:xfrm>
            <a:off x="8039422" y="2443554"/>
            <a:ext cx="543739" cy="523220"/>
          </a:xfrm>
          <a:prstGeom prst="rect">
            <a:avLst/>
          </a:prstGeom>
        </p:spPr>
        <p:txBody>
          <a:bodyPr wrap="none">
            <a:spAutoFit/>
          </a:bodyPr>
          <a:lstStyle/>
          <a:p>
            <a:r>
              <a:rPr lang="zh-CN" altLang="zh-CN" sz="2800" kern="100" dirty="0">
                <a:solidFill>
                  <a:srgbClr val="0000FF"/>
                </a:solidFill>
                <a:latin typeface="Times New Roman"/>
                <a:ea typeface="华文细黑"/>
                <a:cs typeface="Times New Roman"/>
              </a:rPr>
              <a:t>正</a:t>
            </a:r>
            <a:endParaRPr lang="zh-CN" altLang="en-US" sz="2800" kern="100" dirty="0">
              <a:solidFill>
                <a:srgbClr val="0000FF"/>
              </a:solidFill>
              <a:latin typeface="Times New Roman"/>
              <a:ea typeface="华文细黑"/>
              <a:cs typeface="Times New Roman"/>
            </a:endParaRPr>
          </a:p>
        </p:txBody>
      </p:sp>
      <p:sp>
        <p:nvSpPr>
          <p:cNvPr id="8" name="矩形 7"/>
          <p:cNvSpPr/>
          <p:nvPr/>
        </p:nvSpPr>
        <p:spPr>
          <a:xfrm>
            <a:off x="4861545" y="3817783"/>
            <a:ext cx="543739" cy="523220"/>
          </a:xfrm>
          <a:prstGeom prst="rect">
            <a:avLst/>
          </a:prstGeom>
        </p:spPr>
        <p:txBody>
          <a:bodyPr wrap="none">
            <a:spAutoFit/>
          </a:bodyPr>
          <a:lstStyle/>
          <a:p>
            <a:r>
              <a:rPr lang="zh-CN" altLang="zh-CN" sz="2800" kern="100" dirty="0">
                <a:solidFill>
                  <a:srgbClr val="0000FF"/>
                </a:solidFill>
                <a:latin typeface="Times New Roman"/>
                <a:ea typeface="华文细黑"/>
                <a:cs typeface="Times New Roman"/>
              </a:rPr>
              <a:t>得</a:t>
            </a:r>
            <a:endParaRPr lang="zh-CN" altLang="en-US" sz="2800" kern="100" dirty="0">
              <a:solidFill>
                <a:srgbClr val="0000FF"/>
              </a:solidFill>
              <a:latin typeface="Times New Roman"/>
              <a:ea typeface="华文细黑"/>
              <a:cs typeface="Times New Roman"/>
            </a:endParaRPr>
          </a:p>
        </p:txBody>
      </p:sp>
      <p:sp>
        <p:nvSpPr>
          <p:cNvPr id="11" name="矩形 10"/>
          <p:cNvSpPr/>
          <p:nvPr/>
        </p:nvSpPr>
        <p:spPr>
          <a:xfrm>
            <a:off x="6330280" y="3817783"/>
            <a:ext cx="902811" cy="523220"/>
          </a:xfrm>
          <a:prstGeom prst="rect">
            <a:avLst/>
          </a:prstGeom>
        </p:spPr>
        <p:txBody>
          <a:bodyPr wrap="none">
            <a:spAutoFit/>
          </a:bodyPr>
          <a:lstStyle/>
          <a:p>
            <a:r>
              <a:rPr lang="zh-CN" altLang="zh-CN" sz="2800" kern="100" dirty="0">
                <a:solidFill>
                  <a:srgbClr val="0000FF"/>
                </a:solidFill>
                <a:latin typeface="Times New Roman"/>
                <a:ea typeface="华文细黑"/>
                <a:cs typeface="Times New Roman"/>
              </a:rPr>
              <a:t>还原</a:t>
            </a:r>
            <a:endParaRPr lang="zh-CN" altLang="en-US" sz="2800" kern="100" dirty="0">
              <a:solidFill>
                <a:srgbClr val="0000FF"/>
              </a:solidFill>
              <a:latin typeface="Times New Roman"/>
              <a:ea typeface="华文细黑"/>
              <a:cs typeface="Times New Roman"/>
            </a:endParaRPr>
          </a:p>
        </p:txBody>
      </p:sp>
      <p:sp>
        <p:nvSpPr>
          <p:cNvPr id="12" name="矩形 1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3" name="圆角矩形 12"/>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35691692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3"/>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500"/>
                                        <p:tgtEl>
                                          <p:spTgt spid="5"/>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linds(horizontal)">
                                      <p:cBhvr>
                                        <p:cTn id="13" dur="500"/>
                                        <p:tgtEl>
                                          <p:spTgt spid="6"/>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blinds(horizontal)">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blinds(horizontal)">
                                      <p:cBhvr>
                                        <p:cTn id="21" dur="500"/>
                                        <p:tgtEl>
                                          <p:spTgt spid="8"/>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blinds(horizontal)">
                                      <p:cBhvr>
                                        <p:cTn id="24" dur="5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grpId="1" nodeType="clickEffect">
                                  <p:stCondLst>
                                    <p:cond delay="0"/>
                                  </p:stCondLst>
                                  <p:childTnLst>
                                    <p:animEffect transition="out" filter="fade">
                                      <p:cBhvr>
                                        <p:cTn id="28" dur="500"/>
                                        <p:tgtEl>
                                          <p:spTgt spid="4"/>
                                        </p:tgtEl>
                                      </p:cBhvr>
                                    </p:animEffect>
                                    <p:set>
                                      <p:cBhvr>
                                        <p:cTn id="29" dur="1" fill="hold">
                                          <p:stCondLst>
                                            <p:cond delay="499"/>
                                          </p:stCondLst>
                                        </p:cTn>
                                        <p:tgtEl>
                                          <p:spTgt spid="4"/>
                                        </p:tgtEl>
                                        <p:attrNameLst>
                                          <p:attrName>style.visibility</p:attrName>
                                        </p:attrNameLst>
                                      </p:cBhvr>
                                      <p:to>
                                        <p:strVal val="hidden"/>
                                      </p:to>
                                    </p:set>
                                  </p:childTnLst>
                                </p:cTn>
                              </p:par>
                              <p:par>
                                <p:cTn id="30" presetID="10" presetClass="exit" presetSubtype="0" fill="hold" grpId="1" nodeType="withEffect">
                                  <p:stCondLst>
                                    <p:cond delay="0"/>
                                  </p:stCondLst>
                                  <p:childTnLst>
                                    <p:animEffect transition="out" filter="fade">
                                      <p:cBhvr>
                                        <p:cTn id="31" dur="500"/>
                                        <p:tgtEl>
                                          <p:spTgt spid="5"/>
                                        </p:tgtEl>
                                      </p:cBhvr>
                                    </p:animEffect>
                                    <p:set>
                                      <p:cBhvr>
                                        <p:cTn id="32" dur="1" fill="hold">
                                          <p:stCondLst>
                                            <p:cond delay="499"/>
                                          </p:stCondLst>
                                        </p:cTn>
                                        <p:tgtEl>
                                          <p:spTgt spid="5"/>
                                        </p:tgtEl>
                                        <p:attrNameLst>
                                          <p:attrName>style.visibility</p:attrName>
                                        </p:attrNameLst>
                                      </p:cBhvr>
                                      <p:to>
                                        <p:strVal val="hidden"/>
                                      </p:to>
                                    </p:set>
                                  </p:childTnLst>
                                </p:cTn>
                              </p:par>
                              <p:par>
                                <p:cTn id="33" presetID="10" presetClass="exit" presetSubtype="0" fill="hold" grpId="1" nodeType="withEffect">
                                  <p:stCondLst>
                                    <p:cond delay="0"/>
                                  </p:stCondLst>
                                  <p:childTnLst>
                                    <p:animEffect transition="out" filter="fade">
                                      <p:cBhvr>
                                        <p:cTn id="34" dur="500"/>
                                        <p:tgtEl>
                                          <p:spTgt spid="6"/>
                                        </p:tgtEl>
                                      </p:cBhvr>
                                    </p:animEffect>
                                    <p:set>
                                      <p:cBhvr>
                                        <p:cTn id="35" dur="1" fill="hold">
                                          <p:stCondLst>
                                            <p:cond delay="499"/>
                                          </p:stCondLst>
                                        </p:cTn>
                                        <p:tgtEl>
                                          <p:spTgt spid="6"/>
                                        </p:tgtEl>
                                        <p:attrNameLst>
                                          <p:attrName>style.visibility</p:attrName>
                                        </p:attrNameLst>
                                      </p:cBhvr>
                                      <p:to>
                                        <p:strVal val="hidden"/>
                                      </p:to>
                                    </p:set>
                                  </p:childTnLst>
                                </p:cTn>
                              </p:par>
                              <p:par>
                                <p:cTn id="36" presetID="10" presetClass="exit" presetSubtype="0" fill="hold" grpId="1" nodeType="withEffect">
                                  <p:stCondLst>
                                    <p:cond delay="0"/>
                                  </p:stCondLst>
                                  <p:childTnLst>
                                    <p:animEffect transition="out" filter="fade">
                                      <p:cBhvr>
                                        <p:cTn id="37" dur="500"/>
                                        <p:tgtEl>
                                          <p:spTgt spid="7"/>
                                        </p:tgtEl>
                                      </p:cBhvr>
                                    </p:animEffect>
                                    <p:set>
                                      <p:cBhvr>
                                        <p:cTn id="38" dur="1" fill="hold">
                                          <p:stCondLst>
                                            <p:cond delay="499"/>
                                          </p:stCondLst>
                                        </p:cTn>
                                        <p:tgtEl>
                                          <p:spTgt spid="7"/>
                                        </p:tgtEl>
                                        <p:attrNameLst>
                                          <p:attrName>style.visibility</p:attrName>
                                        </p:attrNameLst>
                                      </p:cBhvr>
                                      <p:to>
                                        <p:strVal val="hidden"/>
                                      </p:to>
                                    </p:set>
                                  </p:childTnLst>
                                </p:cTn>
                              </p:par>
                              <p:par>
                                <p:cTn id="39" presetID="10" presetClass="exit" presetSubtype="0" fill="hold" grpId="1" nodeType="withEffect">
                                  <p:stCondLst>
                                    <p:cond delay="0"/>
                                  </p:stCondLst>
                                  <p:childTnLst>
                                    <p:animEffect transition="out" filter="fade">
                                      <p:cBhvr>
                                        <p:cTn id="40" dur="500"/>
                                        <p:tgtEl>
                                          <p:spTgt spid="8"/>
                                        </p:tgtEl>
                                      </p:cBhvr>
                                    </p:animEffect>
                                    <p:set>
                                      <p:cBhvr>
                                        <p:cTn id="41" dur="1" fill="hold">
                                          <p:stCondLst>
                                            <p:cond delay="499"/>
                                          </p:stCondLst>
                                        </p:cTn>
                                        <p:tgtEl>
                                          <p:spTgt spid="8"/>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childTnLst>
                          </p:cTn>
                        </p:par>
                      </p:childTnLst>
                    </p:cTn>
                  </p:par>
                </p:childTnLst>
              </p:cTn>
              <p:nextCondLst>
                <p:cond evt="onClick" delay="0">
                  <p:tgtEl>
                    <p:spTgt spid="13"/>
                  </p:tgtEl>
                </p:cond>
              </p:nextCondLst>
            </p:seq>
          </p:childTnLst>
        </p:cTn>
      </p:par>
    </p:tnLst>
    <p:bldLst>
      <p:bldP spid="4" grpId="0"/>
      <p:bldP spid="4" grpId="1"/>
      <p:bldP spid="5" grpId="0"/>
      <p:bldP spid="5" grpId="1"/>
      <p:bldP spid="6" grpId="0"/>
      <p:bldP spid="6" grpId="1"/>
      <p:bldP spid="7" grpId="0"/>
      <p:bldP spid="7" grpId="1"/>
      <p:bldP spid="8" grpId="0"/>
      <p:bldP spid="8" grpId="1"/>
      <p:bldP spid="11" grpId="0"/>
      <p:bldP spid="11" grpId="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09017" y="-83740"/>
            <a:ext cx="3685624" cy="656846"/>
          </a:xfrm>
          <a:prstGeom prst="rect">
            <a:avLst/>
          </a:prstGeom>
        </p:spPr>
        <p:txBody>
          <a:bodyPr wrap="none">
            <a:spAutoFit/>
          </a:bodyPr>
          <a:lstStyle/>
          <a:p>
            <a:pPr algn="just">
              <a:lnSpc>
                <a:spcPct val="150000"/>
              </a:lnSpc>
              <a:spcAft>
                <a:spcPts val="0"/>
              </a:spcAft>
            </a:pPr>
            <a:r>
              <a:rPr lang="en-US" altLang="zh-CN" sz="2800" kern="100">
                <a:latin typeface="Times New Roman"/>
                <a:ea typeface="华文细黑"/>
                <a:cs typeface="Courier New"/>
              </a:rPr>
              <a:t>3.</a:t>
            </a:r>
            <a:r>
              <a:rPr lang="zh-CN" altLang="zh-CN" sz="2800" kern="100" dirty="0">
                <a:latin typeface="Times New Roman"/>
                <a:ea typeface="华文细黑"/>
                <a:cs typeface="Times New Roman"/>
              </a:rPr>
              <a:t>金属冶炼的一般步骤</a:t>
            </a:r>
            <a:endParaRPr lang="zh-CN" altLang="zh-CN" sz="2800" kern="100" dirty="0">
              <a:effectLst/>
              <a:latin typeface="宋体"/>
              <a:cs typeface="Courier New"/>
            </a:endParaRPr>
          </a:p>
        </p:txBody>
      </p:sp>
      <p:pic>
        <p:nvPicPr>
          <p:cNvPr id="125954" name="Picture 2" descr="\\李笑影\李笑影\2016\一轮\化学\人教版化学\HX171.TIF"/>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246449" y="621482"/>
            <a:ext cx="3069907" cy="1905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4"/>
          <p:cNvSpPr/>
          <p:nvPr/>
        </p:nvSpPr>
        <p:spPr>
          <a:xfrm>
            <a:off x="181025" y="2349674"/>
            <a:ext cx="11755638" cy="1303177"/>
          </a:xfrm>
          <a:prstGeom prst="rect">
            <a:avLst/>
          </a:prstGeom>
        </p:spPr>
        <p:txBody>
          <a:bodyPr>
            <a:spAutoFit/>
          </a:bodyPr>
          <a:lstStyle/>
          <a:p>
            <a:pPr algn="just">
              <a:lnSpc>
                <a:spcPct val="150000"/>
              </a:lnSpc>
              <a:spcAft>
                <a:spcPts val="0"/>
              </a:spcAft>
            </a:pPr>
            <a:r>
              <a:rPr lang="en-US" altLang="zh-CN" sz="2800" kern="100">
                <a:latin typeface="Times New Roman"/>
                <a:ea typeface="华文细黑"/>
                <a:cs typeface="Courier New"/>
              </a:rPr>
              <a:t>4.</a:t>
            </a:r>
            <a:r>
              <a:rPr lang="zh-CN" altLang="zh-CN" sz="2800" kern="100" dirty="0">
                <a:latin typeface="Times New Roman"/>
                <a:ea typeface="华文细黑"/>
                <a:cs typeface="Times New Roman"/>
              </a:rPr>
              <a:t>金属冶炼方法</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热分解法冶炼金属</a:t>
            </a:r>
            <a:endParaRPr lang="zh-CN" altLang="zh-CN" sz="2800" kern="100" dirty="0">
              <a:effectLst/>
              <a:latin typeface="宋体"/>
              <a:cs typeface="Courier New"/>
            </a:endParaRPr>
          </a:p>
        </p:txBody>
      </p:sp>
      <p:graphicFrame>
        <p:nvGraphicFramePr>
          <p:cNvPr id="6" name="对象 5"/>
          <p:cNvGraphicFramePr>
            <a:graphicFrameLocks noChangeAspect="1"/>
          </p:cNvGraphicFramePr>
          <p:nvPr>
            <p:extLst>
              <p:ext uri="{D42A27DB-BD31-4B8C-83A1-F6EECF244321}">
                <p14:modId xmlns:p14="http://schemas.microsoft.com/office/powerpoint/2010/main" val="1757643713"/>
              </p:ext>
            </p:extLst>
          </p:nvPr>
        </p:nvGraphicFramePr>
        <p:xfrm>
          <a:off x="328587" y="3708301"/>
          <a:ext cx="9842500" cy="1230313"/>
        </p:xfrm>
        <a:graphic>
          <a:graphicData uri="http://schemas.openxmlformats.org/presentationml/2006/ole">
            <mc:AlternateContent xmlns:mc="http://schemas.openxmlformats.org/markup-compatibility/2006">
              <mc:Choice xmlns:v="urn:schemas-microsoft-com:vml" Requires="v">
                <p:oleObj spid="_x0000_s126018" name="文档" r:id="rId5" imgW="9841802" imgH="1230442" progId="Word.Document.12">
                  <p:embed/>
                </p:oleObj>
              </mc:Choice>
              <mc:Fallback>
                <p:oleObj name="文档" r:id="rId5" imgW="9841802" imgH="1230442" progId="Word.Document.12">
                  <p:embed/>
                  <p:pic>
                    <p:nvPicPr>
                      <p:cNvPr id="0" name=""/>
                      <p:cNvPicPr/>
                      <p:nvPr/>
                    </p:nvPicPr>
                    <p:blipFill>
                      <a:blip r:embed="rId6"/>
                      <a:stretch>
                        <a:fillRect/>
                      </a:stretch>
                    </p:blipFill>
                    <p:spPr>
                      <a:xfrm>
                        <a:off x="328587" y="3708301"/>
                        <a:ext cx="9842500" cy="1230313"/>
                      </a:xfrm>
                      <a:prstGeom prst="rect">
                        <a:avLst/>
                      </a:prstGeom>
                    </p:spPr>
                  </p:pic>
                </p:oleObj>
              </mc:Fallback>
            </mc:AlternateContent>
          </a:graphicData>
        </a:graphic>
      </p:graphicFrame>
      <p:sp>
        <p:nvSpPr>
          <p:cNvPr id="8" name="矩形 7"/>
          <p:cNvSpPr/>
          <p:nvPr/>
        </p:nvSpPr>
        <p:spPr>
          <a:xfrm>
            <a:off x="233983" y="4519439"/>
            <a:ext cx="11639246" cy="2031325"/>
          </a:xfrm>
          <a:prstGeom prst="rect">
            <a:avLst/>
          </a:prstGeom>
        </p:spPr>
        <p:txBody>
          <a:bodyPr>
            <a:spAutoFit/>
          </a:bodyPr>
          <a:lstStyle/>
          <a:p>
            <a:pPr algn="just">
              <a:lnSpc>
                <a:spcPct val="150000"/>
              </a:lnSpc>
              <a:spcAft>
                <a:spcPts val="0"/>
              </a:spcAft>
            </a:pPr>
            <a:r>
              <a:rPr lang="zh-CN" altLang="zh-CN" sz="2800" kern="100" dirty="0">
                <a:latin typeface="Times New Roman"/>
                <a:ea typeface="华文细黑"/>
                <a:cs typeface="Times New Roman"/>
              </a:rPr>
              <a:t>用热分解冶炼法冶炼金属的特点：金属元素的</a:t>
            </a:r>
            <a:r>
              <a:rPr lang="zh-CN" altLang="zh-CN" sz="2800" kern="100" dirty="0" smtClean="0">
                <a:latin typeface="Times New Roman"/>
                <a:ea typeface="华文细黑"/>
                <a:cs typeface="Times New Roman"/>
              </a:rPr>
              <a:t>金属性</a:t>
            </a: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金属元素的</a:t>
            </a:r>
            <a:r>
              <a:rPr lang="zh-CN" altLang="zh-CN" sz="2800" kern="100" dirty="0" smtClean="0">
                <a:latin typeface="Times New Roman"/>
                <a:ea typeface="华文细黑"/>
                <a:cs typeface="Times New Roman"/>
              </a:rPr>
              <a:t>原子</a:t>
            </a: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失去</a:t>
            </a:r>
            <a:r>
              <a:rPr lang="zh-CN" altLang="zh-CN" sz="2800" kern="100" dirty="0">
                <a:latin typeface="Times New Roman"/>
                <a:ea typeface="华文细黑"/>
                <a:cs typeface="Times New Roman"/>
              </a:rPr>
              <a:t>电子，其金属</a:t>
            </a:r>
            <a:r>
              <a:rPr lang="zh-CN" altLang="zh-CN" sz="2800" kern="100" dirty="0" smtClean="0">
                <a:latin typeface="Times New Roman"/>
                <a:ea typeface="华文细黑"/>
                <a:cs typeface="Times New Roman"/>
              </a:rPr>
              <a:t>离子</a:t>
            </a: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得到</a:t>
            </a:r>
            <a:r>
              <a:rPr lang="zh-CN" altLang="zh-CN" sz="2800" kern="100" dirty="0">
                <a:latin typeface="Times New Roman"/>
                <a:ea typeface="华文细黑"/>
                <a:cs typeface="Times New Roman"/>
              </a:rPr>
              <a:t>电子，该金属元素所形成的化合物</a:t>
            </a:r>
            <a:r>
              <a:rPr lang="zh-CN" altLang="zh-CN" sz="2800" kern="100" dirty="0" smtClean="0">
                <a:latin typeface="Times New Roman"/>
                <a:ea typeface="华文细黑"/>
                <a:cs typeface="Times New Roman"/>
              </a:rPr>
              <a:t>稳定性</a:t>
            </a: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9" name="矩形 8"/>
          <p:cNvSpPr/>
          <p:nvPr/>
        </p:nvSpPr>
        <p:spPr>
          <a:xfrm>
            <a:off x="8615486" y="4600972"/>
            <a:ext cx="543739" cy="523220"/>
          </a:xfrm>
          <a:prstGeom prst="rect">
            <a:avLst/>
          </a:prstGeom>
        </p:spPr>
        <p:txBody>
          <a:bodyPr wrap="none">
            <a:spAutoFit/>
          </a:bodyPr>
          <a:lstStyle/>
          <a:p>
            <a:r>
              <a:rPr lang="zh-CN" altLang="zh-CN" sz="2800" kern="100" dirty="0">
                <a:solidFill>
                  <a:srgbClr val="0000FF"/>
                </a:solidFill>
                <a:latin typeface="Times New Roman"/>
                <a:ea typeface="华文细黑"/>
                <a:cs typeface="Times New Roman"/>
              </a:rPr>
              <a:t>弱</a:t>
            </a:r>
            <a:endParaRPr lang="zh-CN" altLang="en-US" sz="2800" kern="100" dirty="0">
              <a:solidFill>
                <a:srgbClr val="0000FF"/>
              </a:solidFill>
              <a:latin typeface="Times New Roman"/>
              <a:ea typeface="华文细黑"/>
              <a:cs typeface="Times New Roman"/>
            </a:endParaRPr>
          </a:p>
        </p:txBody>
      </p:sp>
      <p:sp>
        <p:nvSpPr>
          <p:cNvPr id="10" name="矩形 9"/>
          <p:cNvSpPr/>
          <p:nvPr/>
        </p:nvSpPr>
        <p:spPr>
          <a:xfrm>
            <a:off x="622598" y="5263788"/>
            <a:ext cx="902811" cy="523220"/>
          </a:xfrm>
          <a:prstGeom prst="rect">
            <a:avLst/>
          </a:prstGeom>
        </p:spPr>
        <p:txBody>
          <a:bodyPr wrap="none">
            <a:spAutoFit/>
          </a:bodyPr>
          <a:lstStyle/>
          <a:p>
            <a:r>
              <a:rPr lang="zh-CN" altLang="zh-CN" sz="2800" kern="100" dirty="0">
                <a:solidFill>
                  <a:srgbClr val="0000FF"/>
                </a:solidFill>
                <a:latin typeface="Times New Roman"/>
                <a:ea typeface="华文细黑"/>
                <a:cs typeface="Times New Roman"/>
              </a:rPr>
              <a:t>不易</a:t>
            </a:r>
            <a:endParaRPr lang="zh-CN" altLang="en-US" sz="2800" kern="100" dirty="0">
              <a:solidFill>
                <a:srgbClr val="0000FF"/>
              </a:solidFill>
              <a:latin typeface="Times New Roman"/>
              <a:ea typeface="华文细黑"/>
              <a:cs typeface="Times New Roman"/>
            </a:endParaRPr>
          </a:p>
        </p:txBody>
      </p:sp>
      <p:sp>
        <p:nvSpPr>
          <p:cNvPr id="11" name="矩形 10"/>
          <p:cNvSpPr/>
          <p:nvPr/>
        </p:nvSpPr>
        <p:spPr>
          <a:xfrm>
            <a:off x="5101337" y="5244738"/>
            <a:ext cx="902811" cy="523220"/>
          </a:xfrm>
          <a:prstGeom prst="rect">
            <a:avLst/>
          </a:prstGeom>
        </p:spPr>
        <p:txBody>
          <a:bodyPr wrap="none">
            <a:spAutoFit/>
          </a:bodyPr>
          <a:lstStyle/>
          <a:p>
            <a:r>
              <a:rPr lang="zh-CN" altLang="zh-CN" sz="2800" kern="100" dirty="0">
                <a:solidFill>
                  <a:srgbClr val="0000FF"/>
                </a:solidFill>
                <a:latin typeface="Times New Roman"/>
                <a:ea typeface="华文细黑"/>
                <a:cs typeface="Times New Roman"/>
              </a:rPr>
              <a:t>容易</a:t>
            </a:r>
            <a:endParaRPr lang="zh-CN" altLang="en-US" sz="2800" kern="100" dirty="0">
              <a:solidFill>
                <a:srgbClr val="0000FF"/>
              </a:solidFill>
              <a:latin typeface="Times New Roman"/>
              <a:ea typeface="华文细黑"/>
              <a:cs typeface="Times New Roman"/>
            </a:endParaRPr>
          </a:p>
        </p:txBody>
      </p:sp>
      <p:sp>
        <p:nvSpPr>
          <p:cNvPr id="12" name="矩形 11"/>
          <p:cNvSpPr/>
          <p:nvPr/>
        </p:nvSpPr>
        <p:spPr>
          <a:xfrm>
            <a:off x="1875309" y="5921385"/>
            <a:ext cx="902811" cy="523220"/>
          </a:xfrm>
          <a:prstGeom prst="rect">
            <a:avLst/>
          </a:prstGeom>
        </p:spPr>
        <p:txBody>
          <a:bodyPr wrap="none">
            <a:spAutoFit/>
          </a:bodyPr>
          <a:lstStyle/>
          <a:p>
            <a:r>
              <a:rPr lang="zh-CN" altLang="zh-CN" sz="2800" kern="100" dirty="0">
                <a:solidFill>
                  <a:srgbClr val="0000FF"/>
                </a:solidFill>
                <a:latin typeface="Times New Roman"/>
                <a:ea typeface="华文细黑"/>
                <a:cs typeface="Times New Roman"/>
              </a:rPr>
              <a:t>较差</a:t>
            </a:r>
            <a:endParaRPr lang="zh-CN" altLang="en-US" sz="2800" kern="100" dirty="0">
              <a:solidFill>
                <a:srgbClr val="0000FF"/>
              </a:solidFill>
              <a:latin typeface="Times New Roman"/>
              <a:ea typeface="华文细黑"/>
              <a:cs typeface="Times New Roman"/>
            </a:endParaRPr>
          </a:p>
        </p:txBody>
      </p:sp>
      <p:sp>
        <p:nvSpPr>
          <p:cNvPr id="13" name="矩形 1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4" name="圆角矩形 13"/>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294205192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linds(horizontal)">
                                      <p:cBhvr>
                                        <p:cTn id="10" dur="500"/>
                                        <p:tgtEl>
                                          <p:spTgt spid="10"/>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blinds(horizontal)">
                                      <p:cBhvr>
                                        <p:cTn id="13" dur="500"/>
                                        <p:tgtEl>
                                          <p:spTgt spid="11"/>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blinds(horizontal)">
                                      <p:cBhvr>
                                        <p:cTn id="16" dur="500"/>
                                        <p:tgtEl>
                                          <p:spTgt spid="12"/>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500"/>
                                        <p:tgtEl>
                                          <p:spTgt spid="9"/>
                                        </p:tgtEl>
                                      </p:cBhvr>
                                    </p:animEffect>
                                    <p:set>
                                      <p:cBhvr>
                                        <p:cTn id="21" dur="1" fill="hold">
                                          <p:stCondLst>
                                            <p:cond delay="499"/>
                                          </p:stCondLst>
                                        </p:cTn>
                                        <p:tgtEl>
                                          <p:spTgt spid="9"/>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500"/>
                                        <p:tgtEl>
                                          <p:spTgt spid="10"/>
                                        </p:tgtEl>
                                      </p:cBhvr>
                                    </p:animEffect>
                                    <p:set>
                                      <p:cBhvr>
                                        <p:cTn id="24" dur="1" fill="hold">
                                          <p:stCondLst>
                                            <p:cond delay="499"/>
                                          </p:stCondLst>
                                        </p:cTn>
                                        <p:tgtEl>
                                          <p:spTgt spid="10"/>
                                        </p:tgtEl>
                                        <p:attrNameLst>
                                          <p:attrName>style.visibility</p:attrName>
                                        </p:attrNameLst>
                                      </p:cBhvr>
                                      <p:to>
                                        <p:strVal val="hidden"/>
                                      </p:to>
                                    </p:set>
                                  </p:childTnLst>
                                </p:cTn>
                              </p:par>
                              <p:par>
                                <p:cTn id="25" presetID="10" presetClass="exit" presetSubtype="0" fill="hold" grpId="1" nodeType="withEffect">
                                  <p:stCondLst>
                                    <p:cond delay="0"/>
                                  </p:stCondLst>
                                  <p:childTnLst>
                                    <p:animEffect transition="out" filter="fade">
                                      <p:cBhvr>
                                        <p:cTn id="26" dur="500"/>
                                        <p:tgtEl>
                                          <p:spTgt spid="11"/>
                                        </p:tgtEl>
                                      </p:cBhvr>
                                    </p:animEffect>
                                    <p:set>
                                      <p:cBhvr>
                                        <p:cTn id="27" dur="1" fill="hold">
                                          <p:stCondLst>
                                            <p:cond delay="499"/>
                                          </p:stCondLst>
                                        </p:cTn>
                                        <p:tgtEl>
                                          <p:spTgt spid="11"/>
                                        </p:tgtEl>
                                        <p:attrNameLst>
                                          <p:attrName>style.visibility</p:attrName>
                                        </p:attrNameLst>
                                      </p:cBhvr>
                                      <p:to>
                                        <p:strVal val="hidden"/>
                                      </p:to>
                                    </p:set>
                                  </p:childTnLst>
                                </p:cTn>
                              </p:par>
                              <p:par>
                                <p:cTn id="28" presetID="10" presetClass="exit" presetSubtype="0" fill="hold" grpId="1" nodeType="withEffect">
                                  <p:stCondLst>
                                    <p:cond delay="0"/>
                                  </p:stCondLst>
                                  <p:childTnLst>
                                    <p:animEffect transition="out" filter="fade">
                                      <p:cBhvr>
                                        <p:cTn id="29" dur="500"/>
                                        <p:tgtEl>
                                          <p:spTgt spid="12"/>
                                        </p:tgtEl>
                                      </p:cBhvr>
                                    </p:animEffect>
                                    <p:set>
                                      <p:cBhvr>
                                        <p:cTn id="30" dur="1" fill="hold">
                                          <p:stCondLst>
                                            <p:cond delay="499"/>
                                          </p:stCondLst>
                                        </p:cTn>
                                        <p:tgtEl>
                                          <p:spTgt spid="12"/>
                                        </p:tgtEl>
                                        <p:attrNameLst>
                                          <p:attrName>style.visibility</p:attrName>
                                        </p:attrNameLst>
                                      </p:cBhvr>
                                      <p:to>
                                        <p:strVal val="hidden"/>
                                      </p:to>
                                    </p:set>
                                  </p:childTnLst>
                                </p:cTn>
                              </p:par>
                            </p:childTnLst>
                          </p:cTn>
                        </p:par>
                      </p:childTnLst>
                    </p:cTn>
                  </p:par>
                </p:childTnLst>
              </p:cTn>
              <p:nextCondLst>
                <p:cond evt="onClick" delay="0">
                  <p:tgtEl>
                    <p:spTgt spid="14"/>
                  </p:tgtEl>
                </p:cond>
              </p:nextCondLst>
            </p:seq>
          </p:childTnLst>
        </p:cTn>
      </p:par>
    </p:tnLst>
    <p:bldLst>
      <p:bldP spid="9" grpId="0"/>
      <p:bldP spid="9" grpId="1"/>
      <p:bldP spid="10" grpId="0"/>
      <p:bldP spid="10" grpId="1"/>
      <p:bldP spid="11" grpId="0"/>
      <p:bldP spid="11" grpId="1"/>
      <p:bldP spid="12" grpId="0"/>
      <p:bldP spid="12"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122621" y="981522"/>
            <a:ext cx="11733225" cy="198026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单质铜</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物理性质：紫红色固体，具有良好的延展性、导热性和导电性。</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化学性质</a:t>
            </a:r>
            <a:endParaRPr lang="zh-CN" altLang="zh-CN" sz="1050" kern="100" dirty="0">
              <a:effectLst/>
              <a:latin typeface="宋体"/>
              <a:cs typeface="Courier New"/>
            </a:endParaRPr>
          </a:p>
        </p:txBody>
      </p:sp>
      <p:pic>
        <p:nvPicPr>
          <p:cNvPr id="113666" name="Picture 2" descr="\\李笑影\李笑影\2016\一轮\化学\人教版化学\238A.T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37494" y="3213770"/>
            <a:ext cx="9435156" cy="3289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7919079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26125" y="173868"/>
            <a:ext cx="11639246" cy="5909310"/>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热还原法冶炼金属</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焦炭还原法。例如：</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还原</a:t>
            </a:r>
            <a:r>
              <a:rPr lang="en-US" altLang="zh-CN" sz="2800" kern="100" dirty="0" err="1">
                <a:latin typeface="Times New Roman"/>
                <a:ea typeface="华文细黑"/>
                <a:cs typeface="Courier New"/>
              </a:rPr>
              <a:t>ZnO</a:t>
            </a:r>
            <a:r>
              <a:rPr lang="zh-CN" altLang="zh-CN" sz="2800" kern="100" dirty="0">
                <a:latin typeface="Times New Roman"/>
                <a:ea typeface="华文细黑"/>
                <a:cs typeface="Times New Roman"/>
              </a:rPr>
              <a:t>、</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，其化学方程式依次</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一氧化碳还原法。例如：</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还原</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，其化学方程式依次</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u="sng" kern="100" dirty="0" smtClean="0">
                <a:latin typeface="Times New Roman"/>
                <a:ea typeface="华文细黑"/>
                <a:cs typeface="Times New Roman"/>
              </a:rPr>
              <a:t>							</a:t>
            </a:r>
            <a:r>
              <a:rPr lang="en-US" altLang="zh-CN" sz="2800" u="sng" kern="100" dirty="0">
                <a:latin typeface="Times New Roman"/>
                <a:ea typeface="华文细黑"/>
                <a:cs typeface="Times New Roman"/>
              </a:rPr>
              <a:t> </a:t>
            </a: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③</a:t>
            </a:r>
            <a:r>
              <a:rPr lang="zh-CN" altLang="zh-CN" sz="2800" kern="100" dirty="0">
                <a:latin typeface="Times New Roman"/>
                <a:ea typeface="华文细黑"/>
                <a:cs typeface="Times New Roman"/>
              </a:rPr>
              <a:t>氢气还原法。例如：</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还原</a:t>
            </a:r>
            <a:r>
              <a:rPr lang="en-US" altLang="zh-CN" sz="2800" kern="100" dirty="0">
                <a:latin typeface="Times New Roman"/>
                <a:ea typeface="华文细黑"/>
                <a:cs typeface="Courier New"/>
              </a:rPr>
              <a:t>WO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，其化学方程式依次</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u="sng" kern="100" dirty="0" smtClean="0">
                <a:latin typeface="Times New Roman"/>
                <a:ea typeface="华文细黑"/>
                <a:cs typeface="Times New Roman"/>
              </a:rPr>
              <a:t>							</a:t>
            </a:r>
            <a:r>
              <a:rPr lang="en-US" altLang="zh-CN" sz="2800" u="sng" kern="100" dirty="0">
                <a:latin typeface="Times New Roman"/>
                <a:ea typeface="华文细黑"/>
                <a:cs typeface="Times New Roman"/>
              </a:rPr>
              <a:t> </a:t>
            </a: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④</a:t>
            </a:r>
            <a:r>
              <a:rPr lang="zh-CN" altLang="zh-CN" sz="2800" kern="100" dirty="0">
                <a:latin typeface="Times New Roman"/>
                <a:ea typeface="华文细黑"/>
                <a:cs typeface="Times New Roman"/>
              </a:rPr>
              <a:t>活泼金属还原法。例如：</a:t>
            </a:r>
            <a:r>
              <a:rPr lang="en-US" altLang="zh-CN" sz="2800" kern="100" dirty="0">
                <a:latin typeface="Times New Roman"/>
                <a:ea typeface="华文细黑"/>
                <a:cs typeface="Courier New"/>
              </a:rPr>
              <a:t>Al</a:t>
            </a:r>
            <a:r>
              <a:rPr lang="zh-CN" altLang="zh-CN" sz="2800" kern="100" dirty="0">
                <a:latin typeface="Times New Roman"/>
                <a:ea typeface="华文细黑"/>
                <a:cs typeface="Times New Roman"/>
              </a:rPr>
              <a:t>还原</a:t>
            </a:r>
            <a:r>
              <a:rPr lang="en-US" altLang="zh-CN" sz="2800" kern="100" dirty="0">
                <a:latin typeface="Times New Roman"/>
                <a:ea typeface="华文细黑"/>
                <a:cs typeface="Courier New"/>
              </a:rPr>
              <a:t>Cr</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V</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5</a:t>
            </a:r>
            <a:r>
              <a:rPr lang="zh-CN" altLang="zh-CN" sz="2800" kern="100" dirty="0">
                <a:latin typeface="Times New Roman"/>
                <a:ea typeface="华文细黑"/>
                <a:cs typeface="Times New Roman"/>
              </a:rPr>
              <a:t>，其化学方程式依次</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4" name="对象 3"/>
          <p:cNvGraphicFramePr>
            <a:graphicFrameLocks noChangeAspect="1"/>
          </p:cNvGraphicFramePr>
          <p:nvPr>
            <p:extLst>
              <p:ext uri="{D42A27DB-BD31-4B8C-83A1-F6EECF244321}">
                <p14:modId xmlns:p14="http://schemas.microsoft.com/office/powerpoint/2010/main" val="4194154600"/>
              </p:ext>
            </p:extLst>
          </p:nvPr>
        </p:nvGraphicFramePr>
        <p:xfrm>
          <a:off x="339725" y="1319213"/>
          <a:ext cx="10293350" cy="933450"/>
        </p:xfrm>
        <a:graphic>
          <a:graphicData uri="http://schemas.openxmlformats.org/presentationml/2006/ole">
            <mc:AlternateContent xmlns:mc="http://schemas.openxmlformats.org/markup-compatibility/2006">
              <mc:Choice xmlns:v="urn:schemas-microsoft-com:vml" Requires="v">
                <p:oleObj spid="_x0000_s130294" name="文档" r:id="rId4" imgW="10405727" imgH="946121" progId="Word.Document.12">
                  <p:embed/>
                </p:oleObj>
              </mc:Choice>
              <mc:Fallback>
                <p:oleObj name="文档" r:id="rId4" imgW="10405727" imgH="946121" progId="Word.Document.12">
                  <p:embed/>
                  <p:pic>
                    <p:nvPicPr>
                      <p:cNvPr id="0" name=""/>
                      <p:cNvPicPr/>
                      <p:nvPr/>
                    </p:nvPicPr>
                    <p:blipFill>
                      <a:blip r:embed="rId5"/>
                      <a:stretch>
                        <a:fillRect/>
                      </a:stretch>
                    </p:blipFill>
                    <p:spPr>
                      <a:xfrm>
                        <a:off x="339725" y="1319213"/>
                        <a:ext cx="10293350" cy="93345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3289238466"/>
              </p:ext>
            </p:extLst>
          </p:nvPr>
        </p:nvGraphicFramePr>
        <p:xfrm>
          <a:off x="374505" y="2593565"/>
          <a:ext cx="10364788" cy="992188"/>
        </p:xfrm>
        <a:graphic>
          <a:graphicData uri="http://schemas.openxmlformats.org/presentationml/2006/ole">
            <mc:AlternateContent xmlns:mc="http://schemas.openxmlformats.org/markup-compatibility/2006">
              <mc:Choice xmlns:v="urn:schemas-microsoft-com:vml" Requires="v">
                <p:oleObj spid="_x0000_s130295" name="文档" r:id="rId7" imgW="10367576" imgH="993436" progId="Word.Document.12">
                  <p:embed/>
                </p:oleObj>
              </mc:Choice>
              <mc:Fallback>
                <p:oleObj name="文档" r:id="rId7" imgW="10367576" imgH="993436" progId="Word.Document.12">
                  <p:embed/>
                  <p:pic>
                    <p:nvPicPr>
                      <p:cNvPr id="0" name=""/>
                      <p:cNvPicPr/>
                      <p:nvPr/>
                    </p:nvPicPr>
                    <p:blipFill>
                      <a:blip r:embed="rId8"/>
                      <a:stretch>
                        <a:fillRect/>
                      </a:stretch>
                    </p:blipFill>
                    <p:spPr>
                      <a:xfrm>
                        <a:off x="374505" y="2593565"/>
                        <a:ext cx="10364788" cy="992188"/>
                      </a:xfrm>
                      <a:prstGeom prst="rect">
                        <a:avLst/>
                      </a:prstGeom>
                    </p:spPr>
                  </p:pic>
                </p:oleObj>
              </mc:Fallback>
            </mc:AlternateContent>
          </a:graphicData>
        </a:graphic>
      </p:graphicFrame>
      <p:graphicFrame>
        <p:nvGraphicFramePr>
          <p:cNvPr id="9" name="对象 8"/>
          <p:cNvGraphicFramePr>
            <a:graphicFrameLocks noChangeAspect="1"/>
          </p:cNvGraphicFramePr>
          <p:nvPr>
            <p:extLst>
              <p:ext uri="{D42A27DB-BD31-4B8C-83A1-F6EECF244321}">
                <p14:modId xmlns:p14="http://schemas.microsoft.com/office/powerpoint/2010/main" val="1183656809"/>
              </p:ext>
            </p:extLst>
          </p:nvPr>
        </p:nvGraphicFramePr>
        <p:xfrm>
          <a:off x="378475" y="3907221"/>
          <a:ext cx="10363200" cy="990600"/>
        </p:xfrm>
        <a:graphic>
          <a:graphicData uri="http://schemas.openxmlformats.org/presentationml/2006/ole">
            <mc:AlternateContent xmlns:mc="http://schemas.openxmlformats.org/markup-compatibility/2006">
              <mc:Choice xmlns:v="urn:schemas-microsoft-com:vml" Requires="v">
                <p:oleObj spid="_x0000_s130296" name="文档" r:id="rId10" imgW="10367576" imgH="994878" progId="Word.Document.12">
                  <p:embed/>
                </p:oleObj>
              </mc:Choice>
              <mc:Fallback>
                <p:oleObj name="文档" r:id="rId10" imgW="10367576" imgH="994878" progId="Word.Document.12">
                  <p:embed/>
                  <p:pic>
                    <p:nvPicPr>
                      <p:cNvPr id="0" name=""/>
                      <p:cNvPicPr/>
                      <p:nvPr/>
                    </p:nvPicPr>
                    <p:blipFill>
                      <a:blip r:embed="rId11"/>
                      <a:stretch>
                        <a:fillRect/>
                      </a:stretch>
                    </p:blipFill>
                    <p:spPr>
                      <a:xfrm>
                        <a:off x="378475" y="3907221"/>
                        <a:ext cx="10363200" cy="990600"/>
                      </a:xfrm>
                      <a:prstGeom prst="rect">
                        <a:avLst/>
                      </a:prstGeom>
                    </p:spPr>
                  </p:pic>
                </p:oleObj>
              </mc:Fallback>
            </mc:AlternateContent>
          </a:graphicData>
        </a:graphic>
      </p:graphicFrame>
      <p:graphicFrame>
        <p:nvGraphicFramePr>
          <p:cNvPr id="10" name="对象 9"/>
          <p:cNvGraphicFramePr>
            <a:graphicFrameLocks noChangeAspect="1"/>
          </p:cNvGraphicFramePr>
          <p:nvPr>
            <p:extLst>
              <p:ext uri="{D42A27DB-BD31-4B8C-83A1-F6EECF244321}">
                <p14:modId xmlns:p14="http://schemas.microsoft.com/office/powerpoint/2010/main" val="907175374"/>
              </p:ext>
            </p:extLst>
          </p:nvPr>
        </p:nvGraphicFramePr>
        <p:xfrm>
          <a:off x="370141" y="5157665"/>
          <a:ext cx="10841038" cy="963613"/>
        </p:xfrm>
        <a:graphic>
          <a:graphicData uri="http://schemas.openxmlformats.org/presentationml/2006/ole">
            <mc:AlternateContent xmlns:mc="http://schemas.openxmlformats.org/markup-compatibility/2006">
              <mc:Choice xmlns:v="urn:schemas-microsoft-com:vml" Requires="v">
                <p:oleObj spid="_x0000_s130297" name="文档" r:id="rId13" imgW="10843738" imgH="965466" progId="Word.Document.12">
                  <p:embed/>
                </p:oleObj>
              </mc:Choice>
              <mc:Fallback>
                <p:oleObj name="文档" r:id="rId13" imgW="10843738" imgH="965466" progId="Word.Document.12">
                  <p:embed/>
                  <p:pic>
                    <p:nvPicPr>
                      <p:cNvPr id="0" name=""/>
                      <p:cNvPicPr/>
                      <p:nvPr/>
                    </p:nvPicPr>
                    <p:blipFill>
                      <a:blip r:embed="rId14"/>
                      <a:stretch>
                        <a:fillRect/>
                      </a:stretch>
                    </p:blipFill>
                    <p:spPr>
                      <a:xfrm>
                        <a:off x="370141" y="5157665"/>
                        <a:ext cx="10841038" cy="963613"/>
                      </a:xfrm>
                      <a:prstGeom prst="rect">
                        <a:avLst/>
                      </a:prstGeom>
                    </p:spPr>
                  </p:pic>
                </p:oleObj>
              </mc:Fallback>
            </mc:AlternateContent>
          </a:graphicData>
        </a:graphic>
      </p:graphicFrame>
      <p:sp>
        <p:nvSpPr>
          <p:cNvPr id="7" name="矩形 6"/>
          <p:cNvSpPr/>
          <p:nvPr/>
        </p:nvSpPr>
        <p:spPr>
          <a:xfrm>
            <a:off x="0" y="6662606"/>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8" name="圆角矩形 7"/>
          <p:cNvSpPr/>
          <p:nvPr/>
        </p:nvSpPr>
        <p:spPr>
          <a:xfrm>
            <a:off x="11382521" y="6656761"/>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354502277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linds(horizontal)">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blinds(horizontal)">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4"/>
                                        </p:tgtEl>
                                      </p:cBhvr>
                                    </p:animEffect>
                                    <p:set>
                                      <p:cBhvr>
                                        <p:cTn id="27" dur="1" fill="hold">
                                          <p:stCondLst>
                                            <p:cond delay="499"/>
                                          </p:stCondLst>
                                        </p:cTn>
                                        <p:tgtEl>
                                          <p:spTgt spid="4"/>
                                        </p:tgtEl>
                                        <p:attrNameLst>
                                          <p:attrName>style.visibility</p:attrName>
                                        </p:attrNameLst>
                                      </p:cBhvr>
                                      <p:to>
                                        <p:strVal val="hidden"/>
                                      </p:to>
                                    </p:set>
                                  </p:childTnLst>
                                </p:cTn>
                              </p:par>
                              <p:par>
                                <p:cTn id="28" presetID="10" presetClass="exit" presetSubtype="0" fill="hold" nodeType="withEffect">
                                  <p:stCondLst>
                                    <p:cond delay="0"/>
                                  </p:stCondLst>
                                  <p:childTnLst>
                                    <p:animEffect transition="out" filter="fade">
                                      <p:cBhvr>
                                        <p:cTn id="29" dur="500"/>
                                        <p:tgtEl>
                                          <p:spTgt spid="5"/>
                                        </p:tgtEl>
                                      </p:cBhvr>
                                    </p:animEffect>
                                    <p:set>
                                      <p:cBhvr>
                                        <p:cTn id="30" dur="1" fill="hold">
                                          <p:stCondLst>
                                            <p:cond delay="499"/>
                                          </p:stCondLst>
                                        </p:cTn>
                                        <p:tgtEl>
                                          <p:spTgt spid="5"/>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9"/>
                                        </p:tgtEl>
                                      </p:cBhvr>
                                    </p:animEffect>
                                    <p:set>
                                      <p:cBhvr>
                                        <p:cTn id="33" dur="1" fill="hold">
                                          <p:stCondLst>
                                            <p:cond delay="499"/>
                                          </p:stCondLst>
                                        </p:cTn>
                                        <p:tgtEl>
                                          <p:spTgt spid="9"/>
                                        </p:tgtEl>
                                        <p:attrNameLst>
                                          <p:attrName>style.visibility</p:attrName>
                                        </p:attrNameLst>
                                      </p:cBhvr>
                                      <p:to>
                                        <p:strVal val="hidden"/>
                                      </p:to>
                                    </p:set>
                                  </p:childTnLst>
                                </p:cTn>
                              </p:par>
                              <p:par>
                                <p:cTn id="34" presetID="10" presetClass="exit" presetSubtype="0" fill="hold" nodeType="withEffect">
                                  <p:stCondLst>
                                    <p:cond delay="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8"/>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62558" y="34573"/>
            <a:ext cx="11344407" cy="3297954"/>
          </a:xfrm>
          <a:prstGeom prst="rect">
            <a:avLst/>
          </a:prstGeom>
        </p:spPr>
        <p:txBody>
          <a:bodyPr>
            <a:spAutoFit/>
          </a:bodyPr>
          <a:lstStyle/>
          <a:p>
            <a:pPr algn="just">
              <a:lnSpc>
                <a:spcPts val="65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电解法冶炼金属</a:t>
            </a:r>
            <a:endParaRPr lang="zh-CN" altLang="zh-CN" sz="2800" kern="100" dirty="0">
              <a:latin typeface="宋体"/>
              <a:cs typeface="Courier New"/>
            </a:endParaRPr>
          </a:p>
          <a:p>
            <a:pPr algn="just">
              <a:lnSpc>
                <a:spcPts val="6500"/>
              </a:lnSpc>
              <a:spcAft>
                <a:spcPts val="0"/>
              </a:spcAft>
            </a:pPr>
            <a:r>
              <a:rPr lang="zh-CN" altLang="zh-CN" sz="2800" kern="100" dirty="0">
                <a:latin typeface="Times New Roman"/>
                <a:ea typeface="华文细黑"/>
                <a:cs typeface="Times New Roman"/>
              </a:rPr>
              <a:t>例如：电解</a:t>
            </a:r>
            <a:r>
              <a:rPr lang="en-US" altLang="zh-CN" sz="2800" kern="100" dirty="0">
                <a:latin typeface="Times New Roman"/>
                <a:ea typeface="华文细黑"/>
                <a:cs typeface="Courier New"/>
              </a:rPr>
              <a:t>Al</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MgCl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，其化学方程式依次</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ts val="6500"/>
              </a:lnSpc>
              <a:spcAft>
                <a:spcPts val="0"/>
              </a:spcAft>
            </a:pP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4" name="对象 3"/>
          <p:cNvGraphicFramePr>
            <a:graphicFrameLocks noChangeAspect="1"/>
          </p:cNvGraphicFramePr>
          <p:nvPr>
            <p:extLst>
              <p:ext uri="{D42A27DB-BD31-4B8C-83A1-F6EECF244321}">
                <p14:modId xmlns:p14="http://schemas.microsoft.com/office/powerpoint/2010/main" val="3714525409"/>
              </p:ext>
            </p:extLst>
          </p:nvPr>
        </p:nvGraphicFramePr>
        <p:xfrm>
          <a:off x="461963" y="1498600"/>
          <a:ext cx="11341100" cy="2328863"/>
        </p:xfrm>
        <a:graphic>
          <a:graphicData uri="http://schemas.openxmlformats.org/presentationml/2006/ole">
            <mc:AlternateContent xmlns:mc="http://schemas.openxmlformats.org/markup-compatibility/2006">
              <mc:Choice xmlns:v="urn:schemas-microsoft-com:vml" Requires="v">
                <p:oleObj spid="_x0000_s131135" name="文档" r:id="rId4" imgW="11462783" imgH="2364322" progId="Word.Document.12">
                  <p:embed/>
                </p:oleObj>
              </mc:Choice>
              <mc:Fallback>
                <p:oleObj name="文档" r:id="rId4" imgW="11462783" imgH="2364322" progId="Word.Document.12">
                  <p:embed/>
                  <p:pic>
                    <p:nvPicPr>
                      <p:cNvPr id="0" name=""/>
                      <p:cNvPicPr/>
                      <p:nvPr/>
                    </p:nvPicPr>
                    <p:blipFill>
                      <a:blip r:embed="rId5"/>
                      <a:stretch>
                        <a:fillRect/>
                      </a:stretch>
                    </p:blipFill>
                    <p:spPr>
                      <a:xfrm>
                        <a:off x="461963" y="1498600"/>
                        <a:ext cx="11341100" cy="2328863"/>
                      </a:xfrm>
                      <a:prstGeom prst="rect">
                        <a:avLst/>
                      </a:prstGeom>
                    </p:spPr>
                  </p:pic>
                </p:oleObj>
              </mc:Fallback>
            </mc:AlternateContent>
          </a:graphicData>
        </a:graphic>
      </p:graphicFrame>
      <p:sp>
        <p:nvSpPr>
          <p:cNvPr id="5" name="矩形 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6" name="圆角矩形 5"/>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5556395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childTnLst>
                          </p:cTn>
                        </p:par>
                      </p:childTnLst>
                    </p:cTn>
                  </p:par>
                </p:childTnLst>
              </p:cTn>
              <p:nextCondLst>
                <p:cond evt="onClick" delay="0">
                  <p:tgtEl>
                    <p:spTgt spid="6"/>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06574" y="419258"/>
            <a:ext cx="11327054" cy="3217035"/>
          </a:xfrm>
          <a:prstGeom prst="rect">
            <a:avLst/>
          </a:prstGeom>
          <a:noFill/>
        </p:spPr>
        <p:txBody>
          <a:bodyPr wrap="square" rtlCol="0">
            <a:spAutoFit/>
          </a:bodyPr>
          <a:lstStyle/>
          <a:p>
            <a:pPr algn="just">
              <a:lnSpc>
                <a:spcPts val="5000"/>
              </a:lnSpc>
              <a:spcAft>
                <a:spcPts val="0"/>
              </a:spcAft>
            </a:pPr>
            <a:r>
              <a:rPr lang="en-US" altLang="zh-CN" sz="2800" b="1" kern="100" dirty="0" err="1">
                <a:solidFill>
                  <a:srgbClr val="E36C0A"/>
                </a:solidFill>
                <a:latin typeface="+mj-ea"/>
                <a:ea typeface="+mj-ea"/>
                <a:cs typeface="Times New Roman"/>
              </a:rPr>
              <a:t>深度思考</a:t>
            </a:r>
            <a:r>
              <a:rPr lang="en-US" altLang="zh-CN" sz="2800" kern="100" dirty="0">
                <a:latin typeface="+mj-ea"/>
                <a:ea typeface="+mj-ea"/>
                <a:cs typeface="Courier New"/>
              </a:rPr>
              <a:t> </a:t>
            </a:r>
          </a:p>
          <a:p>
            <a:pPr algn="just">
              <a:lnSpc>
                <a:spcPts val="5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铝是地壳中含量最高的金属元素，为什么人类对铝的使用比铁、铜晚得多？</a:t>
            </a:r>
            <a:endParaRPr lang="zh-CN" altLang="zh-CN" sz="2800" kern="100" dirty="0">
              <a:latin typeface="宋体"/>
              <a:cs typeface="Courier New"/>
            </a:endParaRPr>
          </a:p>
          <a:p>
            <a:pPr algn="just">
              <a:lnSpc>
                <a:spcPts val="5000"/>
              </a:lnSpc>
              <a:spcAft>
                <a:spcPts val="0"/>
              </a:spcAft>
            </a:pPr>
            <a:r>
              <a:rPr lang="zh-CN" altLang="zh-CN" sz="2800" b="1" kern="100" dirty="0">
                <a:solidFill>
                  <a:srgbClr val="0000FF"/>
                </a:solidFill>
                <a:latin typeface="Times New Roman"/>
                <a:cs typeface="Times New Roman"/>
              </a:rPr>
              <a:t>答案　</a:t>
            </a:r>
            <a:r>
              <a:rPr lang="zh-CN" altLang="zh-CN" sz="2800" kern="100" dirty="0">
                <a:solidFill>
                  <a:schemeClr val="accent6">
                    <a:lumMod val="75000"/>
                  </a:schemeClr>
                </a:solidFill>
                <a:latin typeface="Times New Roman"/>
                <a:ea typeface="华文细黑"/>
                <a:cs typeface="Times New Roman"/>
              </a:rPr>
              <a:t>铝的金属活动性比铁、铜强，难于冶炼，古代人们的技术条件达不到，不能冶炼铝，故铝的发现和大量使用比铁、铜晚得多</a:t>
            </a:r>
            <a:r>
              <a:rPr lang="zh-CN" altLang="zh-CN" sz="2800" kern="100" dirty="0" smtClean="0">
                <a:solidFill>
                  <a:schemeClr val="accent6">
                    <a:lumMod val="75000"/>
                  </a:schemeClr>
                </a:solidFill>
                <a:latin typeface="Times New Roman"/>
                <a:ea typeface="华文细黑"/>
                <a:cs typeface="Times New Roman"/>
              </a:rPr>
              <a:t>。</a:t>
            </a:r>
            <a:endParaRPr lang="zh-CN" altLang="zh-CN" sz="2800" kern="100" dirty="0">
              <a:solidFill>
                <a:schemeClr val="accent6">
                  <a:lumMod val="75000"/>
                </a:schemeClr>
              </a:solidFill>
              <a:latin typeface="宋体"/>
              <a:cs typeface="Courier New"/>
            </a:endParaRPr>
          </a:p>
        </p:txBody>
      </p:sp>
      <p:sp>
        <p:nvSpPr>
          <p:cNvPr id="3" name="矩形 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4" name="圆角矩形 3"/>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49230545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blinds(horizontal)">
                                      <p:cBhvr>
                                        <p:cTn id="7" dur="500"/>
                                        <p:tgtEl>
                                          <p:spTgt spid="5">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5">
                                            <p:txEl>
                                              <p:pRg st="2" end="2"/>
                                            </p:txEl>
                                          </p:spTgt>
                                        </p:tgtEl>
                                      </p:cBhvr>
                                    </p:animEffect>
                                    <p:set>
                                      <p:cBhvr>
                                        <p:cTn id="12" dur="1" fill="hold">
                                          <p:stCondLst>
                                            <p:cond delay="499"/>
                                          </p:stCondLst>
                                        </p:cTn>
                                        <p:tgtEl>
                                          <p:spTgt spid="5">
                                            <p:txEl>
                                              <p:pRg st="2" end="2"/>
                                            </p:txEl>
                                          </p:spTgt>
                                        </p:tgtEl>
                                        <p:attrNameLst>
                                          <p:attrName>style.visibility</p:attrName>
                                        </p:attrNameLst>
                                      </p:cBhvr>
                                      <p:to>
                                        <p:strVal val="hidden"/>
                                      </p:to>
                                    </p:set>
                                  </p:childTnLst>
                                </p:cTn>
                              </p:par>
                            </p:childTnLst>
                          </p:cTn>
                        </p:par>
                      </p:childTnLst>
                    </p:cTn>
                  </p:par>
                </p:childTnLst>
              </p:cTn>
              <p:nextCondLst>
                <p:cond evt="onClick" delay="0">
                  <p:tgtEl>
                    <p:spTgt spid="4"/>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72083" y="176128"/>
            <a:ext cx="11524006" cy="4324261"/>
          </a:xfrm>
          <a:prstGeom prst="rect">
            <a:avLst/>
          </a:prstGeom>
        </p:spPr>
        <p:txBody>
          <a:bodyPr>
            <a:spAutoFit/>
          </a:bodyPr>
          <a:lstStyle/>
          <a:p>
            <a:pPr algn="just">
              <a:lnSpc>
                <a:spcPts val="5500"/>
              </a:lnSpc>
              <a:spcAft>
                <a:spcPts val="0"/>
              </a:spcAft>
            </a:pPr>
            <a:r>
              <a:rPr lang="en-US" altLang="zh-CN" sz="2800" kern="100" dirty="0" smtClean="0">
                <a:latin typeface="Times New Roman"/>
                <a:ea typeface="华文细黑"/>
                <a:cs typeface="Courier New"/>
              </a:rPr>
              <a:t>2.</a:t>
            </a:r>
            <a:r>
              <a:rPr lang="zh-CN" altLang="zh-CN" sz="2800" kern="100" dirty="0" smtClean="0">
                <a:latin typeface="Times New Roman"/>
                <a:ea typeface="华文细黑"/>
                <a:cs typeface="Times New Roman"/>
              </a:rPr>
              <a:t>铝热反应的本质是利用铝的还原性，将难熔金属从其氧化物中置换出来，关于铝热反应思考下列问题：</a:t>
            </a:r>
            <a:endParaRPr lang="zh-CN" altLang="zh-CN" sz="2800" kern="100" dirty="0" smtClean="0">
              <a:latin typeface="宋体"/>
              <a:cs typeface="Courier New"/>
            </a:endParaRPr>
          </a:p>
          <a:p>
            <a:pPr algn="just">
              <a:lnSpc>
                <a:spcPts val="5500"/>
              </a:lnSpc>
              <a:spcAft>
                <a:spcPts val="0"/>
              </a:spcAft>
            </a:pPr>
            <a:r>
              <a:rPr lang="en-US" altLang="zh-CN" sz="2800" kern="100" dirty="0" smtClean="0">
                <a:latin typeface="Times New Roman"/>
                <a:ea typeface="华文细黑"/>
                <a:cs typeface="Courier New"/>
              </a:rPr>
              <a:t>(1)</a:t>
            </a:r>
            <a:r>
              <a:rPr lang="zh-CN" altLang="zh-CN" sz="2800" kern="100" dirty="0" smtClean="0">
                <a:latin typeface="Times New Roman"/>
                <a:ea typeface="华文细黑"/>
                <a:cs typeface="Times New Roman"/>
              </a:rPr>
              <a:t>是否所有的金属氧化物都能和铝发生铝热反应？</a:t>
            </a:r>
            <a:endParaRPr lang="zh-CN" altLang="zh-CN" sz="2800" kern="100" dirty="0" smtClean="0">
              <a:latin typeface="宋体"/>
              <a:cs typeface="Courier New"/>
            </a:endParaRPr>
          </a:p>
          <a:p>
            <a:pPr algn="just">
              <a:lnSpc>
                <a:spcPts val="5500"/>
              </a:lnSpc>
              <a:spcAft>
                <a:spcPts val="0"/>
              </a:spcAft>
            </a:pPr>
            <a:r>
              <a:rPr lang="zh-CN" altLang="zh-CN" sz="2800" b="1" kern="100" dirty="0" smtClean="0">
                <a:solidFill>
                  <a:srgbClr val="0000FF"/>
                </a:solidFill>
                <a:latin typeface="Times New Roman"/>
                <a:cs typeface="Times New Roman"/>
              </a:rPr>
              <a:t>答案　</a:t>
            </a:r>
            <a:r>
              <a:rPr lang="zh-CN" altLang="zh-CN" sz="2800" kern="100" dirty="0" smtClean="0">
                <a:solidFill>
                  <a:schemeClr val="accent6">
                    <a:lumMod val="75000"/>
                  </a:schemeClr>
                </a:solidFill>
                <a:latin typeface="Times New Roman"/>
                <a:ea typeface="华文细黑"/>
                <a:cs typeface="Times New Roman"/>
              </a:rPr>
              <a:t>否，判断铝热反应能否发生，应首先看金属的活动性。例如</a:t>
            </a:r>
            <a:r>
              <a:rPr lang="en-US" altLang="zh-CN" sz="2800" kern="100" dirty="0" err="1" smtClean="0">
                <a:solidFill>
                  <a:schemeClr val="accent6">
                    <a:lumMod val="75000"/>
                  </a:schemeClr>
                </a:solidFill>
                <a:latin typeface="Times New Roman"/>
                <a:ea typeface="华文细黑"/>
                <a:cs typeface="Courier New"/>
              </a:rPr>
              <a:t>MgO</a:t>
            </a:r>
            <a:r>
              <a:rPr lang="zh-CN" altLang="zh-CN" sz="2800" kern="100" dirty="0" smtClean="0">
                <a:solidFill>
                  <a:schemeClr val="accent6">
                    <a:lumMod val="75000"/>
                  </a:schemeClr>
                </a:solidFill>
                <a:latin typeface="Times New Roman"/>
                <a:ea typeface="华文细黑"/>
                <a:cs typeface="Times New Roman"/>
              </a:rPr>
              <a:t>和</a:t>
            </a:r>
            <a:r>
              <a:rPr lang="en-US" altLang="zh-CN" sz="2800" kern="100" dirty="0" smtClean="0">
                <a:solidFill>
                  <a:schemeClr val="accent6">
                    <a:lumMod val="75000"/>
                  </a:schemeClr>
                </a:solidFill>
                <a:latin typeface="Times New Roman"/>
                <a:ea typeface="华文细黑"/>
                <a:cs typeface="Courier New"/>
              </a:rPr>
              <a:t>Al</a:t>
            </a:r>
            <a:r>
              <a:rPr lang="zh-CN" altLang="zh-CN" sz="2800" kern="100" dirty="0" smtClean="0">
                <a:solidFill>
                  <a:schemeClr val="accent6">
                    <a:lumMod val="75000"/>
                  </a:schemeClr>
                </a:solidFill>
                <a:latin typeface="Times New Roman"/>
                <a:ea typeface="华文细黑"/>
                <a:cs typeface="Times New Roman"/>
              </a:rPr>
              <a:t>不能发生铝热反应。</a:t>
            </a:r>
            <a:endParaRPr lang="zh-CN" altLang="zh-CN" sz="2800" kern="100" dirty="0" smtClean="0">
              <a:solidFill>
                <a:schemeClr val="accent6">
                  <a:lumMod val="75000"/>
                </a:schemeClr>
              </a:solidFill>
              <a:latin typeface="宋体"/>
              <a:cs typeface="Courier New"/>
            </a:endParaRPr>
          </a:p>
          <a:p>
            <a:pPr algn="just">
              <a:lnSpc>
                <a:spcPts val="5500"/>
              </a:lnSpc>
              <a:spcAft>
                <a:spcPts val="0"/>
              </a:spcAft>
            </a:pPr>
            <a:r>
              <a:rPr lang="en-US" altLang="zh-CN" sz="2800" kern="100" dirty="0" smtClean="0">
                <a:latin typeface="Times New Roman"/>
                <a:ea typeface="华文细黑"/>
                <a:cs typeface="Courier New"/>
              </a:rPr>
              <a:t>(2)</a:t>
            </a:r>
            <a:r>
              <a:rPr lang="zh-CN" altLang="zh-CN" sz="2800" kern="100" dirty="0" smtClean="0">
                <a:latin typeface="Times New Roman"/>
                <a:ea typeface="华文细黑"/>
                <a:cs typeface="Times New Roman"/>
              </a:rPr>
              <a:t>在铝热反应中，镁条、</a:t>
            </a:r>
            <a:r>
              <a:rPr lang="en-US" altLang="zh-CN" sz="2800" kern="100" dirty="0" smtClean="0">
                <a:latin typeface="Times New Roman"/>
                <a:ea typeface="华文细黑"/>
                <a:cs typeface="Courier New"/>
              </a:rPr>
              <a:t>KClO</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的作用是</a:t>
            </a:r>
            <a:r>
              <a:rPr lang="en-US" altLang="zh-CN" sz="2800" kern="100" dirty="0">
                <a:latin typeface="Times New Roman"/>
                <a:ea typeface="华文细黑"/>
                <a:cs typeface="Courier New"/>
              </a:rPr>
              <a:t>_______________</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4" name="矩形 3"/>
          <p:cNvSpPr/>
          <p:nvPr/>
        </p:nvSpPr>
        <p:spPr>
          <a:xfrm>
            <a:off x="6680824" y="3819965"/>
            <a:ext cx="2698175" cy="523220"/>
          </a:xfrm>
          <a:prstGeom prst="rect">
            <a:avLst/>
          </a:prstGeom>
        </p:spPr>
        <p:txBody>
          <a:bodyPr wrap="none">
            <a:spAutoFit/>
          </a:bodyPr>
          <a:lstStyle/>
          <a:p>
            <a:r>
              <a:rPr lang="zh-CN" altLang="zh-CN" sz="2800" kern="100" dirty="0">
                <a:solidFill>
                  <a:schemeClr val="accent6">
                    <a:lumMod val="75000"/>
                  </a:schemeClr>
                </a:solidFill>
                <a:latin typeface="Times New Roman"/>
                <a:ea typeface="华文细黑"/>
                <a:cs typeface="Times New Roman"/>
              </a:rPr>
              <a:t>引燃、助燃作用</a:t>
            </a:r>
            <a:endParaRPr lang="zh-CN" altLang="en-US" sz="2800" kern="100" dirty="0">
              <a:solidFill>
                <a:schemeClr val="accent6">
                  <a:lumMod val="75000"/>
                </a:schemeClr>
              </a:solidFill>
              <a:latin typeface="Times New Roman"/>
              <a:ea typeface="华文细黑"/>
              <a:cs typeface="Times New Roman"/>
            </a:endParaRPr>
          </a:p>
        </p:txBody>
      </p:sp>
      <p:sp>
        <p:nvSpPr>
          <p:cNvPr id="5" name="矩形 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6" name="圆角矩形 5"/>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51736708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3">
                                            <p:txEl>
                                              <p:pRg st="2" end="2"/>
                                            </p:txEl>
                                          </p:spTgt>
                                        </p:tgtEl>
                                      </p:cBhvr>
                                    </p:animEffect>
                                    <p:set>
                                      <p:cBhvr>
                                        <p:cTn id="17" dur="1" fill="hold">
                                          <p:stCondLst>
                                            <p:cond delay="499"/>
                                          </p:stCondLst>
                                        </p:cTn>
                                        <p:tgtEl>
                                          <p:spTgt spid="3">
                                            <p:txEl>
                                              <p:pRg st="2" end="2"/>
                                            </p:txEl>
                                          </p:spTgt>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4"/>
                                        </p:tgtEl>
                                      </p:cBhvr>
                                    </p:animEffect>
                                    <p:set>
                                      <p:cBhvr>
                                        <p:cTn id="20" dur="1" fill="hold">
                                          <p:stCondLst>
                                            <p:cond delay="499"/>
                                          </p:stCondLst>
                                        </p:cTn>
                                        <p:tgtEl>
                                          <p:spTgt spid="4"/>
                                        </p:tgtEl>
                                        <p:attrNameLst>
                                          <p:attrName>style.visibility</p:attrName>
                                        </p:attrNameLst>
                                      </p:cBhvr>
                                      <p:to>
                                        <p:strVal val="hidden"/>
                                      </p:to>
                                    </p:set>
                                  </p:childTnLst>
                                </p:cTn>
                              </p:par>
                            </p:childTnLst>
                          </p:cTn>
                        </p:par>
                      </p:childTnLst>
                    </p:cTn>
                  </p:par>
                </p:childTnLst>
              </p:cTn>
              <p:nextCondLst>
                <p:cond evt="onClick" delay="0">
                  <p:tgtEl>
                    <p:spTgt spid="6"/>
                  </p:tgtEl>
                </p:cond>
              </p:nextCondLst>
            </p:seq>
          </p:childTnLst>
        </p:cTn>
      </p:par>
    </p:tnLst>
    <p:bldLst>
      <p:bldP spid="4" grpId="0"/>
      <p:bldP spid="4" grpId="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59831" y="354996"/>
            <a:ext cx="11524007" cy="4226926"/>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做铝热反应时，应注意哪些事项？</a:t>
            </a:r>
            <a:endParaRPr lang="zh-CN" altLang="zh-CN" sz="2800" kern="100" dirty="0">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答案</a:t>
            </a:r>
            <a:r>
              <a:rPr lang="zh-CN" altLang="zh-CN" sz="2800" b="1" kern="100" dirty="0">
                <a:solidFill>
                  <a:schemeClr val="accent6">
                    <a:lumMod val="75000"/>
                  </a:schemeClr>
                </a:solidFill>
                <a:latin typeface="Times New Roman"/>
                <a:cs typeface="Times New Roman"/>
              </a:rPr>
              <a:t>　</a:t>
            </a:r>
            <a:r>
              <a:rPr lang="en-US" altLang="zh-CN" sz="2800" kern="100" dirty="0">
                <a:solidFill>
                  <a:schemeClr val="accent6">
                    <a:lumMod val="75000"/>
                  </a:schemeClr>
                </a:solidFill>
                <a:latin typeface="宋体"/>
                <a:ea typeface="华文细黑"/>
                <a:cs typeface="Times New Roman"/>
              </a:rPr>
              <a:t>①</a:t>
            </a:r>
            <a:r>
              <a:rPr lang="zh-CN" altLang="zh-CN" sz="2800" kern="100" dirty="0">
                <a:solidFill>
                  <a:schemeClr val="accent6">
                    <a:lumMod val="75000"/>
                  </a:schemeClr>
                </a:solidFill>
                <a:latin typeface="Times New Roman"/>
                <a:ea typeface="华文细黑"/>
                <a:cs typeface="Times New Roman"/>
              </a:rPr>
              <a:t>要保证纸漏斗重叠时四周均为四层，且内层纸漏斗一定要用水润湿，以防止高温物质从四周溅出，同时损坏纸漏斗。</a:t>
            </a:r>
            <a:endParaRPr lang="zh-CN" altLang="zh-CN" sz="2800" kern="100" dirty="0">
              <a:solidFill>
                <a:schemeClr val="accent6">
                  <a:lumMod val="75000"/>
                </a:schemeClr>
              </a:solidFill>
              <a:latin typeface="宋体"/>
              <a:cs typeface="Courier New"/>
            </a:endParaRPr>
          </a:p>
          <a:p>
            <a:pPr algn="just">
              <a:lnSpc>
                <a:spcPts val="5500"/>
              </a:lnSpc>
              <a:spcAft>
                <a:spcPts val="0"/>
              </a:spcAft>
            </a:pPr>
            <a:r>
              <a:rPr lang="en-US" altLang="zh-CN" sz="2800" kern="100" dirty="0">
                <a:solidFill>
                  <a:schemeClr val="accent6">
                    <a:lumMod val="75000"/>
                  </a:schemeClr>
                </a:solidFill>
                <a:latin typeface="宋体"/>
                <a:ea typeface="华文细黑"/>
                <a:cs typeface="Times New Roman"/>
              </a:rPr>
              <a:t>②</a:t>
            </a:r>
            <a:r>
              <a:rPr lang="zh-CN" altLang="zh-CN" sz="2800" kern="100" dirty="0">
                <a:solidFill>
                  <a:schemeClr val="accent6">
                    <a:lumMod val="75000"/>
                  </a:schemeClr>
                </a:solidFill>
                <a:latin typeface="Times New Roman"/>
                <a:ea typeface="华文细黑"/>
                <a:cs typeface="Times New Roman"/>
              </a:rPr>
              <a:t>蒸发皿中的细沙要适量，既要防止蒸发皿炸裂，又要防止熔融的液体溅出伤人。</a:t>
            </a:r>
            <a:endParaRPr lang="zh-CN" altLang="zh-CN" sz="2800" kern="100" dirty="0">
              <a:solidFill>
                <a:schemeClr val="accent6">
                  <a:lumMod val="75000"/>
                </a:schemeClr>
              </a:solidFill>
              <a:latin typeface="宋体"/>
              <a:cs typeface="Courier New"/>
            </a:endParaRPr>
          </a:p>
          <a:p>
            <a:pPr algn="just">
              <a:lnSpc>
                <a:spcPts val="5500"/>
              </a:lnSpc>
              <a:spcAft>
                <a:spcPts val="0"/>
              </a:spcAft>
            </a:pPr>
            <a:r>
              <a:rPr lang="en-US" altLang="zh-CN" sz="2800" kern="100" dirty="0">
                <a:solidFill>
                  <a:schemeClr val="accent6">
                    <a:lumMod val="75000"/>
                  </a:schemeClr>
                </a:solidFill>
                <a:latin typeface="宋体"/>
                <a:ea typeface="华文细黑"/>
                <a:cs typeface="Times New Roman"/>
              </a:rPr>
              <a:t>③</a:t>
            </a:r>
            <a:r>
              <a:rPr lang="zh-CN" altLang="zh-CN" sz="2800" kern="100" dirty="0">
                <a:solidFill>
                  <a:schemeClr val="accent6">
                    <a:lumMod val="75000"/>
                  </a:schemeClr>
                </a:solidFill>
                <a:latin typeface="Times New Roman"/>
                <a:ea typeface="华文细黑"/>
                <a:cs typeface="Times New Roman"/>
              </a:rPr>
              <a:t>实验装置不要距人群太近，应远离易燃物。</a:t>
            </a:r>
            <a:endParaRPr lang="zh-CN" altLang="zh-CN" sz="2800" kern="100" dirty="0">
              <a:solidFill>
                <a:schemeClr val="accent6">
                  <a:lumMod val="75000"/>
                </a:schemeClr>
              </a:solidFill>
              <a:effectLst/>
              <a:latin typeface="宋体"/>
              <a:cs typeface="Courier New"/>
            </a:endParaRPr>
          </a:p>
        </p:txBody>
      </p:sp>
      <p:sp>
        <p:nvSpPr>
          <p:cNvPr id="4" name="矩形 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 name="圆角矩形 4"/>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84252716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blinds(horizontal)">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3">
                                            <p:txEl>
                                              <p:pRg st="1" end="1"/>
                                            </p:txEl>
                                          </p:spTgt>
                                        </p:tgtEl>
                                      </p:cBhvr>
                                    </p:animEffect>
                                    <p:set>
                                      <p:cBhvr>
                                        <p:cTn id="22" dur="1" fill="hold">
                                          <p:stCondLst>
                                            <p:cond delay="499"/>
                                          </p:stCondLst>
                                        </p:cTn>
                                        <p:tgtEl>
                                          <p:spTgt spid="3">
                                            <p:txEl>
                                              <p:pRg st="1" end="1"/>
                                            </p:txEl>
                                          </p:spTgt>
                                        </p:tgtEl>
                                        <p:attrNameLst>
                                          <p:attrName>style.visibility</p:attrName>
                                        </p:attrNameLst>
                                      </p:cBhvr>
                                      <p:to>
                                        <p:strVal val="hidden"/>
                                      </p:to>
                                    </p:set>
                                  </p:childTnLst>
                                </p:cTn>
                              </p:par>
                              <p:par>
                                <p:cTn id="23" presetID="10" presetClass="exit" presetSubtype="0" fill="hold" nodeType="withEffect">
                                  <p:stCondLst>
                                    <p:cond delay="0"/>
                                  </p:stCondLst>
                                  <p:childTnLst>
                                    <p:animEffect transition="out" filter="fade">
                                      <p:cBhvr>
                                        <p:cTn id="24" dur="500"/>
                                        <p:tgtEl>
                                          <p:spTgt spid="3">
                                            <p:txEl>
                                              <p:pRg st="2" end="2"/>
                                            </p:txEl>
                                          </p:spTgt>
                                        </p:tgtEl>
                                      </p:cBhvr>
                                    </p:animEffect>
                                    <p:set>
                                      <p:cBhvr>
                                        <p:cTn id="25" dur="1" fill="hold">
                                          <p:stCondLst>
                                            <p:cond delay="499"/>
                                          </p:stCondLst>
                                        </p:cTn>
                                        <p:tgtEl>
                                          <p:spTgt spid="3">
                                            <p:txEl>
                                              <p:pRg st="2" end="2"/>
                                            </p:txEl>
                                          </p:spTgt>
                                        </p:tgtEl>
                                        <p:attrNameLst>
                                          <p:attrName>style.visibility</p:attrName>
                                        </p:attrNameLst>
                                      </p:cBhvr>
                                      <p:to>
                                        <p:strVal val="hidden"/>
                                      </p:to>
                                    </p:set>
                                  </p:childTnLst>
                                </p:cTn>
                              </p:par>
                              <p:par>
                                <p:cTn id="26" presetID="10" presetClass="exit" presetSubtype="0" fill="hold" nodeType="withEffect">
                                  <p:stCondLst>
                                    <p:cond delay="0"/>
                                  </p:stCondLst>
                                  <p:childTnLst>
                                    <p:animEffect transition="out" filter="fade">
                                      <p:cBhvr>
                                        <p:cTn id="27" dur="500"/>
                                        <p:tgtEl>
                                          <p:spTgt spid="3">
                                            <p:txEl>
                                              <p:pRg st="3" end="3"/>
                                            </p:txEl>
                                          </p:spTgt>
                                        </p:tgtEl>
                                      </p:cBhvr>
                                    </p:animEffect>
                                    <p:set>
                                      <p:cBhvr>
                                        <p:cTn id="28" dur="1" fill="hold">
                                          <p:stCondLst>
                                            <p:cond delay="499"/>
                                          </p:stCondLst>
                                        </p:cTn>
                                        <p:tgtEl>
                                          <p:spTgt spid="3">
                                            <p:txEl>
                                              <p:pRg st="3" end="3"/>
                                            </p:txEl>
                                          </p:spTgt>
                                        </p:tgtEl>
                                        <p:attrNameLst>
                                          <p:attrName>style.visibility</p:attrName>
                                        </p:attrNameLst>
                                      </p:cBhvr>
                                      <p:to>
                                        <p:strVal val="hidden"/>
                                      </p:to>
                                    </p:set>
                                  </p:childTnLst>
                                </p:cTn>
                              </p:par>
                            </p:childTnLst>
                          </p:cTn>
                        </p:par>
                      </p:childTnLst>
                    </p:cTn>
                  </p:par>
                </p:childTnLst>
              </p:cTn>
              <p:nextCondLst>
                <p:cond evt="onClick" delay="0">
                  <p:tgtEl>
                    <p:spTgt spid="5"/>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388171" y="621482"/>
            <a:ext cx="11074344" cy="1246495"/>
          </a:xfrm>
          <a:prstGeom prst="rect">
            <a:avLst/>
          </a:prstGeom>
        </p:spPr>
        <p:txBody>
          <a:bodyPr>
            <a:spAutoFit/>
          </a:bodyPr>
          <a:lstStyle/>
          <a:p>
            <a:pPr algn="just">
              <a:lnSpc>
                <a:spcPts val="4500"/>
              </a:lnSpc>
              <a:spcAft>
                <a:spcPts val="0"/>
              </a:spcAft>
            </a:pPr>
            <a:r>
              <a:rPr lang="zh-CN" altLang="zh-CN" sz="2800" b="1" kern="100" dirty="0">
                <a:solidFill>
                  <a:srgbClr val="0000FF"/>
                </a:solidFill>
                <a:latin typeface="Times New Roman"/>
                <a:cs typeface="Times New Roman"/>
              </a:rPr>
              <a:t>题组一　金属冶炼原理的考查</a:t>
            </a:r>
          </a:p>
          <a:p>
            <a:pPr>
              <a:lnSpc>
                <a:spcPts val="4500"/>
              </a:lnSpc>
            </a:pPr>
            <a:r>
              <a:rPr lang="en-US" altLang="zh-CN" sz="2800" kern="100" dirty="0">
                <a:latin typeface="Times New Roman"/>
                <a:ea typeface="华文细黑"/>
              </a:rPr>
              <a:t>1.</a:t>
            </a:r>
            <a:r>
              <a:rPr lang="zh-CN" altLang="zh-CN" sz="2800" kern="100" dirty="0">
                <a:latin typeface="Times New Roman"/>
                <a:ea typeface="华文细黑"/>
                <a:cs typeface="Times New Roman"/>
              </a:rPr>
              <a:t>下列关于金属冶炼方法的叙述不正确的是</a:t>
            </a:r>
            <a:r>
              <a:rPr lang="en-US" altLang="zh-CN" sz="2800" kern="100" dirty="0">
                <a:latin typeface="Times New Roman"/>
                <a:ea typeface="华文细黑"/>
              </a:rPr>
              <a:t>(</a:t>
            </a:r>
            <a:r>
              <a:rPr lang="zh-CN" altLang="zh-CN" sz="2800" kern="100" dirty="0">
                <a:latin typeface="Times New Roman"/>
                <a:ea typeface="华文细黑"/>
                <a:cs typeface="Times New Roman"/>
              </a:rPr>
              <a:t>　　</a:t>
            </a:r>
            <a:r>
              <a:rPr lang="en-US" altLang="zh-CN" sz="2800" kern="100" dirty="0">
                <a:latin typeface="Times New Roman"/>
                <a:ea typeface="华文细黑"/>
              </a:rPr>
              <a:t>)</a:t>
            </a:r>
            <a:endParaRPr lang="zh-CN" altLang="zh-CN" sz="2800" kern="100" dirty="0">
              <a:latin typeface="宋体"/>
              <a:cs typeface="Courier New"/>
            </a:endParaRPr>
          </a:p>
        </p:txBody>
      </p:sp>
      <p:graphicFrame>
        <p:nvGraphicFramePr>
          <p:cNvPr id="3" name="表格 2"/>
          <p:cNvGraphicFramePr>
            <a:graphicFrameLocks noGrp="1"/>
          </p:cNvGraphicFramePr>
          <p:nvPr>
            <p:extLst>
              <p:ext uri="{D42A27DB-BD31-4B8C-83A1-F6EECF244321}">
                <p14:modId xmlns:p14="http://schemas.microsoft.com/office/powerpoint/2010/main" val="3352840227"/>
              </p:ext>
            </p:extLst>
          </p:nvPr>
        </p:nvGraphicFramePr>
        <p:xfrm>
          <a:off x="550591" y="1917626"/>
          <a:ext cx="11089231" cy="4429230"/>
        </p:xfrm>
        <a:graphic>
          <a:graphicData uri="http://schemas.openxmlformats.org/drawingml/2006/table">
            <a:tbl>
              <a:tblPr/>
              <a:tblGrid>
                <a:gridCol w="705306"/>
                <a:gridCol w="1050234"/>
                <a:gridCol w="1590794"/>
                <a:gridCol w="7742897"/>
              </a:tblGrid>
              <a:tr h="564063">
                <a:tc>
                  <a:txBody>
                    <a:bodyPr/>
                    <a:lstStyle/>
                    <a:p>
                      <a:pPr algn="ctr">
                        <a:lnSpc>
                          <a:spcPts val="4700"/>
                        </a:lnSpc>
                        <a:spcAft>
                          <a:spcPts val="0"/>
                        </a:spcAft>
                      </a:pPr>
                      <a:r>
                        <a:rPr lang="en-US" sz="2800" kern="100" dirty="0">
                          <a:effectLst/>
                          <a:latin typeface="Times New Roman"/>
                          <a:ea typeface="华文细黑"/>
                          <a:cs typeface="Courier New"/>
                        </a:rPr>
                        <a:t> </a:t>
                      </a:r>
                      <a:endParaRPr lang="zh-CN" sz="2800" kern="100" dirty="0">
                        <a:effectLst/>
                        <a:latin typeface="宋体"/>
                        <a:cs typeface="Courier New"/>
                      </a:endParaRPr>
                    </a:p>
                  </a:txBody>
                  <a:tcPr marL="28535" marR="2853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4700"/>
                        </a:lnSpc>
                        <a:spcAft>
                          <a:spcPts val="0"/>
                        </a:spcAft>
                      </a:pPr>
                      <a:r>
                        <a:rPr lang="zh-CN" sz="2800" kern="100">
                          <a:effectLst/>
                          <a:latin typeface="Times New Roman"/>
                          <a:ea typeface="华文细黑"/>
                          <a:cs typeface="Times New Roman"/>
                        </a:rPr>
                        <a:t>金属</a:t>
                      </a:r>
                      <a:endParaRPr lang="zh-CN" sz="2800" kern="100">
                        <a:effectLst/>
                        <a:latin typeface="宋体"/>
                        <a:cs typeface="Courier New"/>
                      </a:endParaRPr>
                    </a:p>
                  </a:txBody>
                  <a:tcPr marL="28535" marR="2853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4700"/>
                        </a:lnSpc>
                        <a:spcAft>
                          <a:spcPts val="0"/>
                        </a:spcAft>
                      </a:pPr>
                      <a:r>
                        <a:rPr lang="zh-CN" sz="2800" kern="100">
                          <a:effectLst/>
                          <a:latin typeface="Times New Roman"/>
                          <a:ea typeface="华文细黑"/>
                          <a:cs typeface="Times New Roman"/>
                        </a:rPr>
                        <a:t>存在形式</a:t>
                      </a:r>
                      <a:endParaRPr lang="zh-CN" sz="2800" kern="100">
                        <a:effectLst/>
                        <a:latin typeface="宋体"/>
                        <a:cs typeface="Courier New"/>
                      </a:endParaRPr>
                    </a:p>
                  </a:txBody>
                  <a:tcPr marL="28535" marR="2853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4700"/>
                        </a:lnSpc>
                        <a:spcAft>
                          <a:spcPts val="0"/>
                        </a:spcAft>
                      </a:pPr>
                      <a:r>
                        <a:rPr lang="zh-CN" sz="2800" kern="100" dirty="0">
                          <a:effectLst/>
                          <a:latin typeface="Times New Roman"/>
                          <a:ea typeface="华文细黑"/>
                          <a:cs typeface="Times New Roman"/>
                        </a:rPr>
                        <a:t>冶炼方法</a:t>
                      </a:r>
                      <a:endParaRPr lang="zh-CN" sz="2800" kern="100" dirty="0">
                        <a:effectLst/>
                        <a:latin typeface="宋体"/>
                        <a:cs typeface="Courier New"/>
                      </a:endParaRPr>
                    </a:p>
                  </a:txBody>
                  <a:tcPr marL="28535" marR="2853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64063">
                <a:tc>
                  <a:txBody>
                    <a:bodyPr/>
                    <a:lstStyle/>
                    <a:p>
                      <a:pPr algn="ctr">
                        <a:lnSpc>
                          <a:spcPts val="4700"/>
                        </a:lnSpc>
                        <a:spcAft>
                          <a:spcPts val="0"/>
                        </a:spcAft>
                      </a:pPr>
                      <a:r>
                        <a:rPr lang="en-US" sz="2800" kern="100">
                          <a:effectLst/>
                          <a:latin typeface="Times New Roman"/>
                          <a:ea typeface="华文细黑"/>
                          <a:cs typeface="Courier New"/>
                        </a:rPr>
                        <a:t>A</a:t>
                      </a:r>
                      <a:endParaRPr lang="zh-CN" sz="2800" kern="100">
                        <a:effectLst/>
                        <a:latin typeface="宋体"/>
                        <a:cs typeface="Courier New"/>
                      </a:endParaRPr>
                    </a:p>
                  </a:txBody>
                  <a:tcPr marL="28535" marR="2853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4700"/>
                        </a:lnSpc>
                        <a:spcAft>
                          <a:spcPts val="0"/>
                        </a:spcAft>
                      </a:pPr>
                      <a:r>
                        <a:rPr lang="zh-CN" sz="2800" kern="100">
                          <a:effectLst/>
                          <a:latin typeface="Times New Roman"/>
                          <a:ea typeface="华文细黑"/>
                          <a:cs typeface="Times New Roman"/>
                        </a:rPr>
                        <a:t>金</a:t>
                      </a:r>
                      <a:endParaRPr lang="zh-CN" sz="2800" kern="100">
                        <a:effectLst/>
                        <a:latin typeface="宋体"/>
                        <a:cs typeface="Courier New"/>
                      </a:endParaRPr>
                    </a:p>
                  </a:txBody>
                  <a:tcPr marL="28535" marR="2853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4700"/>
                        </a:lnSpc>
                        <a:spcAft>
                          <a:spcPts val="0"/>
                        </a:spcAft>
                      </a:pPr>
                      <a:r>
                        <a:rPr lang="zh-CN" sz="2800" kern="100">
                          <a:effectLst/>
                          <a:latin typeface="Times New Roman"/>
                          <a:ea typeface="华文细黑"/>
                          <a:cs typeface="Times New Roman"/>
                        </a:rPr>
                        <a:t>游离态</a:t>
                      </a:r>
                      <a:endParaRPr lang="zh-CN" sz="2800" kern="100">
                        <a:effectLst/>
                        <a:latin typeface="宋体"/>
                        <a:cs typeface="Courier New"/>
                      </a:endParaRPr>
                    </a:p>
                  </a:txBody>
                  <a:tcPr marL="28535" marR="2853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ts val="4700"/>
                        </a:lnSpc>
                        <a:spcAft>
                          <a:spcPts val="0"/>
                        </a:spcAft>
                      </a:pPr>
                      <a:r>
                        <a:rPr lang="zh-CN" sz="2800" kern="100" dirty="0">
                          <a:effectLst/>
                          <a:latin typeface="Times New Roman"/>
                          <a:ea typeface="华文细黑"/>
                          <a:cs typeface="Times New Roman"/>
                        </a:rPr>
                        <a:t>金子比沙子密度大，利用水洗法直接分离</a:t>
                      </a:r>
                      <a:endParaRPr lang="zh-CN" sz="2800" kern="100" dirty="0">
                        <a:effectLst/>
                        <a:latin typeface="宋体"/>
                        <a:cs typeface="Courier New"/>
                      </a:endParaRPr>
                    </a:p>
                  </a:txBody>
                  <a:tcPr marL="28535" marR="2853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64063">
                <a:tc>
                  <a:txBody>
                    <a:bodyPr/>
                    <a:lstStyle/>
                    <a:p>
                      <a:pPr algn="ctr">
                        <a:lnSpc>
                          <a:spcPts val="4700"/>
                        </a:lnSpc>
                        <a:spcAft>
                          <a:spcPts val="0"/>
                        </a:spcAft>
                      </a:pPr>
                      <a:r>
                        <a:rPr lang="en-US" sz="2800" kern="100">
                          <a:effectLst/>
                          <a:latin typeface="Times New Roman"/>
                          <a:ea typeface="华文细黑"/>
                          <a:cs typeface="Courier New"/>
                        </a:rPr>
                        <a:t>B</a:t>
                      </a:r>
                      <a:endParaRPr lang="zh-CN" sz="2800" kern="100">
                        <a:effectLst/>
                        <a:latin typeface="宋体"/>
                        <a:cs typeface="Courier New"/>
                      </a:endParaRPr>
                    </a:p>
                  </a:txBody>
                  <a:tcPr marL="28535" marR="2853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4700"/>
                        </a:lnSpc>
                        <a:spcAft>
                          <a:spcPts val="0"/>
                        </a:spcAft>
                      </a:pPr>
                      <a:r>
                        <a:rPr lang="zh-CN" sz="2800" kern="100">
                          <a:effectLst/>
                          <a:latin typeface="Times New Roman"/>
                          <a:ea typeface="华文细黑"/>
                          <a:cs typeface="Times New Roman"/>
                        </a:rPr>
                        <a:t>银</a:t>
                      </a:r>
                      <a:endParaRPr lang="zh-CN" sz="2800" kern="100">
                        <a:effectLst/>
                        <a:latin typeface="宋体"/>
                        <a:cs typeface="Courier New"/>
                      </a:endParaRPr>
                    </a:p>
                  </a:txBody>
                  <a:tcPr marL="28535" marR="2853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4700"/>
                        </a:lnSpc>
                        <a:spcAft>
                          <a:spcPts val="0"/>
                        </a:spcAft>
                      </a:pPr>
                      <a:r>
                        <a:rPr lang="zh-CN" sz="2800" kern="100">
                          <a:effectLst/>
                          <a:latin typeface="Times New Roman"/>
                          <a:ea typeface="华文细黑"/>
                          <a:cs typeface="Times New Roman"/>
                        </a:rPr>
                        <a:t>化合态</a:t>
                      </a:r>
                      <a:endParaRPr lang="zh-CN" sz="2800" kern="100">
                        <a:effectLst/>
                        <a:latin typeface="宋体"/>
                        <a:cs typeface="Courier New"/>
                      </a:endParaRPr>
                    </a:p>
                  </a:txBody>
                  <a:tcPr marL="28535" marR="2853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ts val="4700"/>
                        </a:lnSpc>
                        <a:spcAft>
                          <a:spcPts val="0"/>
                        </a:spcAft>
                      </a:pPr>
                      <a:r>
                        <a:rPr lang="zh-CN" sz="2800" kern="100">
                          <a:effectLst/>
                          <a:latin typeface="Times New Roman"/>
                          <a:ea typeface="华文细黑"/>
                          <a:cs typeface="Times New Roman"/>
                        </a:rPr>
                        <a:t>银的金属性弱，用加热</a:t>
                      </a:r>
                      <a:r>
                        <a:rPr lang="en-US" sz="2800" kern="100">
                          <a:effectLst/>
                          <a:latin typeface="Times New Roman"/>
                          <a:ea typeface="华文细黑"/>
                          <a:cs typeface="Courier New"/>
                        </a:rPr>
                        <a:t>Ag</a:t>
                      </a:r>
                      <a:r>
                        <a:rPr lang="en-US" sz="2800" kern="100" baseline="-25000">
                          <a:effectLst/>
                          <a:latin typeface="Times New Roman"/>
                          <a:ea typeface="华文细黑"/>
                          <a:cs typeface="Courier New"/>
                        </a:rPr>
                        <a:t>2</a:t>
                      </a:r>
                      <a:r>
                        <a:rPr lang="en-US" sz="2800" kern="100">
                          <a:effectLst/>
                          <a:latin typeface="Times New Roman"/>
                          <a:ea typeface="华文细黑"/>
                          <a:cs typeface="Courier New"/>
                        </a:rPr>
                        <a:t>O</a:t>
                      </a:r>
                      <a:r>
                        <a:rPr lang="zh-CN" sz="2800" kern="100">
                          <a:effectLst/>
                          <a:latin typeface="Times New Roman"/>
                          <a:ea typeface="华文细黑"/>
                          <a:cs typeface="Times New Roman"/>
                        </a:rPr>
                        <a:t>的方法冶炼</a:t>
                      </a:r>
                      <a:endParaRPr lang="zh-CN" sz="2800" kern="100">
                        <a:effectLst/>
                        <a:latin typeface="宋体"/>
                        <a:cs typeface="Courier New"/>
                      </a:endParaRPr>
                    </a:p>
                  </a:txBody>
                  <a:tcPr marL="28535" marR="2853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270378">
                <a:tc>
                  <a:txBody>
                    <a:bodyPr/>
                    <a:lstStyle/>
                    <a:p>
                      <a:pPr algn="ctr">
                        <a:lnSpc>
                          <a:spcPts val="4700"/>
                        </a:lnSpc>
                        <a:spcAft>
                          <a:spcPts val="0"/>
                        </a:spcAft>
                      </a:pPr>
                      <a:r>
                        <a:rPr lang="en-US" sz="2800" kern="100">
                          <a:effectLst/>
                          <a:latin typeface="Times New Roman"/>
                          <a:ea typeface="华文细黑"/>
                          <a:cs typeface="Courier New"/>
                        </a:rPr>
                        <a:t>C</a:t>
                      </a:r>
                      <a:endParaRPr lang="zh-CN" sz="2800" kern="100">
                        <a:effectLst/>
                        <a:latin typeface="宋体"/>
                        <a:cs typeface="Courier New"/>
                      </a:endParaRPr>
                    </a:p>
                  </a:txBody>
                  <a:tcPr marL="28535" marR="2853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4700"/>
                        </a:lnSpc>
                        <a:spcAft>
                          <a:spcPts val="0"/>
                        </a:spcAft>
                      </a:pPr>
                      <a:r>
                        <a:rPr lang="zh-CN" sz="2800" kern="100">
                          <a:effectLst/>
                          <a:latin typeface="Times New Roman"/>
                          <a:ea typeface="华文细黑"/>
                          <a:cs typeface="Times New Roman"/>
                        </a:rPr>
                        <a:t>铁</a:t>
                      </a:r>
                      <a:endParaRPr lang="zh-CN" sz="2800" kern="100">
                        <a:effectLst/>
                        <a:latin typeface="宋体"/>
                        <a:cs typeface="Courier New"/>
                      </a:endParaRPr>
                    </a:p>
                  </a:txBody>
                  <a:tcPr marL="28535" marR="2853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4700"/>
                        </a:lnSpc>
                        <a:spcAft>
                          <a:spcPts val="0"/>
                        </a:spcAft>
                      </a:pPr>
                      <a:r>
                        <a:rPr lang="zh-CN" sz="2800" kern="100">
                          <a:effectLst/>
                          <a:latin typeface="Times New Roman"/>
                          <a:ea typeface="华文细黑"/>
                          <a:cs typeface="Times New Roman"/>
                        </a:rPr>
                        <a:t>化合态</a:t>
                      </a:r>
                      <a:endParaRPr lang="zh-CN" sz="2800" kern="100">
                        <a:effectLst/>
                        <a:latin typeface="宋体"/>
                        <a:cs typeface="Courier New"/>
                      </a:endParaRPr>
                    </a:p>
                  </a:txBody>
                  <a:tcPr marL="28535" marR="2853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ts val="4700"/>
                        </a:lnSpc>
                        <a:spcAft>
                          <a:spcPts val="0"/>
                        </a:spcAft>
                      </a:pPr>
                      <a:r>
                        <a:rPr lang="zh-CN" sz="2800" kern="100" dirty="0">
                          <a:effectLst/>
                          <a:latin typeface="Times New Roman"/>
                          <a:ea typeface="华文细黑"/>
                          <a:cs typeface="Times New Roman"/>
                        </a:rPr>
                        <a:t>用焦炭和空气反应产生的</a:t>
                      </a:r>
                      <a:r>
                        <a:rPr lang="en-US" sz="2800" kern="100" dirty="0">
                          <a:effectLst/>
                          <a:latin typeface="Times New Roman"/>
                          <a:ea typeface="华文细黑"/>
                          <a:cs typeface="Courier New"/>
                        </a:rPr>
                        <a:t>CO</a:t>
                      </a:r>
                      <a:r>
                        <a:rPr lang="zh-CN" sz="2800" kern="100" dirty="0">
                          <a:effectLst/>
                          <a:latin typeface="Times New Roman"/>
                          <a:ea typeface="华文细黑"/>
                          <a:cs typeface="Times New Roman"/>
                        </a:rPr>
                        <a:t>在高温下还原铁矿石中铁的氧化物</a:t>
                      </a:r>
                      <a:endParaRPr lang="zh-CN" sz="2800" kern="100" dirty="0">
                        <a:effectLst/>
                        <a:latin typeface="宋体"/>
                        <a:cs typeface="Courier New"/>
                      </a:endParaRPr>
                    </a:p>
                  </a:txBody>
                  <a:tcPr marL="28535" marR="2853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368152">
                <a:tc>
                  <a:txBody>
                    <a:bodyPr/>
                    <a:lstStyle/>
                    <a:p>
                      <a:pPr algn="ctr">
                        <a:lnSpc>
                          <a:spcPts val="4700"/>
                        </a:lnSpc>
                        <a:spcAft>
                          <a:spcPts val="0"/>
                        </a:spcAft>
                      </a:pPr>
                      <a:r>
                        <a:rPr lang="en-US" sz="2800" kern="100">
                          <a:effectLst/>
                          <a:latin typeface="Times New Roman"/>
                          <a:ea typeface="华文细黑"/>
                          <a:cs typeface="Courier New"/>
                        </a:rPr>
                        <a:t>D</a:t>
                      </a:r>
                      <a:endParaRPr lang="zh-CN" sz="2800" kern="100">
                        <a:effectLst/>
                        <a:latin typeface="宋体"/>
                        <a:cs typeface="Courier New"/>
                      </a:endParaRPr>
                    </a:p>
                  </a:txBody>
                  <a:tcPr marL="28535" marR="2853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4700"/>
                        </a:lnSpc>
                        <a:spcAft>
                          <a:spcPts val="0"/>
                        </a:spcAft>
                      </a:pPr>
                      <a:r>
                        <a:rPr lang="zh-CN" sz="2800" kern="100">
                          <a:effectLst/>
                          <a:latin typeface="Times New Roman"/>
                          <a:ea typeface="华文细黑"/>
                          <a:cs typeface="Times New Roman"/>
                        </a:rPr>
                        <a:t>钠</a:t>
                      </a:r>
                      <a:endParaRPr lang="zh-CN" sz="2800" kern="100">
                        <a:effectLst/>
                        <a:latin typeface="宋体"/>
                        <a:cs typeface="Courier New"/>
                      </a:endParaRPr>
                    </a:p>
                  </a:txBody>
                  <a:tcPr marL="28535" marR="2853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4700"/>
                        </a:lnSpc>
                        <a:spcAft>
                          <a:spcPts val="0"/>
                        </a:spcAft>
                      </a:pPr>
                      <a:r>
                        <a:rPr lang="zh-CN" sz="2800" kern="100">
                          <a:effectLst/>
                          <a:latin typeface="Times New Roman"/>
                          <a:ea typeface="华文细黑"/>
                          <a:cs typeface="Times New Roman"/>
                        </a:rPr>
                        <a:t>化合态</a:t>
                      </a:r>
                      <a:endParaRPr lang="zh-CN" sz="2800" kern="100">
                        <a:effectLst/>
                        <a:latin typeface="宋体"/>
                        <a:cs typeface="Courier New"/>
                      </a:endParaRPr>
                    </a:p>
                  </a:txBody>
                  <a:tcPr marL="28535" marR="2853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ts val="4700"/>
                        </a:lnSpc>
                        <a:spcAft>
                          <a:spcPts val="0"/>
                        </a:spcAft>
                      </a:pPr>
                      <a:r>
                        <a:rPr lang="zh-CN" sz="2800" kern="100" dirty="0">
                          <a:effectLst/>
                          <a:latin typeface="Times New Roman"/>
                          <a:ea typeface="华文细黑"/>
                          <a:cs typeface="Times New Roman"/>
                        </a:rPr>
                        <a:t>钠的金属性强，一般还原剂很难将其还原出来，所以用电解饱和</a:t>
                      </a:r>
                      <a:r>
                        <a:rPr lang="en-US" sz="2800" kern="100" dirty="0" err="1">
                          <a:effectLst/>
                          <a:latin typeface="Times New Roman"/>
                          <a:ea typeface="华文细黑"/>
                          <a:cs typeface="Courier New"/>
                        </a:rPr>
                        <a:t>NaCl</a:t>
                      </a:r>
                      <a:r>
                        <a:rPr lang="zh-CN" sz="2800" kern="100" dirty="0">
                          <a:effectLst/>
                          <a:latin typeface="Times New Roman"/>
                          <a:ea typeface="华文细黑"/>
                          <a:cs typeface="Times New Roman"/>
                        </a:rPr>
                        <a:t>溶液的方法冶炼</a:t>
                      </a:r>
                      <a:endParaRPr lang="zh-CN" sz="2800" kern="100" dirty="0">
                        <a:effectLst/>
                        <a:latin typeface="宋体"/>
                        <a:cs typeface="Courier New"/>
                      </a:endParaRPr>
                    </a:p>
                  </a:txBody>
                  <a:tcPr marL="28535" marR="2853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4" name="Rectangle 21">
            <a:hlinkClick r:id="rId2" action="ppaction://hlinksldjump"/>
          </p:cNvPr>
          <p:cNvSpPr>
            <a:spLocks noChangeArrowheads="1"/>
          </p:cNvSpPr>
          <p:nvPr/>
        </p:nvSpPr>
        <p:spPr bwMode="auto">
          <a:xfrm>
            <a:off x="10398688"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5" name="Rectangle 21">
            <a:hlinkClick r:id="rId3" action="ppaction://hlinksldjump"/>
          </p:cNvPr>
          <p:cNvSpPr>
            <a:spLocks noChangeArrowheads="1"/>
          </p:cNvSpPr>
          <p:nvPr/>
        </p:nvSpPr>
        <p:spPr bwMode="auto">
          <a:xfrm>
            <a:off x="10883316"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11343802"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1" name="圆角矩形 10">
            <a:hlinkClick r:id="rId5"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83935556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矩形 2"/>
          <p:cNvSpPr/>
          <p:nvPr/>
        </p:nvSpPr>
        <p:spPr>
          <a:xfrm>
            <a:off x="662519" y="765498"/>
            <a:ext cx="10835436" cy="2239050"/>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钠一般是由电解熔融</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的方法来制取，而电解饱和食盐水得到的是</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答案　</a:t>
            </a:r>
            <a:r>
              <a:rPr lang="en-US" altLang="zh-CN" sz="2800" kern="100" dirty="0">
                <a:solidFill>
                  <a:schemeClr val="accent6">
                    <a:lumMod val="75000"/>
                  </a:schemeClr>
                </a:solidFill>
                <a:latin typeface="Times New Roman"/>
                <a:ea typeface="华文细黑"/>
                <a:cs typeface="Courier New"/>
              </a:rPr>
              <a:t>D</a:t>
            </a:r>
            <a:endParaRPr lang="zh-CN" altLang="zh-CN" sz="1050" kern="100" dirty="0">
              <a:solidFill>
                <a:schemeClr val="accent6">
                  <a:lumMod val="75000"/>
                </a:schemeClr>
              </a:solidFill>
              <a:effectLst/>
              <a:latin typeface="宋体"/>
              <a:cs typeface="Courier New"/>
            </a:endParaRPr>
          </a:p>
        </p:txBody>
      </p:sp>
      <p:sp>
        <p:nvSpPr>
          <p:cNvPr id="4" name="Rectangle 21">
            <a:hlinkClick r:id="rId2" action="ppaction://hlinksldjump"/>
          </p:cNvPr>
          <p:cNvSpPr>
            <a:spLocks noChangeArrowheads="1"/>
          </p:cNvSpPr>
          <p:nvPr/>
        </p:nvSpPr>
        <p:spPr bwMode="auto">
          <a:xfrm>
            <a:off x="10398688"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5" name="Rectangle 21">
            <a:hlinkClick r:id="rId3" action="ppaction://hlinksldjump"/>
          </p:cNvPr>
          <p:cNvSpPr>
            <a:spLocks noChangeArrowheads="1"/>
          </p:cNvSpPr>
          <p:nvPr/>
        </p:nvSpPr>
        <p:spPr bwMode="auto">
          <a:xfrm>
            <a:off x="10883316"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11343802"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Tree>
    <p:extLst>
      <p:ext uri="{BB962C8B-B14F-4D97-AF65-F5344CB8AC3E}">
        <p14:creationId xmlns:p14="http://schemas.microsoft.com/office/powerpoint/2010/main" val="14711855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750"/>
                                        <p:tgtEl>
                                          <p:spTgt spid="3">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blinds(horizontal)">
                                      <p:cBhvr>
                                        <p:cTn id="11" dur="75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3757" y="227776"/>
            <a:ext cx="11969063" cy="6586394"/>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下列关于金属的一些说法不正确的是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工业上电解熔融状态的</a:t>
            </a:r>
            <a:r>
              <a:rPr lang="en-US" altLang="zh-CN" sz="2800" kern="100" dirty="0">
                <a:latin typeface="Times New Roman"/>
                <a:ea typeface="华文细黑"/>
                <a:cs typeface="Courier New"/>
              </a:rPr>
              <a:t>Al</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制备</a:t>
            </a:r>
            <a:r>
              <a:rPr lang="en-US" altLang="zh-CN" sz="2800" kern="100" dirty="0">
                <a:latin typeface="Times New Roman"/>
                <a:ea typeface="华文细黑"/>
                <a:cs typeface="Courier New"/>
              </a:rPr>
              <a:t>Al</a:t>
            </a:r>
            <a:r>
              <a:rPr lang="zh-CN" altLang="zh-CN" sz="2800" kern="100" dirty="0">
                <a:latin typeface="Times New Roman"/>
                <a:ea typeface="华文细黑"/>
                <a:cs typeface="Times New Roman"/>
              </a:rPr>
              <a:t>涉及氧化还原反应</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工业上金属</a:t>
            </a:r>
            <a:r>
              <a:rPr lang="en-US" altLang="zh-CN" sz="2800" kern="100" dirty="0">
                <a:latin typeface="Times New Roman"/>
                <a:ea typeface="华文细黑"/>
                <a:cs typeface="Courier New"/>
              </a:rPr>
              <a:t>Mg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都是用热还原法制得的</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金属冶炼的本质是金属阳离子得到电子变成金属原子</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越活泼的金属越难</a:t>
            </a:r>
            <a:r>
              <a:rPr lang="zh-CN" altLang="zh-CN" sz="2800" kern="100" dirty="0" smtClean="0">
                <a:latin typeface="Times New Roman"/>
                <a:ea typeface="华文细黑"/>
                <a:cs typeface="Times New Roman"/>
              </a:rPr>
              <a:t>冶炼</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冶炼铝由化合态变游离态，有化合价变化属于氧化还原反应，</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正确</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Mg</a:t>
            </a:r>
            <a:r>
              <a:rPr lang="zh-CN" altLang="zh-CN" sz="2800" kern="100" dirty="0">
                <a:latin typeface="Times New Roman"/>
                <a:ea typeface="华文细黑"/>
                <a:cs typeface="Times New Roman"/>
              </a:rPr>
              <a:t>在工业上用电解法冶炼，</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用热还原法冶炼，</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kern="100" dirty="0" smtClean="0">
                <a:latin typeface="Times New Roman"/>
                <a:ea typeface="华文细黑"/>
                <a:cs typeface="Times New Roman"/>
              </a:rPr>
              <a:t>金属</a:t>
            </a:r>
            <a:r>
              <a:rPr lang="zh-CN" altLang="zh-CN" sz="2800" kern="100" dirty="0">
                <a:latin typeface="Times New Roman"/>
                <a:ea typeface="华文细黑"/>
                <a:cs typeface="Times New Roman"/>
              </a:rPr>
              <a:t>冶炼的实质是</a:t>
            </a:r>
            <a:r>
              <a:rPr lang="en-US" altLang="zh-CN" sz="2800" kern="100" dirty="0" err="1">
                <a:latin typeface="Times New Roman"/>
                <a:ea typeface="华文细黑"/>
                <a:cs typeface="Courier New"/>
              </a:rPr>
              <a:t>M</a:t>
            </a:r>
            <a:r>
              <a:rPr lang="en-US" altLang="zh-CN" sz="2800" i="1" kern="100" baseline="30000" dirty="0" err="1">
                <a:latin typeface="Times New Roman"/>
                <a:ea typeface="华文细黑"/>
                <a:cs typeface="Courier New"/>
              </a:rPr>
              <a:t>n</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ne</a:t>
            </a:r>
            <a:r>
              <a:rPr lang="zh-CN" altLang="zh-CN" sz="2800" kern="100" baseline="30000" dirty="0">
                <a:latin typeface="Times New Roman"/>
                <a:ea typeface="华文细黑"/>
                <a:cs typeface="Times New Roman"/>
              </a:rPr>
              <a:t>－</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=M</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正确</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kern="100" dirty="0" smtClean="0">
                <a:latin typeface="Times New Roman"/>
                <a:ea typeface="华文细黑"/>
                <a:cs typeface="Times New Roman"/>
              </a:rPr>
              <a:t>金属</a:t>
            </a:r>
            <a:r>
              <a:rPr lang="zh-CN" altLang="zh-CN" sz="2800" kern="100" dirty="0">
                <a:latin typeface="Times New Roman"/>
                <a:ea typeface="华文细黑"/>
                <a:cs typeface="Times New Roman"/>
              </a:rPr>
              <a:t>越活泼，则金属离子的氧化性越弱，越难被还原，</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正确</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2" name="矩形 1"/>
          <p:cNvSpPr/>
          <p:nvPr/>
        </p:nvSpPr>
        <p:spPr>
          <a:xfrm>
            <a:off x="6372722" y="458302"/>
            <a:ext cx="423514"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B</a:t>
            </a:r>
            <a:endParaRPr lang="zh-CN" altLang="en-US" sz="2800" kern="100" dirty="0">
              <a:solidFill>
                <a:schemeClr val="accent6">
                  <a:lumMod val="75000"/>
                </a:schemeClr>
              </a:solidFill>
              <a:latin typeface="Times New Roman"/>
              <a:ea typeface="华文细黑"/>
            </a:endParaRPr>
          </a:p>
        </p:txBody>
      </p:sp>
      <p:sp>
        <p:nvSpPr>
          <p:cNvPr id="5" name="Rectangle 21">
            <a:hlinkClick r:id="rId2" action="ppaction://hlinksldjump"/>
          </p:cNvPr>
          <p:cNvSpPr>
            <a:spLocks noChangeArrowheads="1"/>
          </p:cNvSpPr>
          <p:nvPr/>
        </p:nvSpPr>
        <p:spPr bwMode="auto">
          <a:xfrm>
            <a:off x="10398688"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3" action="ppaction://hlinksldjump"/>
          </p:cNvPr>
          <p:cNvSpPr>
            <a:spLocks noChangeArrowheads="1"/>
          </p:cNvSpPr>
          <p:nvPr/>
        </p:nvSpPr>
        <p:spPr bwMode="auto">
          <a:xfrm>
            <a:off x="10883316"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4" action="ppaction://hlinksldjump"/>
          </p:cNvPr>
          <p:cNvSpPr>
            <a:spLocks noChangeArrowheads="1"/>
          </p:cNvSpPr>
          <p:nvPr/>
        </p:nvSpPr>
        <p:spPr bwMode="auto">
          <a:xfrm>
            <a:off x="11343802"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矩形 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9" name="圆角矩形 8">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81399020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5" end="5"/>
                                            </p:txEl>
                                          </p:spTgt>
                                        </p:tgtEl>
                                        <p:attrNameLst>
                                          <p:attrName>style.visibility</p:attrName>
                                        </p:attrNameLst>
                                      </p:cBhvr>
                                      <p:to>
                                        <p:strVal val="visible"/>
                                      </p:to>
                                    </p:set>
                                    <p:animEffect transition="in" filter="blinds(horizontal)">
                                      <p:cBhvr>
                                        <p:cTn id="7" dur="500"/>
                                        <p:tgtEl>
                                          <p:spTgt spid="4">
                                            <p:txEl>
                                              <p:pRg st="5" end="5"/>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6" end="6"/>
                                            </p:txEl>
                                          </p:spTgt>
                                        </p:tgtEl>
                                        <p:attrNameLst>
                                          <p:attrName>style.visibility</p:attrName>
                                        </p:attrNameLst>
                                      </p:cBhvr>
                                      <p:to>
                                        <p:strVal val="visible"/>
                                      </p:to>
                                    </p:set>
                                    <p:animEffect transition="in" filter="blinds(horizontal)">
                                      <p:cBhvr>
                                        <p:cTn id="12" dur="500"/>
                                        <p:tgtEl>
                                          <p:spTgt spid="4">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xEl>
                                              <p:pRg st="7" end="7"/>
                                            </p:txEl>
                                          </p:spTgt>
                                        </p:tgtEl>
                                        <p:attrNameLst>
                                          <p:attrName>style.visibility</p:attrName>
                                        </p:attrNameLst>
                                      </p:cBhvr>
                                      <p:to>
                                        <p:strVal val="visible"/>
                                      </p:to>
                                    </p:set>
                                    <p:animEffect transition="in" filter="blinds(horizontal)">
                                      <p:cBhvr>
                                        <p:cTn id="17" dur="500"/>
                                        <p:tgtEl>
                                          <p:spTgt spid="4">
                                            <p:txEl>
                                              <p:pRg st="7" end="7"/>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
                                            <p:txEl>
                                              <p:pRg st="8" end="8"/>
                                            </p:txEl>
                                          </p:spTgt>
                                        </p:tgtEl>
                                        <p:attrNameLst>
                                          <p:attrName>style.visibility</p:attrName>
                                        </p:attrNameLst>
                                      </p:cBhvr>
                                      <p:to>
                                        <p:strVal val="visible"/>
                                      </p:to>
                                    </p:set>
                                    <p:animEffect transition="in" filter="blinds(horizontal)">
                                      <p:cBhvr>
                                        <p:cTn id="22" dur="500"/>
                                        <p:tgtEl>
                                          <p:spTgt spid="4">
                                            <p:txEl>
                                              <p:pRg st="8" end="8"/>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blinds(horizontal)">
                                      <p:cBhvr>
                                        <p:cTn id="27" dur="500"/>
                                        <p:tgtEl>
                                          <p:spTgt spid="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4">
                                            <p:txEl>
                                              <p:pRg st="5" end="5"/>
                                            </p:txEl>
                                          </p:spTgt>
                                        </p:tgtEl>
                                      </p:cBhvr>
                                    </p:animEffect>
                                    <p:set>
                                      <p:cBhvr>
                                        <p:cTn id="32" dur="1" fill="hold">
                                          <p:stCondLst>
                                            <p:cond delay="499"/>
                                          </p:stCondLst>
                                        </p:cTn>
                                        <p:tgtEl>
                                          <p:spTgt spid="4">
                                            <p:txEl>
                                              <p:pRg st="5" end="5"/>
                                            </p:txEl>
                                          </p:spTgt>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500"/>
                                        <p:tgtEl>
                                          <p:spTgt spid="4">
                                            <p:txEl>
                                              <p:pRg st="6" end="6"/>
                                            </p:txEl>
                                          </p:spTgt>
                                        </p:tgtEl>
                                      </p:cBhvr>
                                    </p:animEffect>
                                    <p:set>
                                      <p:cBhvr>
                                        <p:cTn id="35" dur="1" fill="hold">
                                          <p:stCondLst>
                                            <p:cond delay="499"/>
                                          </p:stCondLst>
                                        </p:cTn>
                                        <p:tgtEl>
                                          <p:spTgt spid="4">
                                            <p:txEl>
                                              <p:pRg st="6" end="6"/>
                                            </p:txEl>
                                          </p:spTgt>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4">
                                            <p:txEl>
                                              <p:pRg st="7" end="7"/>
                                            </p:txEl>
                                          </p:spTgt>
                                        </p:tgtEl>
                                      </p:cBhvr>
                                    </p:animEffect>
                                    <p:set>
                                      <p:cBhvr>
                                        <p:cTn id="38" dur="1" fill="hold">
                                          <p:stCondLst>
                                            <p:cond delay="499"/>
                                          </p:stCondLst>
                                        </p:cTn>
                                        <p:tgtEl>
                                          <p:spTgt spid="4">
                                            <p:txEl>
                                              <p:pRg st="7" end="7"/>
                                            </p:txEl>
                                          </p:spTgt>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4">
                                            <p:txEl>
                                              <p:pRg st="8" end="8"/>
                                            </p:txEl>
                                          </p:spTgt>
                                        </p:tgtEl>
                                      </p:cBhvr>
                                    </p:animEffect>
                                    <p:set>
                                      <p:cBhvr>
                                        <p:cTn id="41" dur="1" fill="hold">
                                          <p:stCondLst>
                                            <p:cond delay="499"/>
                                          </p:stCondLst>
                                        </p:cTn>
                                        <p:tgtEl>
                                          <p:spTgt spid="4">
                                            <p:txEl>
                                              <p:pRg st="8" end="8"/>
                                            </p:txEl>
                                          </p:spTgt>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2"/>
                                        </p:tgtEl>
                                      </p:cBhvr>
                                    </p:animEffect>
                                    <p:set>
                                      <p:cBhvr>
                                        <p:cTn id="44" dur="1" fill="hold">
                                          <p:stCondLst>
                                            <p:cond delay="499"/>
                                          </p:stCondLst>
                                        </p:cTn>
                                        <p:tgtEl>
                                          <p:spTgt spid="2"/>
                                        </p:tgtEl>
                                        <p:attrNameLst>
                                          <p:attrName>style.visibility</p:attrName>
                                        </p:attrNameLst>
                                      </p:cBhvr>
                                      <p:to>
                                        <p:strVal val="hidden"/>
                                      </p:to>
                                    </p:set>
                                  </p:childTnLst>
                                </p:cTn>
                              </p:par>
                            </p:childTnLst>
                          </p:cTn>
                        </p:par>
                      </p:childTnLst>
                    </p:cTn>
                  </p:par>
                </p:childTnLst>
              </p:cTn>
              <p:nextCondLst>
                <p:cond evt="onClick" delay="0">
                  <p:tgtEl>
                    <p:spTgt spid="9"/>
                  </p:tgtEl>
                </p:cond>
              </p:nextCondLst>
            </p:seq>
          </p:childTnLst>
        </p:cTn>
      </p:par>
    </p:tnLst>
    <p:bldLst>
      <p:bldP spid="2" grpId="0"/>
      <p:bldP spid="2" grpId="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46976" y="549474"/>
            <a:ext cx="11185087" cy="5638338"/>
          </a:xfrm>
          <a:prstGeom prst="rect">
            <a:avLst/>
          </a:prstGeom>
        </p:spPr>
        <p:txBody>
          <a:bodyPr>
            <a:spAutoFit/>
          </a:bodyPr>
          <a:lstStyle/>
          <a:p>
            <a:pPr algn="just">
              <a:lnSpc>
                <a:spcPts val="5500"/>
              </a:lnSpc>
              <a:spcAft>
                <a:spcPts val="0"/>
              </a:spcAft>
            </a:pPr>
            <a:r>
              <a:rPr lang="zh-CN" altLang="zh-CN" sz="2800" b="1" kern="100" dirty="0">
                <a:solidFill>
                  <a:srgbClr val="0000FF"/>
                </a:solidFill>
                <a:latin typeface="Times New Roman"/>
                <a:cs typeface="Times New Roman"/>
              </a:rPr>
              <a:t>题组二　对铝热反应的定性及定量考查</a:t>
            </a:r>
          </a:p>
          <a:p>
            <a:pPr algn="just">
              <a:lnSpc>
                <a:spcPts val="55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粉末状试样</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是由等物质的量的</a:t>
            </a:r>
            <a:r>
              <a:rPr lang="en-US" altLang="zh-CN" sz="2800" kern="100" dirty="0" err="1">
                <a:latin typeface="Times New Roman"/>
                <a:ea typeface="华文细黑"/>
                <a:cs typeface="Courier New"/>
              </a:rPr>
              <a:t>MgO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组成的混合物。进行如下实验：</a:t>
            </a:r>
            <a:endParaRPr lang="zh-CN" altLang="zh-CN" sz="2800" kern="100" dirty="0">
              <a:latin typeface="宋体"/>
              <a:cs typeface="Courier New"/>
            </a:endParaRPr>
          </a:p>
          <a:p>
            <a:pPr algn="just">
              <a:lnSpc>
                <a:spcPts val="55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取适量</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进行铝热反应，产物中有单质</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生成；</a:t>
            </a:r>
            <a:endParaRPr lang="zh-CN" altLang="zh-CN" sz="2800" kern="100" dirty="0">
              <a:latin typeface="宋体"/>
              <a:cs typeface="Courier New"/>
            </a:endParaRPr>
          </a:p>
          <a:p>
            <a:pPr algn="just">
              <a:lnSpc>
                <a:spcPts val="55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另取</a:t>
            </a:r>
            <a:r>
              <a:rPr lang="en-US" altLang="zh-CN" sz="2800" kern="100" dirty="0">
                <a:latin typeface="Times New Roman"/>
                <a:ea typeface="华文细黑"/>
                <a:cs typeface="Courier New"/>
              </a:rPr>
              <a:t>20 g A</a:t>
            </a:r>
            <a:r>
              <a:rPr lang="zh-CN" altLang="zh-CN" sz="2800" kern="100" dirty="0">
                <a:latin typeface="Times New Roman"/>
                <a:ea typeface="华文细黑"/>
                <a:cs typeface="Times New Roman"/>
              </a:rPr>
              <a:t>全部溶于</a:t>
            </a:r>
            <a:r>
              <a:rPr lang="en-US" altLang="zh-CN" sz="2800" kern="100" dirty="0">
                <a:latin typeface="Times New Roman"/>
                <a:ea typeface="华文细黑"/>
                <a:cs typeface="Courier New"/>
              </a:rPr>
              <a:t>0.15 L 6.0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盐酸中，得溶液</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ts val="5500"/>
              </a:lnSpc>
              <a:spcAft>
                <a:spcPts val="0"/>
              </a:spcAft>
            </a:pPr>
            <a:r>
              <a:rPr lang="en-US" altLang="zh-CN" sz="2800" kern="100" dirty="0">
                <a:latin typeface="宋体"/>
                <a:ea typeface="华文细黑"/>
                <a:cs typeface="Times New Roman"/>
              </a:rPr>
              <a:t>③</a:t>
            </a:r>
            <a:r>
              <a:rPr lang="zh-CN" altLang="zh-CN" sz="2800" kern="100" dirty="0">
                <a:latin typeface="Times New Roman"/>
                <a:ea typeface="华文细黑"/>
                <a:cs typeface="Times New Roman"/>
              </a:rPr>
              <a:t>将</a:t>
            </a: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中得到的单质</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和溶液</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反应，放出</a:t>
            </a:r>
            <a:r>
              <a:rPr lang="en-US" altLang="zh-CN" sz="2800" kern="100" dirty="0">
                <a:latin typeface="Times New Roman"/>
                <a:ea typeface="华文细黑"/>
                <a:cs typeface="Courier New"/>
              </a:rPr>
              <a:t>1.12 L(</a:t>
            </a:r>
            <a:r>
              <a:rPr lang="zh-CN" altLang="zh-CN" sz="2800" kern="100" dirty="0">
                <a:latin typeface="Times New Roman"/>
                <a:ea typeface="华文细黑"/>
                <a:cs typeface="Times New Roman"/>
              </a:rPr>
              <a:t>标况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气体，同时生成溶液</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，还残留有固体物质</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ts val="5500"/>
              </a:lnSpc>
              <a:spcAft>
                <a:spcPts val="0"/>
              </a:spcAft>
            </a:pPr>
            <a:r>
              <a:rPr lang="en-US" altLang="zh-CN" sz="2800" kern="100" dirty="0">
                <a:latin typeface="宋体"/>
                <a:ea typeface="华文细黑"/>
                <a:cs typeface="Times New Roman"/>
              </a:rPr>
              <a:t>④</a:t>
            </a:r>
            <a:r>
              <a:rPr lang="zh-CN" altLang="zh-CN" sz="2800" kern="100" dirty="0">
                <a:latin typeface="Times New Roman"/>
                <a:ea typeface="华文细黑"/>
                <a:cs typeface="Times New Roman"/>
              </a:rPr>
              <a:t>用</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溶液检验时，溶液</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不变色。</a:t>
            </a:r>
            <a:endParaRPr lang="zh-CN" altLang="zh-CN" sz="2800" kern="100" dirty="0">
              <a:effectLst/>
              <a:latin typeface="宋体"/>
              <a:cs typeface="Courier New"/>
            </a:endParaRPr>
          </a:p>
        </p:txBody>
      </p:sp>
      <p:sp>
        <p:nvSpPr>
          <p:cNvPr id="4" name="Rectangle 21">
            <a:hlinkClick r:id="rId2" action="ppaction://hlinksldjump"/>
          </p:cNvPr>
          <p:cNvSpPr>
            <a:spLocks noChangeArrowheads="1"/>
          </p:cNvSpPr>
          <p:nvPr/>
        </p:nvSpPr>
        <p:spPr bwMode="auto">
          <a:xfrm>
            <a:off x="10398688"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5" name="Rectangle 21">
            <a:hlinkClick r:id="rId3" action="ppaction://hlinksldjump"/>
          </p:cNvPr>
          <p:cNvSpPr>
            <a:spLocks noChangeArrowheads="1"/>
          </p:cNvSpPr>
          <p:nvPr/>
        </p:nvSpPr>
        <p:spPr bwMode="auto">
          <a:xfrm>
            <a:off x="10883316"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11343802"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Tree>
    <p:extLst>
      <p:ext uri="{BB962C8B-B14F-4D97-AF65-F5344CB8AC3E}">
        <p14:creationId xmlns:p14="http://schemas.microsoft.com/office/powerpoint/2010/main" val="241673263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34566" y="632460"/>
            <a:ext cx="11457851" cy="5029582"/>
          </a:xfrm>
          <a:prstGeom prst="rect">
            <a:avLst/>
          </a:prstGeom>
        </p:spPr>
        <p:txBody>
          <a:bodyPr>
            <a:spAutoFit/>
          </a:bodyPr>
          <a:lstStyle/>
          <a:p>
            <a:pPr algn="just">
              <a:lnSpc>
                <a:spcPts val="5500"/>
              </a:lnSpc>
              <a:spcAft>
                <a:spcPts val="0"/>
              </a:spcAft>
            </a:pPr>
            <a:r>
              <a:rPr lang="zh-CN" altLang="zh-CN" sz="2800" kern="100" dirty="0">
                <a:latin typeface="Times New Roman"/>
                <a:ea typeface="华文细黑"/>
                <a:cs typeface="Times New Roman"/>
              </a:rPr>
              <a:t>请填空：</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中引发铝热反应的实验操作是</a:t>
            </a:r>
            <a:r>
              <a:rPr lang="en-US" altLang="zh-CN" sz="2800" kern="100" dirty="0" smtClean="0">
                <a:latin typeface="Times New Roman"/>
                <a:ea typeface="华文细黑"/>
                <a:cs typeface="Courier New"/>
              </a:rPr>
              <a:t>_______________________________</a:t>
            </a:r>
            <a:r>
              <a:rPr lang="en-US" altLang="zh-CN" sz="2800" kern="100" dirty="0">
                <a:latin typeface="Times New Roman"/>
                <a:ea typeface="华文细黑"/>
                <a:cs typeface="Courier New"/>
              </a:rPr>
              <a:t>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产物中的单质</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是</a:t>
            </a:r>
            <a:r>
              <a:rPr lang="en-US" altLang="zh-CN" sz="2800" kern="100" dirty="0" smtClean="0">
                <a:latin typeface="Times New Roman"/>
                <a:ea typeface="华文细黑"/>
                <a:cs typeface="Courier New"/>
              </a:rPr>
              <a:t>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在</a:t>
            </a:r>
            <a:r>
              <a:rPr lang="zh-CN" altLang="zh-CN" sz="2800" kern="100" dirty="0">
                <a:latin typeface="Times New Roman"/>
                <a:ea typeface="华文细黑"/>
                <a:cs typeface="Times New Roman"/>
              </a:rPr>
              <a:t>混合物上加少量</a:t>
            </a:r>
            <a:r>
              <a:rPr lang="en-US" altLang="zh-CN" sz="2800" kern="100" dirty="0">
                <a:latin typeface="Times New Roman"/>
                <a:ea typeface="华文细黑"/>
                <a:cs typeface="Courier New"/>
              </a:rPr>
              <a:t>KClO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固体并插上</a:t>
            </a:r>
            <a:r>
              <a:rPr lang="en-US" altLang="zh-CN" sz="2800" kern="100" dirty="0">
                <a:latin typeface="Times New Roman"/>
                <a:ea typeface="华文细黑"/>
                <a:cs typeface="Courier New"/>
              </a:rPr>
              <a:t>Mg</a:t>
            </a:r>
            <a:r>
              <a:rPr lang="zh-CN" altLang="zh-CN" sz="2800" kern="100" dirty="0">
                <a:latin typeface="Times New Roman"/>
                <a:ea typeface="华文细黑"/>
                <a:cs typeface="Times New Roman"/>
              </a:rPr>
              <a:t>条，点燃</a:t>
            </a:r>
            <a:r>
              <a:rPr lang="en-US" altLang="zh-CN" sz="2800" kern="100" dirty="0">
                <a:latin typeface="Times New Roman"/>
                <a:ea typeface="华文细黑"/>
                <a:cs typeface="Courier New"/>
              </a:rPr>
              <a:t>Mg</a:t>
            </a:r>
            <a:r>
              <a:rPr lang="zh-CN" altLang="zh-CN" sz="2800" kern="100" dirty="0">
                <a:latin typeface="Times New Roman"/>
                <a:ea typeface="华文细黑"/>
                <a:cs typeface="Times New Roman"/>
              </a:rPr>
              <a:t>条后放出热量，使</a:t>
            </a:r>
            <a:r>
              <a:rPr lang="en-US" altLang="zh-CN" sz="2800" kern="100" dirty="0">
                <a:latin typeface="Times New Roman"/>
                <a:ea typeface="华文细黑"/>
                <a:cs typeface="Courier New"/>
              </a:rPr>
              <a:t>KClO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固体分解放出</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，进一步加剧</a:t>
            </a:r>
            <a:r>
              <a:rPr lang="en-US" altLang="zh-CN" sz="2800" kern="100" dirty="0">
                <a:latin typeface="Times New Roman"/>
                <a:ea typeface="华文细黑"/>
                <a:cs typeface="Courier New"/>
              </a:rPr>
              <a:t>Mg</a:t>
            </a:r>
            <a:r>
              <a:rPr lang="zh-CN" altLang="zh-CN" sz="2800" kern="100" dirty="0">
                <a:latin typeface="Times New Roman"/>
                <a:ea typeface="华文细黑"/>
                <a:cs typeface="Times New Roman"/>
              </a:rPr>
              <a:t>的燃烧，可在短时间内使混合物温度迅速升高，引发反应。</a:t>
            </a:r>
            <a:r>
              <a:rPr lang="en-US" altLang="zh-CN" sz="2800" kern="100" dirty="0" err="1">
                <a:latin typeface="Times New Roman"/>
                <a:ea typeface="华文细黑"/>
                <a:cs typeface="Courier New"/>
              </a:rPr>
              <a:t>MgO</a:t>
            </a:r>
            <a:r>
              <a:rPr lang="zh-CN" altLang="zh-CN" sz="2800" kern="100" dirty="0">
                <a:latin typeface="Times New Roman"/>
                <a:ea typeface="华文细黑"/>
                <a:cs typeface="Times New Roman"/>
              </a:rPr>
              <a:t>不能与铝发生铝热反应，所以产物中单质</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为</a:t>
            </a:r>
            <a:r>
              <a:rPr lang="en-US" altLang="zh-CN" sz="2800" kern="100" dirty="0">
                <a:latin typeface="Times New Roman"/>
                <a:ea typeface="华文细黑"/>
                <a:cs typeface="Courier New"/>
              </a:rPr>
              <a:t>Fe</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5" name="矩形 4"/>
          <p:cNvSpPr/>
          <p:nvPr/>
        </p:nvSpPr>
        <p:spPr>
          <a:xfrm>
            <a:off x="6006354" y="1448817"/>
            <a:ext cx="5830442" cy="523220"/>
          </a:xfrm>
          <a:prstGeom prst="rect">
            <a:avLst/>
          </a:prstGeom>
        </p:spPr>
        <p:txBody>
          <a:bodyPr wrap="none">
            <a:spAutoFit/>
          </a:bodyPr>
          <a:lstStyle/>
          <a:p>
            <a:r>
              <a:rPr lang="zh-CN" altLang="zh-CN" sz="2800" kern="100" dirty="0">
                <a:solidFill>
                  <a:schemeClr val="accent6">
                    <a:lumMod val="75000"/>
                  </a:schemeClr>
                </a:solidFill>
                <a:latin typeface="Times New Roman"/>
                <a:ea typeface="华文细黑"/>
                <a:cs typeface="Times New Roman"/>
              </a:rPr>
              <a:t>加少量</a:t>
            </a:r>
            <a:r>
              <a:rPr lang="en-US" altLang="zh-CN" sz="2800" kern="100" dirty="0">
                <a:solidFill>
                  <a:schemeClr val="accent6">
                    <a:lumMod val="75000"/>
                  </a:schemeClr>
                </a:solidFill>
                <a:latin typeface="Times New Roman"/>
                <a:ea typeface="华文细黑"/>
              </a:rPr>
              <a:t>KClO</a:t>
            </a:r>
            <a:r>
              <a:rPr lang="en-US" altLang="zh-CN" sz="2800" kern="100" baseline="-25000" dirty="0">
                <a:solidFill>
                  <a:schemeClr val="accent6">
                    <a:lumMod val="75000"/>
                  </a:schemeClr>
                </a:solidFill>
                <a:latin typeface="Times New Roman"/>
                <a:ea typeface="华文细黑"/>
              </a:rPr>
              <a:t>3</a:t>
            </a:r>
            <a:r>
              <a:rPr lang="zh-CN" altLang="zh-CN" sz="2800" kern="100" dirty="0">
                <a:solidFill>
                  <a:schemeClr val="accent6">
                    <a:lumMod val="75000"/>
                  </a:schemeClr>
                </a:solidFill>
                <a:latin typeface="Times New Roman"/>
                <a:ea typeface="华文细黑"/>
                <a:cs typeface="Times New Roman"/>
              </a:rPr>
              <a:t>，插上镁条并将其点燃</a:t>
            </a:r>
            <a:endParaRPr lang="zh-CN" altLang="en-US" sz="2800" dirty="0">
              <a:solidFill>
                <a:schemeClr val="accent6">
                  <a:lumMod val="75000"/>
                </a:schemeClr>
              </a:solidFill>
            </a:endParaRPr>
          </a:p>
        </p:txBody>
      </p:sp>
      <p:sp>
        <p:nvSpPr>
          <p:cNvPr id="10" name="矩形 9"/>
          <p:cNvSpPr/>
          <p:nvPr/>
        </p:nvSpPr>
        <p:spPr>
          <a:xfrm>
            <a:off x="3156153" y="2226161"/>
            <a:ext cx="543739" cy="523220"/>
          </a:xfrm>
          <a:prstGeom prst="rect">
            <a:avLst/>
          </a:prstGeom>
        </p:spPr>
        <p:txBody>
          <a:bodyPr wrap="none">
            <a:spAutoFit/>
          </a:bodyPr>
          <a:lstStyle/>
          <a:p>
            <a:r>
              <a:rPr lang="en-US" altLang="zh-CN" sz="2800" kern="100">
                <a:solidFill>
                  <a:schemeClr val="accent6">
                    <a:lumMod val="75000"/>
                  </a:schemeClr>
                </a:solidFill>
                <a:latin typeface="Times New Roman"/>
                <a:ea typeface="华文细黑"/>
              </a:rPr>
              <a:t>Fe</a:t>
            </a:r>
            <a:endParaRPr lang="zh-CN" altLang="en-US" sz="2800" dirty="0">
              <a:solidFill>
                <a:schemeClr val="accent6">
                  <a:lumMod val="75000"/>
                </a:schemeClr>
              </a:solidFill>
            </a:endParaRPr>
          </a:p>
        </p:txBody>
      </p:sp>
      <p:sp>
        <p:nvSpPr>
          <p:cNvPr id="6" name="Rectangle 21">
            <a:hlinkClick r:id="rId2" action="ppaction://hlinksldjump"/>
          </p:cNvPr>
          <p:cNvSpPr>
            <a:spLocks noChangeArrowheads="1"/>
          </p:cNvSpPr>
          <p:nvPr/>
        </p:nvSpPr>
        <p:spPr bwMode="auto">
          <a:xfrm>
            <a:off x="10398688"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3" action="ppaction://hlinksldjump"/>
          </p:cNvPr>
          <p:cNvSpPr>
            <a:spLocks noChangeArrowheads="1"/>
          </p:cNvSpPr>
          <p:nvPr/>
        </p:nvSpPr>
        <p:spPr bwMode="auto">
          <a:xfrm>
            <a:off x="10883316"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4" action="ppaction://hlinksldjump"/>
          </p:cNvPr>
          <p:cNvSpPr>
            <a:spLocks noChangeArrowheads="1"/>
          </p:cNvSpPr>
          <p:nvPr/>
        </p:nvSpPr>
        <p:spPr bwMode="auto">
          <a:xfrm>
            <a:off x="11343802"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矩形 8"/>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1" name="圆角矩形 10">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60979046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blinds(horizontal)">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3">
                                            <p:txEl>
                                              <p:pRg st="2" end="2"/>
                                            </p:txEl>
                                          </p:spTgt>
                                        </p:tgtEl>
                                      </p:cBhvr>
                                    </p:animEffect>
                                    <p:set>
                                      <p:cBhvr>
                                        <p:cTn id="20" dur="1" fill="hold">
                                          <p:stCondLst>
                                            <p:cond delay="499"/>
                                          </p:stCondLst>
                                        </p:cTn>
                                        <p:tgtEl>
                                          <p:spTgt spid="3">
                                            <p:txEl>
                                              <p:pRg st="2" end="2"/>
                                            </p:txEl>
                                          </p:spTgt>
                                        </p:tgtEl>
                                        <p:attrNameLst>
                                          <p:attrName>style.visibility</p:attrName>
                                        </p:attrNameLst>
                                      </p:cBhvr>
                                      <p:to>
                                        <p:strVal val="hidden"/>
                                      </p:to>
                                    </p:set>
                                  </p:childTnLst>
                                </p:cTn>
                              </p:par>
                              <p:par>
                                <p:cTn id="21" presetID="10" presetClass="exit" presetSubtype="0" fill="hold" grpId="1" nodeType="withEffect">
                                  <p:stCondLst>
                                    <p:cond delay="0"/>
                                  </p:stCondLst>
                                  <p:childTnLst>
                                    <p:animEffect transition="out" filter="fade">
                                      <p:cBhvr>
                                        <p:cTn id="22" dur="500"/>
                                        <p:tgtEl>
                                          <p:spTgt spid="5"/>
                                        </p:tgtEl>
                                      </p:cBhvr>
                                    </p:animEffect>
                                    <p:set>
                                      <p:cBhvr>
                                        <p:cTn id="23" dur="1" fill="hold">
                                          <p:stCondLst>
                                            <p:cond delay="499"/>
                                          </p:stCondLst>
                                        </p:cTn>
                                        <p:tgtEl>
                                          <p:spTgt spid="5"/>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10"/>
                                        </p:tgtEl>
                                      </p:cBhvr>
                                    </p:animEffect>
                                    <p:set>
                                      <p:cBhvr>
                                        <p:cTn id="26"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5" grpId="0"/>
      <p:bldP spid="5" grpId="1"/>
      <p:bldP spid="10" grpId="0"/>
      <p:bldP spid="10"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73891" y="329669"/>
            <a:ext cx="11572430" cy="4324261"/>
          </a:xfrm>
          <a:prstGeom prst="rect">
            <a:avLst/>
          </a:prstGeom>
        </p:spPr>
        <p:txBody>
          <a:bodyPr>
            <a:spAutoFit/>
          </a:bodyPr>
          <a:lstStyle/>
          <a:p>
            <a:pPr algn="just">
              <a:lnSpc>
                <a:spcPts val="55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常温下，铜在干燥的空气中性质稳定，但在潮湿的空气里则会被锈蚀，在其表面逐渐形成一层绿色的</a:t>
            </a:r>
            <a:r>
              <a:rPr lang="en-US" altLang="zh-CN" sz="2800" kern="100" dirty="0" smtClean="0">
                <a:latin typeface="Times New Roman"/>
                <a:ea typeface="华文细黑"/>
                <a:cs typeface="Courier New"/>
              </a:rPr>
              <a:t>_____</a:t>
            </a:r>
            <a:r>
              <a:rPr lang="zh-CN" altLang="zh-CN" sz="2800" kern="100" dirty="0">
                <a:latin typeface="Times New Roman"/>
                <a:ea typeface="华文细黑"/>
                <a:cs typeface="Times New Roman"/>
              </a:rPr>
              <a:t>。有关</a:t>
            </a:r>
            <a:r>
              <a:rPr lang="zh-CN" altLang="zh-CN" sz="2800" kern="100" dirty="0" smtClean="0">
                <a:latin typeface="Times New Roman"/>
                <a:ea typeface="华文细黑"/>
                <a:cs typeface="Times New Roman"/>
              </a:rPr>
              <a:t>化学方程式</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写出下列化学方程式：</a:t>
            </a:r>
            <a:endParaRPr lang="zh-CN" altLang="zh-CN" sz="280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铜在空气中加热</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__________________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铜丝在硫蒸气中反应</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________________</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4" name="矩形 3"/>
          <p:cNvSpPr/>
          <p:nvPr/>
        </p:nvSpPr>
        <p:spPr>
          <a:xfrm>
            <a:off x="4978179" y="1174601"/>
            <a:ext cx="902811" cy="523220"/>
          </a:xfrm>
          <a:prstGeom prst="rect">
            <a:avLst/>
          </a:prstGeom>
        </p:spPr>
        <p:txBody>
          <a:bodyPr wrap="none">
            <a:spAutoFit/>
          </a:bodyPr>
          <a:lstStyle/>
          <a:p>
            <a:r>
              <a:rPr lang="zh-CN" altLang="zh-CN" sz="2800" kern="100" dirty="0">
                <a:solidFill>
                  <a:srgbClr val="0000FF"/>
                </a:solidFill>
                <a:latin typeface="Times New Roman"/>
                <a:ea typeface="华文细黑"/>
                <a:cs typeface="Times New Roman"/>
              </a:rPr>
              <a:t>铜锈</a:t>
            </a:r>
            <a:endParaRPr lang="zh-CN" altLang="en-US" sz="2800" dirty="0">
              <a:solidFill>
                <a:srgbClr val="0000FF"/>
              </a:solidFill>
            </a:endParaRPr>
          </a:p>
        </p:txBody>
      </p:sp>
      <p:sp>
        <p:nvSpPr>
          <p:cNvPr id="7" name="矩形 6"/>
          <p:cNvSpPr/>
          <p:nvPr/>
        </p:nvSpPr>
        <p:spPr>
          <a:xfrm>
            <a:off x="417681" y="1832198"/>
            <a:ext cx="6120906" cy="523220"/>
          </a:xfrm>
          <a:prstGeom prst="rect">
            <a:avLst/>
          </a:prstGeom>
        </p:spPr>
        <p:txBody>
          <a:bodyPr wrap="none">
            <a:spAutoFit/>
          </a:bodyPr>
          <a:lstStyle/>
          <a:p>
            <a:r>
              <a:rPr lang="en-US" altLang="zh-CN" sz="2800" kern="100">
                <a:solidFill>
                  <a:srgbClr val="0000FF"/>
                </a:solidFill>
                <a:latin typeface="Times New Roman"/>
                <a:ea typeface="华文细黑"/>
              </a:rPr>
              <a:t>2Cu</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O</a:t>
            </a:r>
            <a:r>
              <a:rPr lang="en-US" altLang="zh-CN" sz="2800" kern="100" baseline="-25000" dirty="0">
                <a:solidFill>
                  <a:srgbClr val="0000FF"/>
                </a:solidFill>
                <a:latin typeface="Times New Roman"/>
                <a:ea typeface="华文细黑"/>
              </a:rPr>
              <a:t>2</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CO</a:t>
            </a:r>
            <a:r>
              <a:rPr lang="en-US" altLang="zh-CN" sz="2800" kern="100" baseline="-25000" dirty="0">
                <a:solidFill>
                  <a:srgbClr val="0000FF"/>
                </a:solidFill>
                <a:latin typeface="Times New Roman"/>
                <a:ea typeface="华文细黑"/>
              </a:rPr>
              <a:t>2</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H</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Times New Roman"/>
                <a:ea typeface="华文细黑"/>
              </a:rPr>
              <a:t>O</a:t>
            </a:r>
            <a:r>
              <a:rPr lang="en-US" altLang="zh-CN" sz="2800" kern="100" spc="-80" dirty="0">
                <a:solidFill>
                  <a:srgbClr val="0000FF"/>
                </a:solidFill>
                <a:latin typeface="Times New Roman"/>
                <a:ea typeface="华文细黑"/>
              </a:rPr>
              <a:t>==</a:t>
            </a:r>
            <a:r>
              <a:rPr lang="en-US" altLang="zh-CN" sz="2800" kern="100" dirty="0">
                <a:solidFill>
                  <a:srgbClr val="0000FF"/>
                </a:solidFill>
                <a:latin typeface="Times New Roman"/>
                <a:ea typeface="华文细黑"/>
              </a:rPr>
              <a:t>=Cu</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Times New Roman"/>
                <a:ea typeface="华文细黑"/>
              </a:rPr>
              <a:t>(OH)</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Times New Roman"/>
                <a:ea typeface="华文细黑"/>
              </a:rPr>
              <a:t>CO</a:t>
            </a:r>
            <a:r>
              <a:rPr lang="en-US" altLang="zh-CN" sz="2800" kern="100" baseline="-25000" dirty="0">
                <a:solidFill>
                  <a:srgbClr val="0000FF"/>
                </a:solidFill>
                <a:latin typeface="Times New Roman"/>
                <a:ea typeface="华文细黑"/>
              </a:rPr>
              <a:t>3</a:t>
            </a:r>
            <a:endParaRPr lang="zh-CN" altLang="en-US" sz="2800" dirty="0">
              <a:solidFill>
                <a:srgbClr val="0000FF"/>
              </a:solidFill>
            </a:endParaRPr>
          </a:p>
        </p:txBody>
      </p:sp>
      <p:graphicFrame>
        <p:nvGraphicFramePr>
          <p:cNvPr id="8" name="对象 7"/>
          <p:cNvGraphicFramePr>
            <a:graphicFrameLocks noChangeAspect="1"/>
          </p:cNvGraphicFramePr>
          <p:nvPr>
            <p:extLst>
              <p:ext uri="{D42A27DB-BD31-4B8C-83A1-F6EECF244321}">
                <p14:modId xmlns:p14="http://schemas.microsoft.com/office/powerpoint/2010/main" val="3590095767"/>
              </p:ext>
            </p:extLst>
          </p:nvPr>
        </p:nvGraphicFramePr>
        <p:xfrm>
          <a:off x="3252788" y="3054350"/>
          <a:ext cx="3365500" cy="866775"/>
        </p:xfrm>
        <a:graphic>
          <a:graphicData uri="http://schemas.openxmlformats.org/presentationml/2006/ole">
            <mc:AlternateContent xmlns:mc="http://schemas.openxmlformats.org/markup-compatibility/2006">
              <mc:Choice xmlns:v="urn:schemas-microsoft-com:vml" Requires="v">
                <p:oleObj spid="_x0000_s114832" name="文档" r:id="rId4" imgW="3408967" imgH="885739" progId="Word.Document.12">
                  <p:embed/>
                </p:oleObj>
              </mc:Choice>
              <mc:Fallback>
                <p:oleObj name="文档" r:id="rId4" imgW="3408967" imgH="885739" progId="Word.Document.12">
                  <p:embed/>
                  <p:pic>
                    <p:nvPicPr>
                      <p:cNvPr id="0" name=""/>
                      <p:cNvPicPr/>
                      <p:nvPr/>
                    </p:nvPicPr>
                    <p:blipFill>
                      <a:blip r:embed="rId5"/>
                      <a:stretch>
                        <a:fillRect/>
                      </a:stretch>
                    </p:blipFill>
                    <p:spPr>
                      <a:xfrm>
                        <a:off x="3252788" y="3054350"/>
                        <a:ext cx="3365500" cy="866775"/>
                      </a:xfrm>
                      <a:prstGeom prst="rect">
                        <a:avLst/>
                      </a:prstGeom>
                    </p:spPr>
                  </p:pic>
                </p:oleObj>
              </mc:Fallback>
            </mc:AlternateContent>
          </a:graphicData>
        </a:graphic>
      </p:graphicFrame>
      <p:graphicFrame>
        <p:nvGraphicFramePr>
          <p:cNvPr id="10" name="对象 9"/>
          <p:cNvGraphicFramePr>
            <a:graphicFrameLocks noChangeAspect="1"/>
          </p:cNvGraphicFramePr>
          <p:nvPr>
            <p:extLst>
              <p:ext uri="{D42A27DB-BD31-4B8C-83A1-F6EECF244321}">
                <p14:modId xmlns:p14="http://schemas.microsoft.com/office/powerpoint/2010/main" val="1204254492"/>
              </p:ext>
            </p:extLst>
          </p:nvPr>
        </p:nvGraphicFramePr>
        <p:xfrm>
          <a:off x="3922312" y="3717826"/>
          <a:ext cx="3408363" cy="885825"/>
        </p:xfrm>
        <a:graphic>
          <a:graphicData uri="http://schemas.openxmlformats.org/presentationml/2006/ole">
            <mc:AlternateContent xmlns:mc="http://schemas.openxmlformats.org/markup-compatibility/2006">
              <mc:Choice xmlns:v="urn:schemas-microsoft-com:vml" Requires="v">
                <p:oleObj spid="_x0000_s114833" name="文档" r:id="rId7" imgW="3408967" imgH="885739" progId="Word.Document.12">
                  <p:embed/>
                </p:oleObj>
              </mc:Choice>
              <mc:Fallback>
                <p:oleObj name="文档" r:id="rId7" imgW="3408967" imgH="885739" progId="Word.Document.12">
                  <p:embed/>
                  <p:pic>
                    <p:nvPicPr>
                      <p:cNvPr id="0" name=""/>
                      <p:cNvPicPr/>
                      <p:nvPr/>
                    </p:nvPicPr>
                    <p:blipFill>
                      <a:blip r:embed="rId8"/>
                      <a:stretch>
                        <a:fillRect/>
                      </a:stretch>
                    </p:blipFill>
                    <p:spPr>
                      <a:xfrm>
                        <a:off x="3922312" y="3717826"/>
                        <a:ext cx="3408363" cy="885825"/>
                      </a:xfrm>
                      <a:prstGeom prst="rect">
                        <a:avLst/>
                      </a:prstGeom>
                    </p:spPr>
                  </p:pic>
                </p:oleObj>
              </mc:Fallback>
            </mc:AlternateContent>
          </a:graphicData>
        </a:graphic>
      </p:graphicFrame>
      <p:sp>
        <p:nvSpPr>
          <p:cNvPr id="9" name="矩形 8"/>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1" name="圆角矩形 10"/>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333106113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blinds(horizontal)">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linds(horizontal)">
                                      <p:cBhvr>
                                        <p:cTn id="15" dur="500"/>
                                        <p:tgtEl>
                                          <p:spTgt spid="8"/>
                                        </p:tgtEl>
                                      </p:cBhvr>
                                    </p:animEffect>
                                  </p:childTnLst>
                                </p:cTn>
                              </p:par>
                              <p:par>
                                <p:cTn id="16" presetID="3" presetClass="entr" presetSubtype="1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blinds(horizontal)">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grpId="1" nodeType="clickEffect">
                                  <p:stCondLst>
                                    <p:cond delay="0"/>
                                  </p:stCondLst>
                                  <p:childTnLst>
                                    <p:animEffect transition="out" filter="fade">
                                      <p:cBhvr>
                                        <p:cTn id="22" dur="500"/>
                                        <p:tgtEl>
                                          <p:spTgt spid="4"/>
                                        </p:tgtEl>
                                      </p:cBhvr>
                                    </p:animEffect>
                                    <p:set>
                                      <p:cBhvr>
                                        <p:cTn id="23" dur="1" fill="hold">
                                          <p:stCondLst>
                                            <p:cond delay="499"/>
                                          </p:stCondLst>
                                        </p:cTn>
                                        <p:tgtEl>
                                          <p:spTgt spid="4"/>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7"/>
                                        </p:tgtEl>
                                      </p:cBhvr>
                                    </p:animEffect>
                                    <p:set>
                                      <p:cBhvr>
                                        <p:cTn id="26" dur="1" fill="hold">
                                          <p:stCondLst>
                                            <p:cond delay="499"/>
                                          </p:stCondLst>
                                        </p:cTn>
                                        <p:tgtEl>
                                          <p:spTgt spid="7"/>
                                        </p:tgtEl>
                                        <p:attrNameLst>
                                          <p:attrName>style.visibility</p:attrName>
                                        </p:attrNameLst>
                                      </p:cBhvr>
                                      <p:to>
                                        <p:strVal val="hidden"/>
                                      </p:to>
                                    </p:set>
                                  </p:childTnLst>
                                </p:cTn>
                              </p:par>
                              <p:par>
                                <p:cTn id="27" presetID="10" presetClass="exit" presetSubtype="0" fill="hold" nodeType="withEffect">
                                  <p:stCondLst>
                                    <p:cond delay="0"/>
                                  </p:stCondLst>
                                  <p:childTnLst>
                                    <p:animEffect transition="out" filter="fade">
                                      <p:cBhvr>
                                        <p:cTn id="28" dur="500"/>
                                        <p:tgtEl>
                                          <p:spTgt spid="8"/>
                                        </p:tgtEl>
                                      </p:cBhvr>
                                    </p:animEffect>
                                    <p:set>
                                      <p:cBhvr>
                                        <p:cTn id="29" dur="1" fill="hold">
                                          <p:stCondLst>
                                            <p:cond delay="499"/>
                                          </p:stCondLst>
                                        </p:cTn>
                                        <p:tgtEl>
                                          <p:spTgt spid="8"/>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10"/>
                                        </p:tgtEl>
                                      </p:cBhvr>
                                    </p:animEffect>
                                    <p:set>
                                      <p:cBhvr>
                                        <p:cTn id="32"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4" grpId="0"/>
      <p:bldP spid="4" grpId="1"/>
      <p:bldP spid="7" grpId="0"/>
      <p:bldP spid="7" grpId="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78582" y="769822"/>
            <a:ext cx="11074344" cy="2913618"/>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中所发生的各反应的化学方程式是</a:t>
            </a:r>
            <a:r>
              <a:rPr lang="en-US" altLang="zh-CN" sz="2800" kern="100" dirty="0" smtClean="0">
                <a:latin typeface="Times New Roman"/>
                <a:ea typeface="华文细黑"/>
                <a:cs typeface="Courier New"/>
              </a:rPr>
              <a:t>__________________________</a:t>
            </a:r>
          </a:p>
          <a:p>
            <a:pPr algn="just">
              <a:lnSpc>
                <a:spcPts val="5500"/>
              </a:lnSpc>
              <a:spcAft>
                <a:spcPts val="0"/>
              </a:spcAft>
            </a:pPr>
            <a:r>
              <a:rPr lang="en-US" altLang="zh-CN" sz="2800" kern="100" dirty="0" smtClean="0">
                <a:latin typeface="Times New Roman"/>
                <a:ea typeface="华文细黑"/>
                <a:cs typeface="Courier New"/>
              </a:rPr>
              <a:t>_________________________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en-US" altLang="zh-CN" sz="2800" kern="100" dirty="0" smtClean="0">
                <a:latin typeface="Times New Roman"/>
                <a:ea typeface="华文细黑"/>
                <a:cs typeface="Courier New"/>
              </a:rPr>
              <a:t>Fe</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和</a:t>
            </a:r>
            <a:r>
              <a:rPr lang="en-US" altLang="zh-CN" sz="2800" kern="100" dirty="0" err="1">
                <a:latin typeface="Times New Roman"/>
                <a:ea typeface="华文细黑"/>
                <a:cs typeface="Courier New"/>
              </a:rPr>
              <a:t>MgO</a:t>
            </a:r>
            <a:r>
              <a:rPr lang="zh-CN" altLang="zh-CN" sz="2800" kern="100" dirty="0">
                <a:latin typeface="Times New Roman"/>
                <a:ea typeface="华文细黑"/>
                <a:cs typeface="Times New Roman"/>
              </a:rPr>
              <a:t>都是碱性氧化物，能与酸反应生成盐和水：</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6HCl</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=2FeCl</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err="1">
                <a:latin typeface="Times New Roman"/>
                <a:ea typeface="华文细黑"/>
                <a:cs typeface="Courier New"/>
              </a:rPr>
              <a:t>MgO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2HCl</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=MgCl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5" name="矩形 4"/>
          <p:cNvSpPr/>
          <p:nvPr/>
        </p:nvSpPr>
        <p:spPr>
          <a:xfrm>
            <a:off x="6555829" y="765498"/>
            <a:ext cx="6702108" cy="656846"/>
          </a:xfrm>
          <a:prstGeom prst="rect">
            <a:avLst/>
          </a:prstGeom>
        </p:spPr>
        <p:txBody>
          <a:bodyPr>
            <a:spAutoFit/>
          </a:bodyPr>
          <a:lstStyle/>
          <a:p>
            <a:pPr algn="just">
              <a:lnSpc>
                <a:spcPct val="150000"/>
              </a:lnSpc>
              <a:spcAft>
                <a:spcPts val="0"/>
              </a:spcAft>
            </a:pPr>
            <a:r>
              <a:rPr lang="en-US" altLang="zh-CN" sz="2800" kern="100" dirty="0">
                <a:solidFill>
                  <a:schemeClr val="accent6">
                    <a:lumMod val="75000"/>
                  </a:schemeClr>
                </a:solidFill>
                <a:latin typeface="Times New Roman"/>
                <a:ea typeface="华文细黑"/>
                <a:cs typeface="Courier New"/>
              </a:rPr>
              <a:t>Fe</a:t>
            </a:r>
            <a:r>
              <a:rPr lang="en-US" altLang="zh-CN" sz="2800" kern="100" baseline="-25000" dirty="0">
                <a:solidFill>
                  <a:schemeClr val="accent6">
                    <a:lumMod val="75000"/>
                  </a:schemeClr>
                </a:solidFill>
                <a:latin typeface="Times New Roman"/>
                <a:ea typeface="华文细黑"/>
                <a:cs typeface="Courier New"/>
              </a:rPr>
              <a:t>2</a:t>
            </a:r>
            <a:r>
              <a:rPr lang="en-US" altLang="zh-CN" sz="2800" kern="100" dirty="0">
                <a:solidFill>
                  <a:schemeClr val="accent6">
                    <a:lumMod val="75000"/>
                  </a:schemeClr>
                </a:solidFill>
                <a:latin typeface="Times New Roman"/>
                <a:ea typeface="华文细黑"/>
                <a:cs typeface="Courier New"/>
              </a:rPr>
              <a:t>O</a:t>
            </a:r>
            <a:r>
              <a:rPr lang="en-US" altLang="zh-CN" sz="2800" kern="100" baseline="-25000" dirty="0">
                <a:solidFill>
                  <a:schemeClr val="accent6">
                    <a:lumMod val="75000"/>
                  </a:schemeClr>
                </a:solidFill>
                <a:latin typeface="Times New Roman"/>
                <a:ea typeface="华文细黑"/>
                <a:cs typeface="Courier New"/>
              </a:rPr>
              <a:t>3</a:t>
            </a:r>
            <a:r>
              <a:rPr lang="zh-CN" altLang="zh-CN" sz="2800" kern="1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cs typeface="Courier New"/>
              </a:rPr>
              <a:t>6HCl</a:t>
            </a:r>
            <a:r>
              <a:rPr lang="en-US" altLang="zh-CN" sz="2800" kern="100" spc="-80" dirty="0">
                <a:solidFill>
                  <a:schemeClr val="accent6">
                    <a:lumMod val="75000"/>
                  </a:schemeClr>
                </a:solidFill>
                <a:latin typeface="Times New Roman"/>
                <a:ea typeface="华文细黑"/>
                <a:cs typeface="Courier New"/>
              </a:rPr>
              <a:t>==</a:t>
            </a:r>
            <a:r>
              <a:rPr lang="en-US" altLang="zh-CN" sz="2800" kern="100" dirty="0">
                <a:solidFill>
                  <a:schemeClr val="accent6">
                    <a:lumMod val="75000"/>
                  </a:schemeClr>
                </a:solidFill>
                <a:latin typeface="Times New Roman"/>
                <a:ea typeface="华文细黑"/>
                <a:cs typeface="Courier New"/>
              </a:rPr>
              <a:t>=2FeCl</a:t>
            </a:r>
            <a:r>
              <a:rPr lang="en-US" altLang="zh-CN" sz="2800" kern="100" baseline="-25000" dirty="0">
                <a:solidFill>
                  <a:schemeClr val="accent6">
                    <a:lumMod val="75000"/>
                  </a:schemeClr>
                </a:solidFill>
                <a:latin typeface="Times New Roman"/>
                <a:ea typeface="华文细黑"/>
                <a:cs typeface="Courier New"/>
              </a:rPr>
              <a:t>3</a:t>
            </a:r>
            <a:r>
              <a:rPr lang="zh-CN" altLang="zh-CN" sz="2800" kern="1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cs typeface="Courier New"/>
              </a:rPr>
              <a:t>3H</a:t>
            </a:r>
            <a:r>
              <a:rPr lang="en-US" altLang="zh-CN" sz="2800" kern="100" baseline="-25000" dirty="0">
                <a:solidFill>
                  <a:schemeClr val="accent6">
                    <a:lumMod val="75000"/>
                  </a:schemeClr>
                </a:solidFill>
                <a:latin typeface="Times New Roman"/>
                <a:ea typeface="华文细黑"/>
                <a:cs typeface="Courier New"/>
              </a:rPr>
              <a:t>2</a:t>
            </a:r>
            <a:r>
              <a:rPr lang="en-US" altLang="zh-CN" sz="2800" kern="100" dirty="0">
                <a:solidFill>
                  <a:schemeClr val="accent6">
                    <a:lumMod val="75000"/>
                  </a:schemeClr>
                </a:solidFill>
                <a:latin typeface="Times New Roman"/>
                <a:ea typeface="华文细黑"/>
                <a:cs typeface="Courier New"/>
              </a:rPr>
              <a:t>O</a:t>
            </a:r>
            <a:r>
              <a:rPr lang="zh-CN" altLang="zh-CN" sz="2800" kern="100" dirty="0" smtClean="0">
                <a:solidFill>
                  <a:schemeClr val="accent6">
                    <a:lumMod val="75000"/>
                  </a:schemeClr>
                </a:solidFill>
                <a:latin typeface="Times New Roman"/>
                <a:ea typeface="华文细黑"/>
                <a:cs typeface="Times New Roman"/>
              </a:rPr>
              <a:t>、</a:t>
            </a:r>
            <a:endParaRPr lang="zh-CN" altLang="zh-CN" sz="2800" kern="100" dirty="0">
              <a:solidFill>
                <a:schemeClr val="accent6">
                  <a:lumMod val="75000"/>
                </a:schemeClr>
              </a:solidFill>
              <a:latin typeface="宋体"/>
              <a:cs typeface="Courier New"/>
            </a:endParaRPr>
          </a:p>
        </p:txBody>
      </p:sp>
      <p:sp>
        <p:nvSpPr>
          <p:cNvPr id="7" name="矩形 6"/>
          <p:cNvSpPr/>
          <p:nvPr/>
        </p:nvSpPr>
        <p:spPr>
          <a:xfrm>
            <a:off x="538606" y="1591988"/>
            <a:ext cx="4620496" cy="523220"/>
          </a:xfrm>
          <a:prstGeom prst="rect">
            <a:avLst/>
          </a:prstGeom>
        </p:spPr>
        <p:txBody>
          <a:bodyPr wrap="none">
            <a:spAutoFit/>
          </a:bodyPr>
          <a:lstStyle/>
          <a:p>
            <a:pPr lvl="0"/>
            <a:r>
              <a:rPr lang="en-US" altLang="zh-CN" sz="2800" kern="100" dirty="0" err="1">
                <a:solidFill>
                  <a:srgbClr val="F79646">
                    <a:lumMod val="75000"/>
                  </a:srgbClr>
                </a:solidFill>
                <a:latin typeface="Times New Roman"/>
                <a:ea typeface="华文细黑"/>
              </a:rPr>
              <a:t>MgO</a:t>
            </a:r>
            <a:r>
              <a:rPr lang="zh-CN" altLang="zh-CN" sz="2800" kern="100" dirty="0">
                <a:solidFill>
                  <a:srgbClr val="F79646">
                    <a:lumMod val="75000"/>
                  </a:srgbClr>
                </a:solidFill>
                <a:latin typeface="Times New Roman"/>
                <a:ea typeface="华文细黑"/>
                <a:cs typeface="Times New Roman"/>
              </a:rPr>
              <a:t>＋</a:t>
            </a:r>
            <a:r>
              <a:rPr lang="en-US" altLang="zh-CN" sz="2800" kern="100" dirty="0">
                <a:solidFill>
                  <a:srgbClr val="F79646">
                    <a:lumMod val="75000"/>
                  </a:srgbClr>
                </a:solidFill>
                <a:latin typeface="Times New Roman"/>
                <a:ea typeface="华文细黑"/>
              </a:rPr>
              <a:t>2HCl</a:t>
            </a:r>
            <a:r>
              <a:rPr lang="en-US" altLang="zh-CN" sz="2800" kern="100" spc="-80" dirty="0">
                <a:solidFill>
                  <a:srgbClr val="F79646">
                    <a:lumMod val="75000"/>
                  </a:srgbClr>
                </a:solidFill>
                <a:latin typeface="Times New Roman"/>
                <a:ea typeface="华文细黑"/>
              </a:rPr>
              <a:t>==</a:t>
            </a:r>
            <a:r>
              <a:rPr lang="en-US" altLang="zh-CN" sz="2800" kern="100" dirty="0">
                <a:solidFill>
                  <a:srgbClr val="F79646">
                    <a:lumMod val="75000"/>
                  </a:srgbClr>
                </a:solidFill>
                <a:latin typeface="Times New Roman"/>
                <a:ea typeface="华文细黑"/>
              </a:rPr>
              <a:t>=MgCl</a:t>
            </a:r>
            <a:r>
              <a:rPr lang="en-US" altLang="zh-CN" sz="2800" kern="100" baseline="-25000" dirty="0">
                <a:solidFill>
                  <a:srgbClr val="F79646">
                    <a:lumMod val="75000"/>
                  </a:srgbClr>
                </a:solidFill>
                <a:latin typeface="Times New Roman"/>
                <a:ea typeface="华文细黑"/>
              </a:rPr>
              <a:t>2</a:t>
            </a:r>
            <a:r>
              <a:rPr lang="zh-CN" altLang="zh-CN" sz="2800" kern="100" dirty="0">
                <a:solidFill>
                  <a:srgbClr val="F79646">
                    <a:lumMod val="75000"/>
                  </a:srgbClr>
                </a:solidFill>
                <a:latin typeface="Times New Roman"/>
                <a:ea typeface="华文细黑"/>
                <a:cs typeface="Times New Roman"/>
              </a:rPr>
              <a:t>＋</a:t>
            </a:r>
            <a:r>
              <a:rPr lang="en-US" altLang="zh-CN" sz="2800" kern="100" dirty="0">
                <a:solidFill>
                  <a:srgbClr val="F79646">
                    <a:lumMod val="75000"/>
                  </a:srgbClr>
                </a:solidFill>
                <a:latin typeface="Times New Roman"/>
                <a:ea typeface="华文细黑"/>
              </a:rPr>
              <a:t>H</a:t>
            </a:r>
            <a:r>
              <a:rPr lang="en-US" altLang="zh-CN" sz="2800" kern="100" baseline="-25000" dirty="0">
                <a:solidFill>
                  <a:srgbClr val="F79646">
                    <a:lumMod val="75000"/>
                  </a:srgbClr>
                </a:solidFill>
                <a:latin typeface="Times New Roman"/>
                <a:ea typeface="华文细黑"/>
              </a:rPr>
              <a:t>2</a:t>
            </a:r>
            <a:r>
              <a:rPr lang="en-US" altLang="zh-CN" sz="2800" kern="100" dirty="0">
                <a:solidFill>
                  <a:srgbClr val="F79646">
                    <a:lumMod val="75000"/>
                  </a:srgbClr>
                </a:solidFill>
                <a:latin typeface="Times New Roman"/>
                <a:ea typeface="华文细黑"/>
              </a:rPr>
              <a:t>O</a:t>
            </a:r>
            <a:endParaRPr lang="zh-CN" altLang="en-US" sz="2800" dirty="0">
              <a:solidFill>
                <a:srgbClr val="F79646">
                  <a:lumMod val="75000"/>
                </a:srgbClr>
              </a:solidFill>
            </a:endParaRPr>
          </a:p>
        </p:txBody>
      </p:sp>
      <p:sp>
        <p:nvSpPr>
          <p:cNvPr id="6" name="Rectangle 21">
            <a:hlinkClick r:id="rId2" action="ppaction://hlinksldjump"/>
          </p:cNvPr>
          <p:cNvSpPr>
            <a:spLocks noChangeArrowheads="1"/>
          </p:cNvSpPr>
          <p:nvPr/>
        </p:nvSpPr>
        <p:spPr bwMode="auto">
          <a:xfrm>
            <a:off x="10398688"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3" action="ppaction://hlinksldjump"/>
          </p:cNvPr>
          <p:cNvSpPr>
            <a:spLocks noChangeArrowheads="1"/>
          </p:cNvSpPr>
          <p:nvPr/>
        </p:nvSpPr>
        <p:spPr bwMode="auto">
          <a:xfrm>
            <a:off x="10883316"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4" action="ppaction://hlinksldjump"/>
          </p:cNvPr>
          <p:cNvSpPr>
            <a:spLocks noChangeArrowheads="1"/>
          </p:cNvSpPr>
          <p:nvPr/>
        </p:nvSpPr>
        <p:spPr bwMode="auto">
          <a:xfrm>
            <a:off x="11343802"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1" name="圆角矩形 10">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36525524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linds(horizontal)">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3">
                                            <p:txEl>
                                              <p:pRg st="2" end="2"/>
                                            </p:txEl>
                                          </p:spTgt>
                                        </p:tgtEl>
                                      </p:cBhvr>
                                    </p:animEffect>
                                    <p:set>
                                      <p:cBhvr>
                                        <p:cTn id="20" dur="1" fill="hold">
                                          <p:stCondLst>
                                            <p:cond delay="499"/>
                                          </p:stCondLst>
                                        </p:cTn>
                                        <p:tgtEl>
                                          <p:spTgt spid="3">
                                            <p:txEl>
                                              <p:pRg st="2" end="2"/>
                                            </p:txEl>
                                          </p:spTgt>
                                        </p:tgtEl>
                                        <p:attrNameLst>
                                          <p:attrName>style.visibility</p:attrName>
                                        </p:attrNameLst>
                                      </p:cBhvr>
                                      <p:to>
                                        <p:strVal val="hidden"/>
                                      </p:to>
                                    </p:set>
                                  </p:childTnLst>
                                </p:cTn>
                              </p:par>
                              <p:par>
                                <p:cTn id="21" presetID="10" presetClass="exit" presetSubtype="0" fill="hold" grpId="1" nodeType="withEffect">
                                  <p:stCondLst>
                                    <p:cond delay="0"/>
                                  </p:stCondLst>
                                  <p:childTnLst>
                                    <p:animEffect transition="out" filter="fade">
                                      <p:cBhvr>
                                        <p:cTn id="22" dur="500"/>
                                        <p:tgtEl>
                                          <p:spTgt spid="5"/>
                                        </p:tgtEl>
                                      </p:cBhvr>
                                    </p:animEffect>
                                    <p:set>
                                      <p:cBhvr>
                                        <p:cTn id="23" dur="1" fill="hold">
                                          <p:stCondLst>
                                            <p:cond delay="499"/>
                                          </p:stCondLst>
                                        </p:cTn>
                                        <p:tgtEl>
                                          <p:spTgt spid="5"/>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7"/>
                                        </p:tgtEl>
                                      </p:cBhvr>
                                    </p:animEffect>
                                    <p:set>
                                      <p:cBhvr>
                                        <p:cTn id="26" dur="1" fill="hold">
                                          <p:stCondLst>
                                            <p:cond delay="499"/>
                                          </p:stCondLst>
                                        </p:cTn>
                                        <p:tgtEl>
                                          <p:spTgt spid="7"/>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5" grpId="0"/>
      <p:bldP spid="5" grpId="1"/>
      <p:bldP spid="7" grpId="0"/>
      <p:bldP spid="7" grpId="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78582" y="804208"/>
            <a:ext cx="11120877" cy="2913618"/>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③</a:t>
            </a:r>
            <a:r>
              <a:rPr lang="zh-CN" altLang="zh-CN" sz="2800" kern="100" dirty="0">
                <a:latin typeface="Times New Roman"/>
                <a:ea typeface="华文细黑"/>
                <a:cs typeface="Times New Roman"/>
              </a:rPr>
              <a:t>中所发生的各反应的离子方程式</a:t>
            </a:r>
            <a:r>
              <a:rPr lang="zh-CN" altLang="zh-CN" sz="2800" kern="100" dirty="0" smtClean="0">
                <a:latin typeface="Times New Roman"/>
                <a:ea typeface="华文细黑"/>
                <a:cs typeface="Times New Roman"/>
              </a:rPr>
              <a:t>是</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混合物</a:t>
            </a:r>
            <a:r>
              <a:rPr lang="zh-CN" altLang="zh-CN" sz="2800" kern="100" dirty="0">
                <a:latin typeface="Times New Roman"/>
                <a:ea typeface="华文细黑"/>
                <a:cs typeface="Times New Roman"/>
              </a:rPr>
              <a:t>中只有</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能和</a:t>
            </a:r>
            <a:r>
              <a:rPr lang="en-US" altLang="zh-CN" sz="2800" kern="100" dirty="0">
                <a:latin typeface="Times New Roman"/>
                <a:ea typeface="华文细黑"/>
                <a:cs typeface="Courier New"/>
              </a:rPr>
              <a:t>Al</a:t>
            </a:r>
            <a:r>
              <a:rPr lang="zh-CN" altLang="zh-CN" sz="2800" kern="100" dirty="0">
                <a:latin typeface="Times New Roman"/>
                <a:ea typeface="华文细黑"/>
                <a:cs typeface="Times New Roman"/>
              </a:rPr>
              <a:t>发生铝热反应，生成</a:t>
            </a:r>
            <a:r>
              <a:rPr lang="en-US" altLang="zh-CN" sz="2800" kern="100" dirty="0">
                <a:latin typeface="Times New Roman"/>
                <a:ea typeface="华文细黑"/>
                <a:cs typeface="Courier New"/>
              </a:rPr>
              <a:t>Fe</a:t>
            </a:r>
            <a:r>
              <a:rPr lang="zh-CN" altLang="zh-CN" sz="2800" kern="100" dirty="0">
                <a:latin typeface="Times New Roman"/>
                <a:ea typeface="华文细黑"/>
                <a:cs typeface="Times New Roman"/>
              </a:rPr>
              <a:t>单质。</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溶液中有反应生成的</a:t>
            </a:r>
            <a:r>
              <a:rPr lang="en-US" altLang="zh-CN" sz="2800" kern="100" dirty="0">
                <a:latin typeface="Times New Roman"/>
                <a:ea typeface="华文细黑"/>
                <a:cs typeface="Courier New"/>
              </a:rPr>
              <a:t>FeCl</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，还有未反应的</a:t>
            </a:r>
            <a:r>
              <a:rPr lang="en-US" altLang="zh-CN" sz="2800" kern="100" dirty="0" err="1">
                <a:latin typeface="Times New Roman"/>
                <a:ea typeface="华文细黑"/>
                <a:cs typeface="Courier New"/>
              </a:rPr>
              <a:t>HCl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5" name="矩形 4"/>
          <p:cNvSpPr/>
          <p:nvPr/>
        </p:nvSpPr>
        <p:spPr>
          <a:xfrm>
            <a:off x="557681" y="1505989"/>
            <a:ext cx="8920506" cy="656846"/>
          </a:xfrm>
          <a:prstGeom prst="rect">
            <a:avLst/>
          </a:prstGeom>
        </p:spPr>
        <p:txBody>
          <a:bodyPr>
            <a:spAutoFit/>
          </a:bodyPr>
          <a:lstStyle/>
          <a:p>
            <a:pPr>
              <a:lnSpc>
                <a:spcPct val="150000"/>
              </a:lnSpc>
            </a:pPr>
            <a:r>
              <a:rPr lang="en-US" altLang="zh-CN" sz="2800" kern="100" dirty="0">
                <a:solidFill>
                  <a:schemeClr val="accent6">
                    <a:lumMod val="75000"/>
                  </a:schemeClr>
                </a:solidFill>
                <a:latin typeface="Times New Roman"/>
                <a:ea typeface="华文细黑"/>
              </a:rPr>
              <a:t>Fe</a:t>
            </a:r>
            <a:r>
              <a:rPr lang="zh-CN" altLang="zh-CN" sz="2800" kern="1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rPr>
              <a:t>2Fe</a:t>
            </a:r>
            <a:r>
              <a:rPr lang="en-US" altLang="zh-CN" sz="2800" kern="100" baseline="30000" dirty="0">
                <a:solidFill>
                  <a:schemeClr val="accent6">
                    <a:lumMod val="75000"/>
                  </a:schemeClr>
                </a:solidFill>
                <a:latin typeface="Times New Roman"/>
                <a:ea typeface="华文细黑"/>
              </a:rPr>
              <a:t>3</a:t>
            </a:r>
            <a:r>
              <a:rPr lang="zh-CN" altLang="zh-CN" sz="2800" kern="100" baseline="30000" dirty="0">
                <a:solidFill>
                  <a:schemeClr val="accent6">
                    <a:lumMod val="75000"/>
                  </a:schemeClr>
                </a:solidFill>
                <a:latin typeface="Times New Roman"/>
                <a:ea typeface="华文细黑"/>
                <a:cs typeface="Times New Roman"/>
              </a:rPr>
              <a:t>＋</a:t>
            </a:r>
            <a:r>
              <a:rPr lang="en-US" altLang="zh-CN" sz="2800" kern="100" spc="-80" dirty="0">
                <a:solidFill>
                  <a:schemeClr val="accent6">
                    <a:lumMod val="75000"/>
                  </a:schemeClr>
                </a:solidFill>
                <a:latin typeface="Times New Roman"/>
                <a:ea typeface="华文细黑"/>
              </a:rPr>
              <a:t>==</a:t>
            </a:r>
            <a:r>
              <a:rPr lang="en-US" altLang="zh-CN" sz="2800" kern="100" dirty="0">
                <a:solidFill>
                  <a:schemeClr val="accent6">
                    <a:lumMod val="75000"/>
                  </a:schemeClr>
                </a:solidFill>
                <a:latin typeface="Times New Roman"/>
                <a:ea typeface="华文细黑"/>
              </a:rPr>
              <a:t>=3Fe</a:t>
            </a:r>
            <a:r>
              <a:rPr lang="en-US" altLang="zh-CN" sz="2800" kern="100" baseline="30000" dirty="0">
                <a:solidFill>
                  <a:schemeClr val="accent6">
                    <a:lumMod val="75000"/>
                  </a:schemeClr>
                </a:solidFill>
                <a:latin typeface="Times New Roman"/>
                <a:ea typeface="华文细黑"/>
              </a:rPr>
              <a:t>2</a:t>
            </a:r>
            <a:r>
              <a:rPr lang="zh-CN" altLang="zh-CN" sz="2800" kern="100" baseline="30000" dirty="0">
                <a:solidFill>
                  <a:schemeClr val="accent6">
                    <a:lumMod val="75000"/>
                  </a:schemeClr>
                </a:solidFill>
                <a:latin typeface="Times New Roman"/>
                <a:ea typeface="华文细黑"/>
                <a:cs typeface="Times New Roman"/>
              </a:rPr>
              <a:t>＋</a:t>
            </a:r>
            <a:r>
              <a:rPr lang="zh-CN" altLang="zh-CN" sz="2800" kern="1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rPr>
              <a:t>Fe</a:t>
            </a:r>
            <a:r>
              <a:rPr lang="zh-CN" altLang="zh-CN" sz="2800" kern="1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rPr>
              <a:t>2H</a:t>
            </a:r>
            <a:r>
              <a:rPr lang="zh-CN" altLang="zh-CN" sz="2800" kern="100" baseline="30000" dirty="0">
                <a:solidFill>
                  <a:schemeClr val="accent6">
                    <a:lumMod val="75000"/>
                  </a:schemeClr>
                </a:solidFill>
                <a:latin typeface="Times New Roman"/>
                <a:ea typeface="华文细黑"/>
                <a:cs typeface="Times New Roman"/>
              </a:rPr>
              <a:t>＋</a:t>
            </a:r>
            <a:r>
              <a:rPr lang="en-US" altLang="zh-CN" sz="2800" kern="100" spc="-80" dirty="0">
                <a:solidFill>
                  <a:schemeClr val="accent6">
                    <a:lumMod val="75000"/>
                  </a:schemeClr>
                </a:solidFill>
                <a:latin typeface="Times New Roman"/>
                <a:ea typeface="华文细黑"/>
              </a:rPr>
              <a:t>==</a:t>
            </a:r>
            <a:r>
              <a:rPr lang="en-US" altLang="zh-CN" sz="2800" kern="100" dirty="0">
                <a:solidFill>
                  <a:schemeClr val="accent6">
                    <a:lumMod val="75000"/>
                  </a:schemeClr>
                </a:solidFill>
                <a:latin typeface="Times New Roman"/>
                <a:ea typeface="华文细黑"/>
              </a:rPr>
              <a:t>=Fe</a:t>
            </a:r>
            <a:r>
              <a:rPr lang="en-US" altLang="zh-CN" sz="2800" kern="100" baseline="30000" dirty="0">
                <a:solidFill>
                  <a:schemeClr val="accent6">
                    <a:lumMod val="75000"/>
                  </a:schemeClr>
                </a:solidFill>
                <a:latin typeface="Times New Roman"/>
                <a:ea typeface="华文细黑"/>
              </a:rPr>
              <a:t>2</a:t>
            </a:r>
            <a:r>
              <a:rPr lang="zh-CN" altLang="zh-CN" sz="2800" kern="100" baseline="30000" dirty="0">
                <a:solidFill>
                  <a:schemeClr val="accent6">
                    <a:lumMod val="75000"/>
                  </a:schemeClr>
                </a:solidFill>
                <a:latin typeface="Times New Roman"/>
                <a:ea typeface="华文细黑"/>
                <a:cs typeface="Times New Roman"/>
              </a:rPr>
              <a:t>＋</a:t>
            </a:r>
            <a:r>
              <a:rPr lang="zh-CN" altLang="zh-CN" sz="2800" kern="1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rPr>
              <a:t>H</a:t>
            </a:r>
            <a:r>
              <a:rPr lang="en-US" altLang="zh-CN" sz="2800" kern="100" baseline="-25000" dirty="0">
                <a:solidFill>
                  <a:schemeClr val="accent6">
                    <a:lumMod val="75000"/>
                  </a:schemeClr>
                </a:solidFill>
                <a:latin typeface="Times New Roman"/>
                <a:ea typeface="华文细黑"/>
              </a:rPr>
              <a:t>2</a:t>
            </a:r>
            <a:r>
              <a:rPr lang="en-US" altLang="zh-CN" sz="2800" kern="100" dirty="0">
                <a:solidFill>
                  <a:schemeClr val="accent6">
                    <a:lumMod val="75000"/>
                  </a:schemeClr>
                </a:solidFill>
                <a:latin typeface="宋体"/>
                <a:ea typeface="华文细黑"/>
                <a:cs typeface="Times New Roman"/>
              </a:rPr>
              <a:t>↑</a:t>
            </a:r>
            <a:endParaRPr lang="zh-CN" altLang="en-US" sz="2800" dirty="0">
              <a:solidFill>
                <a:schemeClr val="accent6">
                  <a:lumMod val="75000"/>
                </a:schemeClr>
              </a:solidFill>
            </a:endParaRPr>
          </a:p>
        </p:txBody>
      </p:sp>
      <p:sp>
        <p:nvSpPr>
          <p:cNvPr id="4" name="Rectangle 21">
            <a:hlinkClick r:id="rId2" action="ppaction://hlinksldjump"/>
          </p:cNvPr>
          <p:cNvSpPr>
            <a:spLocks noChangeArrowheads="1"/>
          </p:cNvSpPr>
          <p:nvPr/>
        </p:nvSpPr>
        <p:spPr bwMode="auto">
          <a:xfrm>
            <a:off x="10398688"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3" action="ppaction://hlinksldjump"/>
          </p:cNvPr>
          <p:cNvSpPr>
            <a:spLocks noChangeArrowheads="1"/>
          </p:cNvSpPr>
          <p:nvPr/>
        </p:nvSpPr>
        <p:spPr bwMode="auto">
          <a:xfrm>
            <a:off x="10883316"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4" action="ppaction://hlinksldjump"/>
          </p:cNvPr>
          <p:cNvSpPr>
            <a:spLocks noChangeArrowheads="1"/>
          </p:cNvSpPr>
          <p:nvPr/>
        </p:nvSpPr>
        <p:spPr bwMode="auto">
          <a:xfrm>
            <a:off x="11343802"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矩形 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9" name="圆角矩形 8">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41719113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3">
                                            <p:txEl>
                                              <p:pRg st="2" end="2"/>
                                            </p:txEl>
                                          </p:spTgt>
                                        </p:tgtEl>
                                      </p:cBhvr>
                                    </p:animEffect>
                                    <p:set>
                                      <p:cBhvr>
                                        <p:cTn id="17" dur="1" fill="hold">
                                          <p:stCondLst>
                                            <p:cond delay="499"/>
                                          </p:stCondLst>
                                        </p:cTn>
                                        <p:tgtEl>
                                          <p:spTgt spid="3">
                                            <p:txEl>
                                              <p:pRg st="2" end="2"/>
                                            </p:txEl>
                                          </p:spTgt>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5"/>
                                        </p:tgtEl>
                                      </p:cBhvr>
                                    </p:animEffect>
                                    <p:set>
                                      <p:cBhvr>
                                        <p:cTn id="20"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9"/>
                  </p:tgtEl>
                </p:cond>
              </p:nextCondLst>
            </p:seq>
          </p:childTnLst>
        </p:cTn>
      </p:par>
    </p:tnLst>
    <p:bldLst>
      <p:bldP spid="5" grpId="0"/>
      <p:bldP spid="5" grpId="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00075" y="539949"/>
            <a:ext cx="11524006" cy="5909310"/>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若溶液</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的体积仍视为</a:t>
            </a:r>
            <a:r>
              <a:rPr lang="en-US" altLang="zh-CN" sz="2800" kern="100" dirty="0">
                <a:latin typeface="Times New Roman"/>
                <a:ea typeface="华文细黑"/>
                <a:cs typeface="Courier New"/>
              </a:rPr>
              <a:t>0.15 L</a:t>
            </a:r>
            <a:r>
              <a:rPr lang="zh-CN" altLang="zh-CN" sz="2800" kern="100" dirty="0">
                <a:latin typeface="Times New Roman"/>
                <a:ea typeface="华文细黑"/>
                <a:cs typeface="Times New Roman"/>
              </a:rPr>
              <a:t>，则该溶液中</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(Mg</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为</a:t>
            </a:r>
            <a:r>
              <a:rPr lang="en-US" altLang="zh-CN" sz="2800" kern="100" dirty="0" smtClean="0">
                <a:latin typeface="Times New Roman"/>
                <a:ea typeface="华文细黑"/>
                <a:cs typeface="Courier New"/>
              </a:rPr>
              <a:t>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为</a:t>
            </a:r>
            <a:r>
              <a:rPr lang="en-US" altLang="zh-CN" sz="2800" kern="100" dirty="0">
                <a:latin typeface="Times New Roman"/>
                <a:ea typeface="华文细黑"/>
                <a:cs typeface="Courier New"/>
              </a:rPr>
              <a:t>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b="1" kern="100" spc="-100" dirty="0">
                <a:solidFill>
                  <a:srgbClr val="0000FF"/>
                </a:solidFill>
                <a:latin typeface="Times New Roman"/>
                <a:cs typeface="Times New Roman"/>
              </a:rPr>
              <a:t>解析　</a:t>
            </a:r>
            <a:r>
              <a:rPr lang="zh-CN" altLang="zh-CN" sz="2800" kern="100" spc="-100" dirty="0" smtClean="0">
                <a:latin typeface="Times New Roman"/>
                <a:ea typeface="华文细黑"/>
                <a:cs typeface="Times New Roman"/>
              </a:rPr>
              <a:t>假设</a:t>
            </a:r>
            <a:r>
              <a:rPr lang="zh-CN" altLang="zh-CN" sz="2800" kern="100" spc="-100" dirty="0">
                <a:latin typeface="Times New Roman"/>
                <a:ea typeface="华文细黑"/>
                <a:cs typeface="Times New Roman"/>
              </a:rPr>
              <a:t>步骤</a:t>
            </a:r>
            <a:r>
              <a:rPr lang="en-US" altLang="zh-CN" sz="2800" kern="100" spc="-100" dirty="0">
                <a:latin typeface="宋体"/>
                <a:ea typeface="华文细黑"/>
                <a:cs typeface="Times New Roman"/>
              </a:rPr>
              <a:t>②</a:t>
            </a:r>
            <a:r>
              <a:rPr lang="zh-CN" altLang="zh-CN" sz="2800" kern="100" spc="-100" dirty="0">
                <a:latin typeface="Times New Roman"/>
                <a:ea typeface="华文细黑"/>
                <a:cs typeface="Times New Roman"/>
              </a:rPr>
              <a:t>用去的</a:t>
            </a:r>
            <a:r>
              <a:rPr lang="en-US" altLang="zh-CN" sz="2800" kern="100" spc="-100" dirty="0">
                <a:latin typeface="Times New Roman"/>
                <a:ea typeface="华文细黑"/>
                <a:cs typeface="Courier New"/>
              </a:rPr>
              <a:t>20 g</a:t>
            </a:r>
            <a:r>
              <a:rPr lang="zh-CN" altLang="zh-CN" sz="2800" kern="100" spc="-100" dirty="0">
                <a:latin typeface="Times New Roman"/>
                <a:ea typeface="华文细黑"/>
                <a:cs typeface="Times New Roman"/>
              </a:rPr>
              <a:t>固体中，</a:t>
            </a:r>
            <a:r>
              <a:rPr lang="en-US" altLang="zh-CN" sz="2800" kern="100" spc="-100" dirty="0" err="1">
                <a:latin typeface="Times New Roman"/>
                <a:ea typeface="华文细黑"/>
                <a:cs typeface="Courier New"/>
              </a:rPr>
              <a:t>MgO</a:t>
            </a:r>
            <a:r>
              <a:rPr lang="zh-CN" altLang="zh-CN" sz="2800" kern="100" spc="-100" dirty="0">
                <a:latin typeface="Times New Roman"/>
                <a:ea typeface="华文细黑"/>
                <a:cs typeface="Times New Roman"/>
              </a:rPr>
              <a:t>的物质的量为</a:t>
            </a:r>
            <a:r>
              <a:rPr lang="en-US" altLang="zh-CN" sz="2800" i="1" kern="100" spc="-100" dirty="0">
                <a:latin typeface="Times New Roman"/>
                <a:ea typeface="华文细黑"/>
                <a:cs typeface="Courier New"/>
              </a:rPr>
              <a:t>x</a:t>
            </a:r>
            <a:r>
              <a:rPr lang="zh-CN" altLang="zh-CN" sz="2800" kern="100" spc="-100" dirty="0">
                <a:latin typeface="Times New Roman"/>
                <a:ea typeface="华文细黑"/>
                <a:cs typeface="Times New Roman"/>
              </a:rPr>
              <a:t>，则</a:t>
            </a:r>
            <a:r>
              <a:rPr lang="en-US" altLang="zh-CN" sz="2800" kern="100" spc="-100" dirty="0">
                <a:latin typeface="Times New Roman"/>
                <a:ea typeface="华文细黑"/>
                <a:cs typeface="Courier New"/>
              </a:rPr>
              <a:t>Fe</a:t>
            </a:r>
            <a:r>
              <a:rPr lang="en-US" altLang="zh-CN" sz="2800" kern="100" spc="-100" baseline="-25000" dirty="0">
                <a:latin typeface="Times New Roman"/>
                <a:ea typeface="华文细黑"/>
                <a:cs typeface="Courier New"/>
              </a:rPr>
              <a:t>2</a:t>
            </a:r>
            <a:r>
              <a:rPr lang="en-US" altLang="zh-CN" sz="2800" kern="100" spc="-100" dirty="0">
                <a:latin typeface="Times New Roman"/>
                <a:ea typeface="华文细黑"/>
                <a:cs typeface="Courier New"/>
              </a:rPr>
              <a:t>O</a:t>
            </a:r>
            <a:r>
              <a:rPr lang="en-US" altLang="zh-CN" sz="2800" kern="100" spc="-100" baseline="-25000" dirty="0">
                <a:latin typeface="Times New Roman"/>
                <a:ea typeface="华文细黑"/>
                <a:cs typeface="Courier New"/>
              </a:rPr>
              <a:t>3</a:t>
            </a:r>
            <a:r>
              <a:rPr lang="zh-CN" altLang="zh-CN" sz="2800" kern="100" spc="-100" dirty="0">
                <a:latin typeface="Times New Roman"/>
                <a:ea typeface="华文细黑"/>
                <a:cs typeface="Times New Roman"/>
              </a:rPr>
              <a:t>的物质的量也为</a:t>
            </a:r>
            <a:r>
              <a:rPr lang="en-US" altLang="zh-CN" sz="2800" i="1" kern="100" spc="-100" dirty="0">
                <a:latin typeface="Times New Roman"/>
                <a:ea typeface="华文细黑"/>
                <a:cs typeface="Courier New"/>
              </a:rPr>
              <a:t>x</a:t>
            </a:r>
            <a:r>
              <a:rPr lang="zh-CN" altLang="zh-CN" sz="2800" kern="100" spc="-100" dirty="0">
                <a:latin typeface="Times New Roman"/>
                <a:ea typeface="华文细黑"/>
                <a:cs typeface="Times New Roman"/>
              </a:rPr>
              <a:t>，则</a:t>
            </a:r>
            <a:r>
              <a:rPr lang="en-US" altLang="zh-CN" sz="2800" kern="100" spc="-100" dirty="0">
                <a:latin typeface="Times New Roman"/>
                <a:ea typeface="华文细黑"/>
                <a:cs typeface="Courier New"/>
              </a:rPr>
              <a:t>40 </a:t>
            </a:r>
            <a:r>
              <a:rPr lang="en-US" altLang="zh-CN" sz="2800" kern="100" spc="-100" dirty="0" err="1">
                <a:latin typeface="Times New Roman"/>
                <a:ea typeface="华文细黑"/>
                <a:cs typeface="Courier New"/>
              </a:rPr>
              <a:t>g·mol</a:t>
            </a:r>
            <a:r>
              <a:rPr lang="zh-CN" altLang="zh-CN" sz="2800" kern="100" spc="-100" baseline="30000" dirty="0">
                <a:latin typeface="Times New Roman"/>
                <a:ea typeface="华文细黑"/>
                <a:cs typeface="Times New Roman"/>
              </a:rPr>
              <a:t>－</a:t>
            </a:r>
            <a:r>
              <a:rPr lang="en-US" altLang="zh-CN" sz="2800" kern="100" spc="-100" baseline="30000" dirty="0">
                <a:latin typeface="Times New Roman"/>
                <a:ea typeface="华文细黑"/>
                <a:cs typeface="Courier New"/>
              </a:rPr>
              <a:t>1</a:t>
            </a:r>
            <a:r>
              <a:rPr lang="en-US" altLang="zh-CN" sz="2800" kern="100" spc="-100" dirty="0">
                <a:latin typeface="宋体"/>
                <a:ea typeface="华文细黑"/>
                <a:cs typeface="Times New Roman"/>
              </a:rPr>
              <a:t>×</a:t>
            </a:r>
            <a:r>
              <a:rPr lang="en-US" altLang="zh-CN" sz="2800" i="1" kern="100" spc="-100" dirty="0">
                <a:latin typeface="Times New Roman"/>
                <a:ea typeface="华文细黑"/>
                <a:cs typeface="Courier New"/>
              </a:rPr>
              <a:t>x</a:t>
            </a:r>
            <a:r>
              <a:rPr lang="zh-CN" altLang="zh-CN" sz="2800" kern="100" spc="-100" dirty="0">
                <a:latin typeface="Times New Roman"/>
                <a:ea typeface="华文细黑"/>
                <a:cs typeface="Times New Roman"/>
              </a:rPr>
              <a:t>＋</a:t>
            </a:r>
            <a:r>
              <a:rPr lang="en-US" altLang="zh-CN" sz="2800" kern="100" spc="-100" dirty="0">
                <a:latin typeface="Times New Roman"/>
                <a:ea typeface="华文细黑"/>
                <a:cs typeface="Courier New"/>
              </a:rPr>
              <a:t>160 </a:t>
            </a:r>
            <a:r>
              <a:rPr lang="en-US" altLang="zh-CN" sz="2800" kern="100" spc="-100" dirty="0" err="1">
                <a:latin typeface="Times New Roman"/>
                <a:ea typeface="华文细黑"/>
                <a:cs typeface="Courier New"/>
              </a:rPr>
              <a:t>g·mol</a:t>
            </a:r>
            <a:r>
              <a:rPr lang="zh-CN" altLang="zh-CN" sz="2800" kern="100" spc="-100" baseline="30000" dirty="0">
                <a:latin typeface="Times New Roman"/>
                <a:ea typeface="华文细黑"/>
                <a:cs typeface="Times New Roman"/>
              </a:rPr>
              <a:t>－</a:t>
            </a:r>
            <a:r>
              <a:rPr lang="en-US" altLang="zh-CN" sz="2800" kern="100" spc="-100" baseline="30000" dirty="0">
                <a:latin typeface="Times New Roman"/>
                <a:ea typeface="华文细黑"/>
                <a:cs typeface="Courier New"/>
              </a:rPr>
              <a:t>1</a:t>
            </a:r>
            <a:r>
              <a:rPr lang="en-US" altLang="zh-CN" sz="2800" kern="100" spc="-100" dirty="0">
                <a:latin typeface="宋体"/>
                <a:ea typeface="华文细黑"/>
                <a:cs typeface="Times New Roman"/>
              </a:rPr>
              <a:t>×</a:t>
            </a:r>
            <a:r>
              <a:rPr lang="en-US" altLang="zh-CN" sz="2800" i="1" kern="100" spc="-100" dirty="0">
                <a:latin typeface="Times New Roman"/>
                <a:ea typeface="华文细黑"/>
                <a:cs typeface="Courier New"/>
              </a:rPr>
              <a:t>x</a:t>
            </a:r>
            <a:r>
              <a:rPr lang="zh-CN" altLang="zh-CN" sz="2800" kern="100" spc="-100" dirty="0">
                <a:latin typeface="Times New Roman"/>
                <a:ea typeface="华文细黑"/>
                <a:cs typeface="Times New Roman"/>
              </a:rPr>
              <a:t>＝</a:t>
            </a:r>
            <a:r>
              <a:rPr lang="en-US" altLang="zh-CN" sz="2800" kern="100" spc="-100" dirty="0">
                <a:latin typeface="Times New Roman"/>
                <a:ea typeface="华文细黑"/>
                <a:cs typeface="Courier New"/>
              </a:rPr>
              <a:t>20 g</a:t>
            </a:r>
            <a:r>
              <a:rPr lang="zh-CN" altLang="zh-CN" sz="2800" kern="100" spc="-100" dirty="0">
                <a:latin typeface="Times New Roman"/>
                <a:ea typeface="华文细黑"/>
                <a:cs typeface="Times New Roman"/>
              </a:rPr>
              <a:t>，解得：</a:t>
            </a:r>
            <a:r>
              <a:rPr lang="en-US" altLang="zh-CN" sz="2800" i="1" kern="100" spc="-100" dirty="0">
                <a:latin typeface="Times New Roman"/>
                <a:ea typeface="华文细黑"/>
                <a:cs typeface="Courier New"/>
              </a:rPr>
              <a:t>x</a:t>
            </a:r>
            <a:r>
              <a:rPr lang="zh-CN" altLang="zh-CN" sz="2800" kern="100" spc="-100" dirty="0">
                <a:latin typeface="Times New Roman"/>
                <a:ea typeface="华文细黑"/>
                <a:cs typeface="Times New Roman"/>
              </a:rPr>
              <a:t>＝</a:t>
            </a:r>
            <a:r>
              <a:rPr lang="en-US" altLang="zh-CN" sz="2800" kern="100" spc="-100" dirty="0">
                <a:latin typeface="Times New Roman"/>
                <a:ea typeface="华文细黑"/>
                <a:cs typeface="Courier New"/>
              </a:rPr>
              <a:t>0.1 </a:t>
            </a:r>
            <a:r>
              <a:rPr lang="en-US" altLang="zh-CN" sz="2800" kern="100" spc="-100" dirty="0" err="1">
                <a:latin typeface="Times New Roman"/>
                <a:ea typeface="华文细黑"/>
                <a:cs typeface="Courier New"/>
              </a:rPr>
              <a:t>mol</a:t>
            </a:r>
            <a:r>
              <a:rPr lang="zh-CN" altLang="zh-CN" sz="2800" kern="100" spc="-100" dirty="0">
                <a:latin typeface="Times New Roman"/>
                <a:ea typeface="华文细黑"/>
                <a:cs typeface="Times New Roman"/>
              </a:rPr>
              <a:t>。</a:t>
            </a:r>
            <a:endParaRPr lang="zh-CN" altLang="zh-CN" sz="1050" kern="100" spc="-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根据</a:t>
            </a:r>
            <a:r>
              <a:rPr lang="en-US" altLang="zh-CN" sz="2800" kern="100" dirty="0" err="1">
                <a:latin typeface="Times New Roman"/>
                <a:ea typeface="华文细黑"/>
                <a:cs typeface="Courier New"/>
              </a:rPr>
              <a:t>MgO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MgCl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的关系，则溶液中</a:t>
            </a:r>
            <a:r>
              <a:rPr lang="en-US" altLang="zh-CN" sz="2800" kern="100" dirty="0">
                <a:latin typeface="Times New Roman"/>
                <a:ea typeface="华文细黑"/>
                <a:cs typeface="Courier New"/>
              </a:rPr>
              <a:t>MgCl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的浓度为</a:t>
            </a:r>
            <a:r>
              <a:rPr lang="en-US" altLang="zh-CN" sz="2800" kern="100" dirty="0">
                <a:latin typeface="Times New Roman"/>
                <a:ea typeface="华文细黑"/>
                <a:cs typeface="Courier New"/>
              </a:rPr>
              <a:t>0.1 mol÷0.15 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0.67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步骤</a:t>
            </a:r>
            <a:r>
              <a:rPr lang="en-US" altLang="zh-CN" sz="2800" kern="100" dirty="0">
                <a:latin typeface="宋体"/>
                <a:ea typeface="华文细黑"/>
                <a:cs typeface="Times New Roman"/>
              </a:rPr>
              <a:t>④</a:t>
            </a:r>
            <a:r>
              <a:rPr lang="zh-CN" altLang="zh-CN" sz="2800" kern="100" dirty="0">
                <a:latin typeface="Times New Roman"/>
                <a:ea typeface="华文细黑"/>
                <a:cs typeface="Times New Roman"/>
              </a:rPr>
              <a:t>说明溶液中没有</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，也就是溶质为</a:t>
            </a:r>
            <a:r>
              <a:rPr lang="en-US" altLang="zh-CN" sz="2800" kern="100" dirty="0">
                <a:latin typeface="Times New Roman"/>
                <a:ea typeface="华文细黑"/>
                <a:cs typeface="Courier New"/>
              </a:rPr>
              <a:t>FeCl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MgCl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。根据</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守恒的关系，可知</a:t>
            </a:r>
            <a:r>
              <a:rPr lang="en-US" altLang="zh-CN" sz="2800" kern="100" dirty="0">
                <a:latin typeface="Times New Roman"/>
                <a:ea typeface="华文细黑"/>
                <a:cs typeface="Courier New"/>
              </a:rPr>
              <a:t>MgCl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的总的物质的量</a:t>
            </a:r>
            <a:r>
              <a:rPr lang="zh-CN" altLang="zh-CN" sz="2800" kern="100" dirty="0" smtClean="0">
                <a:latin typeface="Times New Roman"/>
                <a:ea typeface="华文细黑"/>
                <a:cs typeface="Times New Roman"/>
              </a:rPr>
              <a:t>等于</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a:t>
            </a:r>
            <a:r>
              <a:rPr lang="en-US" altLang="zh-CN" sz="2800" kern="100" dirty="0">
                <a:latin typeface="Times New Roman"/>
                <a:ea typeface="华文细黑"/>
                <a:cs typeface="Courier New"/>
              </a:rPr>
              <a:t>0.45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，所以，</a:t>
            </a:r>
            <a:r>
              <a:rPr lang="en-US" altLang="zh-CN" sz="2800" kern="100" dirty="0">
                <a:latin typeface="Times New Roman"/>
                <a:ea typeface="华文细黑"/>
                <a:cs typeface="Courier New"/>
              </a:rPr>
              <a:t>FeCl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的浓度</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r>
              <a:rPr lang="en-US" altLang="zh-CN" sz="2800" kern="100" dirty="0">
                <a:latin typeface="Times New Roman"/>
                <a:ea typeface="华文细黑"/>
                <a:cs typeface="Courier New"/>
              </a:rPr>
              <a:t>2.3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6" name="对象 5"/>
          <p:cNvGraphicFramePr>
            <a:graphicFrameLocks noChangeAspect="1"/>
          </p:cNvGraphicFramePr>
          <p:nvPr>
            <p:extLst>
              <p:ext uri="{D42A27DB-BD31-4B8C-83A1-F6EECF244321}">
                <p14:modId xmlns:p14="http://schemas.microsoft.com/office/powerpoint/2010/main" val="358510223"/>
              </p:ext>
            </p:extLst>
          </p:nvPr>
        </p:nvGraphicFramePr>
        <p:xfrm>
          <a:off x="7794823" y="4962897"/>
          <a:ext cx="3654425" cy="1428750"/>
        </p:xfrm>
        <a:graphic>
          <a:graphicData uri="http://schemas.openxmlformats.org/presentationml/2006/ole">
            <mc:AlternateContent xmlns:mc="http://schemas.openxmlformats.org/markup-compatibility/2006">
              <mc:Choice xmlns:v="urn:schemas-microsoft-com:vml" Requires="v">
                <p:oleObj spid="_x0000_s87183" name="文档" r:id="rId4" imgW="3655169" imgH="1428570" progId="Word.Document.12">
                  <p:embed/>
                </p:oleObj>
              </mc:Choice>
              <mc:Fallback>
                <p:oleObj name="文档" r:id="rId4" imgW="3655169" imgH="1428570" progId="Word.Document.12">
                  <p:embed/>
                  <p:pic>
                    <p:nvPicPr>
                      <p:cNvPr id="0" name=""/>
                      <p:cNvPicPr/>
                      <p:nvPr/>
                    </p:nvPicPr>
                    <p:blipFill>
                      <a:blip r:embed="rId5"/>
                      <a:stretch>
                        <a:fillRect/>
                      </a:stretch>
                    </p:blipFill>
                    <p:spPr>
                      <a:xfrm>
                        <a:off x="7794823" y="4962897"/>
                        <a:ext cx="3654425" cy="142875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2224109385"/>
              </p:ext>
            </p:extLst>
          </p:nvPr>
        </p:nvGraphicFramePr>
        <p:xfrm>
          <a:off x="5178152" y="5580509"/>
          <a:ext cx="2911475" cy="1028700"/>
        </p:xfrm>
        <a:graphic>
          <a:graphicData uri="http://schemas.openxmlformats.org/presentationml/2006/ole">
            <mc:AlternateContent xmlns:mc="http://schemas.openxmlformats.org/markup-compatibility/2006">
              <mc:Choice xmlns:v="urn:schemas-microsoft-com:vml" Requires="v">
                <p:oleObj spid="_x0000_s87184" name="文档" r:id="rId7" imgW="2912033" imgH="1028430" progId="Word.Document.12">
                  <p:embed/>
                </p:oleObj>
              </mc:Choice>
              <mc:Fallback>
                <p:oleObj name="文档" r:id="rId7" imgW="2912033" imgH="1028430" progId="Word.Document.12">
                  <p:embed/>
                  <p:pic>
                    <p:nvPicPr>
                      <p:cNvPr id="0" name=""/>
                      <p:cNvPicPr/>
                      <p:nvPr/>
                    </p:nvPicPr>
                    <p:blipFill>
                      <a:blip r:embed="rId8"/>
                      <a:stretch>
                        <a:fillRect/>
                      </a:stretch>
                    </p:blipFill>
                    <p:spPr>
                      <a:xfrm>
                        <a:off x="5178152" y="5580509"/>
                        <a:ext cx="2911475" cy="1028700"/>
                      </a:xfrm>
                      <a:prstGeom prst="rect">
                        <a:avLst/>
                      </a:prstGeom>
                    </p:spPr>
                  </p:pic>
                </p:oleObj>
              </mc:Fallback>
            </mc:AlternateContent>
          </a:graphicData>
        </a:graphic>
      </p:graphicFrame>
      <p:sp>
        <p:nvSpPr>
          <p:cNvPr id="9" name="矩形 8"/>
          <p:cNvSpPr/>
          <p:nvPr/>
        </p:nvSpPr>
        <p:spPr>
          <a:xfrm>
            <a:off x="9120216" y="664915"/>
            <a:ext cx="2159566"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0.67 </a:t>
            </a:r>
            <a:r>
              <a:rPr lang="en-US" altLang="zh-CN" sz="2800" kern="100" dirty="0" err="1">
                <a:solidFill>
                  <a:schemeClr val="accent6">
                    <a:lumMod val="75000"/>
                  </a:schemeClr>
                </a:solidFill>
                <a:latin typeface="Times New Roman"/>
                <a:ea typeface="华文细黑"/>
              </a:rPr>
              <a:t>mol·L</a:t>
            </a:r>
            <a:r>
              <a:rPr lang="zh-CN" altLang="zh-CN" sz="2800" kern="100" baseline="30000" dirty="0">
                <a:solidFill>
                  <a:schemeClr val="accent6">
                    <a:lumMod val="75000"/>
                  </a:schemeClr>
                </a:solidFill>
                <a:latin typeface="Times New Roman"/>
                <a:ea typeface="华文细黑"/>
                <a:cs typeface="Times New Roman"/>
              </a:rPr>
              <a:t>－</a:t>
            </a:r>
            <a:r>
              <a:rPr lang="en-US" altLang="zh-CN" sz="2800" kern="100" baseline="30000" dirty="0">
                <a:solidFill>
                  <a:schemeClr val="accent6">
                    <a:lumMod val="75000"/>
                  </a:schemeClr>
                </a:solidFill>
                <a:latin typeface="Times New Roman"/>
                <a:ea typeface="华文细黑"/>
              </a:rPr>
              <a:t>1</a:t>
            </a:r>
            <a:endParaRPr lang="zh-CN" altLang="en-US" sz="2800" dirty="0">
              <a:solidFill>
                <a:schemeClr val="accent6">
                  <a:lumMod val="75000"/>
                </a:schemeClr>
              </a:solidFill>
            </a:endParaRPr>
          </a:p>
        </p:txBody>
      </p:sp>
      <p:sp>
        <p:nvSpPr>
          <p:cNvPr id="11" name="矩形 10"/>
          <p:cNvSpPr/>
          <p:nvPr/>
        </p:nvSpPr>
        <p:spPr>
          <a:xfrm>
            <a:off x="1683668" y="1312987"/>
            <a:ext cx="1980029" cy="523220"/>
          </a:xfrm>
          <a:prstGeom prst="rect">
            <a:avLst/>
          </a:prstGeom>
        </p:spPr>
        <p:txBody>
          <a:bodyPr wrap="none">
            <a:spAutoFit/>
          </a:bodyPr>
          <a:lstStyle/>
          <a:p>
            <a:r>
              <a:rPr lang="en-US" altLang="zh-CN" sz="2800" kern="100">
                <a:solidFill>
                  <a:schemeClr val="accent6">
                    <a:lumMod val="75000"/>
                  </a:schemeClr>
                </a:solidFill>
                <a:latin typeface="Times New Roman"/>
                <a:ea typeface="华文细黑"/>
              </a:rPr>
              <a:t>2.3 </a:t>
            </a:r>
            <a:r>
              <a:rPr lang="en-US" altLang="zh-CN" sz="2800" kern="100" dirty="0" err="1">
                <a:solidFill>
                  <a:schemeClr val="accent6">
                    <a:lumMod val="75000"/>
                  </a:schemeClr>
                </a:solidFill>
                <a:latin typeface="Times New Roman"/>
                <a:ea typeface="华文细黑"/>
              </a:rPr>
              <a:t>mol·L</a:t>
            </a:r>
            <a:r>
              <a:rPr lang="zh-CN" altLang="zh-CN" sz="2800" kern="100" baseline="30000" dirty="0">
                <a:solidFill>
                  <a:schemeClr val="accent6">
                    <a:lumMod val="75000"/>
                  </a:schemeClr>
                </a:solidFill>
                <a:latin typeface="Times New Roman"/>
                <a:ea typeface="华文细黑"/>
                <a:cs typeface="Times New Roman"/>
              </a:rPr>
              <a:t>－</a:t>
            </a:r>
            <a:r>
              <a:rPr lang="en-US" altLang="zh-CN" sz="2800" kern="100" baseline="30000" dirty="0">
                <a:solidFill>
                  <a:schemeClr val="accent6">
                    <a:lumMod val="75000"/>
                  </a:schemeClr>
                </a:solidFill>
                <a:latin typeface="Times New Roman"/>
                <a:ea typeface="华文细黑"/>
              </a:rPr>
              <a:t>1</a:t>
            </a:r>
            <a:endParaRPr lang="zh-CN" altLang="en-US" sz="2800" dirty="0">
              <a:solidFill>
                <a:schemeClr val="accent6">
                  <a:lumMod val="75000"/>
                </a:schemeClr>
              </a:solidFill>
            </a:endParaRPr>
          </a:p>
        </p:txBody>
      </p:sp>
      <p:sp>
        <p:nvSpPr>
          <p:cNvPr id="8" name="Rectangle 21">
            <a:hlinkClick r:id="rId9" action="ppaction://hlinksldjump"/>
          </p:cNvPr>
          <p:cNvSpPr>
            <a:spLocks noChangeArrowheads="1"/>
          </p:cNvSpPr>
          <p:nvPr/>
        </p:nvSpPr>
        <p:spPr bwMode="auto">
          <a:xfrm>
            <a:off x="10398688"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0" name="Rectangle 21">
            <a:hlinkClick r:id="rId10" action="ppaction://hlinksldjump"/>
          </p:cNvPr>
          <p:cNvSpPr>
            <a:spLocks noChangeArrowheads="1"/>
          </p:cNvSpPr>
          <p:nvPr/>
        </p:nvSpPr>
        <p:spPr bwMode="auto">
          <a:xfrm>
            <a:off x="10883316"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2" name="Rectangle 21">
            <a:hlinkClick r:id="rId11" action="ppaction://hlinksldjump"/>
          </p:cNvPr>
          <p:cNvSpPr>
            <a:spLocks noChangeArrowheads="1"/>
          </p:cNvSpPr>
          <p:nvPr/>
        </p:nvSpPr>
        <p:spPr bwMode="auto">
          <a:xfrm>
            <a:off x="11343802"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3" name="矩形 1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4" name="圆角矩形 13">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34066919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blinds(horizontal)">
                                      <p:cBhvr>
                                        <p:cTn id="7" dur="500"/>
                                        <p:tgtEl>
                                          <p:spTgt spid="5">
                                            <p:txEl>
                                              <p:pRg st="1" end="1"/>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blinds(horizontal)">
                                      <p:cBhvr>
                                        <p:cTn id="10" dur="500"/>
                                        <p:tgtEl>
                                          <p:spTgt spid="5">
                                            <p:txEl>
                                              <p:pRg st="2" end="2"/>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animEffect transition="in" filter="blinds(horizontal)">
                                      <p:cBhvr>
                                        <p:cTn id="13" dur="500"/>
                                        <p:tgtEl>
                                          <p:spTgt spid="5">
                                            <p:txEl>
                                              <p:pRg st="3" end="3"/>
                                            </p:txEl>
                                          </p:spTgt>
                                        </p:tgtEl>
                                      </p:cBhvr>
                                    </p:animEffect>
                                  </p:childTnLst>
                                </p:cTn>
                              </p:par>
                              <p:par>
                                <p:cTn id="14" presetID="3" presetClass="entr" presetSubtype="1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blinds(horizontal)">
                                      <p:cBhvr>
                                        <p:cTn id="16" dur="500"/>
                                        <p:tgtEl>
                                          <p:spTgt spid="6"/>
                                        </p:tgtEl>
                                      </p:cBhvr>
                                    </p:animEffect>
                                  </p:childTnLst>
                                </p:cTn>
                              </p:par>
                              <p:par>
                                <p:cTn id="17" presetID="3" presetClass="entr" presetSubtype="1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blinds(horizontal)">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blinds(horizontal)">
                                      <p:cBhvr>
                                        <p:cTn id="24" dur="500"/>
                                        <p:tgtEl>
                                          <p:spTgt spid="9"/>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blinds(horizontal)">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5">
                                            <p:txEl>
                                              <p:pRg st="1" end="1"/>
                                            </p:txEl>
                                          </p:spTgt>
                                        </p:tgtEl>
                                      </p:cBhvr>
                                    </p:animEffect>
                                    <p:set>
                                      <p:cBhvr>
                                        <p:cTn id="32" dur="1" fill="hold">
                                          <p:stCondLst>
                                            <p:cond delay="499"/>
                                          </p:stCondLst>
                                        </p:cTn>
                                        <p:tgtEl>
                                          <p:spTgt spid="5">
                                            <p:txEl>
                                              <p:pRg st="1" end="1"/>
                                            </p:txEl>
                                          </p:spTgt>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500"/>
                                        <p:tgtEl>
                                          <p:spTgt spid="5">
                                            <p:txEl>
                                              <p:pRg st="2" end="2"/>
                                            </p:txEl>
                                          </p:spTgt>
                                        </p:tgtEl>
                                      </p:cBhvr>
                                    </p:animEffect>
                                    <p:set>
                                      <p:cBhvr>
                                        <p:cTn id="35" dur="1" fill="hold">
                                          <p:stCondLst>
                                            <p:cond delay="499"/>
                                          </p:stCondLst>
                                        </p:cTn>
                                        <p:tgtEl>
                                          <p:spTgt spid="5">
                                            <p:txEl>
                                              <p:pRg st="2" end="2"/>
                                            </p:txEl>
                                          </p:spTgt>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5">
                                            <p:txEl>
                                              <p:pRg st="3" end="3"/>
                                            </p:txEl>
                                          </p:spTgt>
                                        </p:tgtEl>
                                      </p:cBhvr>
                                    </p:animEffect>
                                    <p:set>
                                      <p:cBhvr>
                                        <p:cTn id="38" dur="1" fill="hold">
                                          <p:stCondLst>
                                            <p:cond delay="499"/>
                                          </p:stCondLst>
                                        </p:cTn>
                                        <p:tgtEl>
                                          <p:spTgt spid="5">
                                            <p:txEl>
                                              <p:pRg st="3" end="3"/>
                                            </p:txEl>
                                          </p:spTgt>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6"/>
                                        </p:tgtEl>
                                      </p:cBhvr>
                                    </p:animEffect>
                                    <p:set>
                                      <p:cBhvr>
                                        <p:cTn id="41" dur="1" fill="hold">
                                          <p:stCondLst>
                                            <p:cond delay="499"/>
                                          </p:stCondLst>
                                        </p:cTn>
                                        <p:tgtEl>
                                          <p:spTgt spid="6"/>
                                        </p:tgtEl>
                                        <p:attrNameLst>
                                          <p:attrName>style.visibility</p:attrName>
                                        </p:attrNameLst>
                                      </p:cBhvr>
                                      <p:to>
                                        <p:strVal val="hidden"/>
                                      </p:to>
                                    </p:set>
                                  </p:childTnLst>
                                </p:cTn>
                              </p:par>
                              <p:par>
                                <p:cTn id="42" presetID="10" presetClass="exit" presetSubtype="0" fill="hold" nodeType="withEffect">
                                  <p:stCondLst>
                                    <p:cond delay="0"/>
                                  </p:stCondLst>
                                  <p:childTnLst>
                                    <p:animEffect transition="out" filter="fade">
                                      <p:cBhvr>
                                        <p:cTn id="43" dur="500"/>
                                        <p:tgtEl>
                                          <p:spTgt spid="7"/>
                                        </p:tgtEl>
                                      </p:cBhvr>
                                    </p:animEffect>
                                    <p:set>
                                      <p:cBhvr>
                                        <p:cTn id="44" dur="1" fill="hold">
                                          <p:stCondLst>
                                            <p:cond delay="499"/>
                                          </p:stCondLst>
                                        </p:cTn>
                                        <p:tgtEl>
                                          <p:spTgt spid="7"/>
                                        </p:tgtEl>
                                        <p:attrNameLst>
                                          <p:attrName>style.visibility</p:attrName>
                                        </p:attrNameLst>
                                      </p:cBhvr>
                                      <p:to>
                                        <p:strVal val="hidden"/>
                                      </p:to>
                                    </p:set>
                                  </p:childTnLst>
                                </p:cTn>
                              </p:par>
                              <p:par>
                                <p:cTn id="45" presetID="10" presetClass="exit" presetSubtype="0" fill="hold" grpId="1" nodeType="withEffect">
                                  <p:stCondLst>
                                    <p:cond delay="0"/>
                                  </p:stCondLst>
                                  <p:childTnLst>
                                    <p:animEffect transition="out" filter="fade">
                                      <p:cBhvr>
                                        <p:cTn id="46" dur="500"/>
                                        <p:tgtEl>
                                          <p:spTgt spid="9"/>
                                        </p:tgtEl>
                                      </p:cBhvr>
                                    </p:animEffect>
                                    <p:set>
                                      <p:cBhvr>
                                        <p:cTn id="47" dur="1" fill="hold">
                                          <p:stCondLst>
                                            <p:cond delay="499"/>
                                          </p:stCondLst>
                                        </p:cTn>
                                        <p:tgtEl>
                                          <p:spTgt spid="9"/>
                                        </p:tgtEl>
                                        <p:attrNameLst>
                                          <p:attrName>style.visibility</p:attrName>
                                        </p:attrNameLst>
                                      </p:cBhvr>
                                      <p:to>
                                        <p:strVal val="hidden"/>
                                      </p:to>
                                    </p:set>
                                  </p:childTnLst>
                                </p:cTn>
                              </p:par>
                              <p:par>
                                <p:cTn id="48" presetID="10" presetClass="exit" presetSubtype="0" fill="hold" grpId="1" nodeType="withEffect">
                                  <p:stCondLst>
                                    <p:cond delay="0"/>
                                  </p:stCondLst>
                                  <p:childTnLst>
                                    <p:animEffect transition="out" filter="fade">
                                      <p:cBhvr>
                                        <p:cTn id="49" dur="500"/>
                                        <p:tgtEl>
                                          <p:spTgt spid="11"/>
                                        </p:tgtEl>
                                      </p:cBhvr>
                                    </p:animEffect>
                                    <p:set>
                                      <p:cBhvr>
                                        <p:cTn id="50" dur="1" fill="hold">
                                          <p:stCondLst>
                                            <p:cond delay="499"/>
                                          </p:stCondLst>
                                        </p:cTn>
                                        <p:tgtEl>
                                          <p:spTgt spid="11"/>
                                        </p:tgtEl>
                                        <p:attrNameLst>
                                          <p:attrName>style.visibility</p:attrName>
                                        </p:attrNameLst>
                                      </p:cBhvr>
                                      <p:to>
                                        <p:strVal val="hidden"/>
                                      </p:to>
                                    </p:set>
                                  </p:childTnLst>
                                </p:cTn>
                              </p:par>
                            </p:childTnLst>
                          </p:cTn>
                        </p:par>
                      </p:childTnLst>
                    </p:cTn>
                  </p:par>
                </p:childTnLst>
              </p:cTn>
              <p:nextCondLst>
                <p:cond evt="onClick" delay="0">
                  <p:tgtEl>
                    <p:spTgt spid="14"/>
                  </p:tgtEl>
                </p:cond>
              </p:nextCondLst>
            </p:seq>
          </p:childTnLst>
        </p:cTn>
      </p:par>
    </p:tnLst>
    <p:bldLst>
      <p:bldP spid="9" grpId="0"/>
      <p:bldP spid="9" grpId="1"/>
      <p:bldP spid="11" grpId="0"/>
      <p:bldP spid="11" grpId="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81608" y="951279"/>
            <a:ext cx="11568445" cy="3649693"/>
          </a:xfrm>
          <a:prstGeom prst="rect">
            <a:avLst/>
          </a:prstGeom>
        </p:spPr>
        <p:txBody>
          <a:bodyPr wrap="square" lIns="121898" tIns="60948" rIns="121898" bIns="60948">
            <a:spAutoFit/>
          </a:bodyPr>
          <a:lstStyle/>
          <a:p>
            <a:pPr algn="just">
              <a:lnSpc>
                <a:spcPts val="5500"/>
              </a:lnSpc>
              <a:spcAft>
                <a:spcPts val="0"/>
              </a:spcAft>
            </a:pPr>
            <a:r>
              <a:rPr lang="en-US" altLang="zh-CN" sz="2800" kern="100" dirty="0" smtClean="0">
                <a:latin typeface="Times New Roman"/>
                <a:ea typeface="华文细黑"/>
                <a:cs typeface="Courier New"/>
              </a:rPr>
              <a:t>1</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选择金属冶炼的方法要依据金属在自然界中的存在形态和金属的活动性。金属活动性顺序表中，金属的位置越靠后，越容易被还原；金属的位置越靠前，越难被还原。</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化学性质很稳定的金属如</a:t>
            </a:r>
            <a:r>
              <a:rPr lang="en-US" altLang="zh-CN" sz="2800" kern="100" dirty="0">
                <a:latin typeface="Times New Roman"/>
                <a:ea typeface="华文细黑"/>
                <a:cs typeface="Courier New"/>
              </a:rPr>
              <a:t>Au</a:t>
            </a:r>
            <a:r>
              <a:rPr lang="zh-CN" altLang="zh-CN" sz="2800" kern="100" dirty="0">
                <a:latin typeface="Times New Roman"/>
                <a:ea typeface="华文细黑"/>
                <a:cs typeface="Times New Roman"/>
              </a:rPr>
              <a:t>、</a:t>
            </a:r>
            <a:r>
              <a:rPr lang="en-US" altLang="zh-CN" sz="2800" kern="100" dirty="0" err="1">
                <a:latin typeface="Times New Roman"/>
                <a:ea typeface="华文细黑"/>
                <a:cs typeface="Courier New"/>
              </a:rPr>
              <a:t>Pt</a:t>
            </a:r>
            <a:r>
              <a:rPr lang="zh-CN" altLang="zh-CN" sz="2800" kern="100" dirty="0">
                <a:latin typeface="Times New Roman"/>
                <a:ea typeface="华文细黑"/>
                <a:cs typeface="Times New Roman"/>
              </a:rPr>
              <a:t>等，在自然界中呈游离态，用物理方法即可得到。</a:t>
            </a:r>
            <a:endParaRPr lang="zh-CN" altLang="zh-CN" sz="1050" kern="100" dirty="0">
              <a:effectLst/>
              <a:latin typeface="宋体"/>
              <a:cs typeface="Courier New"/>
            </a:endParaRPr>
          </a:p>
        </p:txBody>
      </p:sp>
      <p:sp>
        <p:nvSpPr>
          <p:cNvPr id="3" name="矩形 2"/>
          <p:cNvSpPr/>
          <p:nvPr/>
        </p:nvSpPr>
        <p:spPr>
          <a:xfrm>
            <a:off x="40906" y="1"/>
            <a:ext cx="12149508"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4" name="组合 3"/>
          <p:cNvGrpSpPr/>
          <p:nvPr/>
        </p:nvGrpSpPr>
        <p:grpSpPr>
          <a:xfrm>
            <a:off x="1" y="-2"/>
            <a:ext cx="1836949" cy="634848"/>
            <a:chOff x="0" y="-2"/>
            <a:chExt cx="1377891" cy="634701"/>
          </a:xfrm>
          <a:solidFill>
            <a:srgbClr val="FFC000"/>
          </a:solidFill>
        </p:grpSpPr>
        <p:sp>
          <p:nvSpPr>
            <p:cNvPr id="6" name="矩形 5"/>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7" name="直角三角形 6"/>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8" name="矩形 7"/>
          <p:cNvSpPr/>
          <p:nvPr/>
        </p:nvSpPr>
        <p:spPr>
          <a:xfrm>
            <a:off x="1774726" y="36707"/>
            <a:ext cx="1832553" cy="584775"/>
          </a:xfrm>
          <a:prstGeom prst="rect">
            <a:avLst/>
          </a:prstGeom>
        </p:spPr>
        <p:txBody>
          <a:bodyPr wrap="none">
            <a:spAutoFit/>
          </a:bodyPr>
          <a:lstStyle/>
          <a:p>
            <a:pPr>
              <a:defRPr/>
            </a:pPr>
            <a:r>
              <a:rPr lang="zh-CN" altLang="en-US" sz="3200" b="1" dirty="0">
                <a:solidFill>
                  <a:schemeClr val="bg1"/>
                </a:solidFill>
                <a:latin typeface="+mj-ea"/>
                <a:ea typeface="+mj-ea"/>
              </a:rPr>
              <a:t>归纳总结</a:t>
            </a:r>
          </a:p>
        </p:txBody>
      </p:sp>
    </p:spTree>
    <p:extLst>
      <p:ext uri="{BB962C8B-B14F-4D97-AF65-F5344CB8AC3E}">
        <p14:creationId xmlns:p14="http://schemas.microsoft.com/office/powerpoint/2010/main" val="1991958521"/>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299785" y="261442"/>
            <a:ext cx="10793813" cy="656846"/>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有些活动性很强的金属也可以用还原法来冶炼，如</a:t>
            </a:r>
            <a:endParaRPr lang="zh-CN" altLang="zh-CN" sz="2800" kern="100" dirty="0">
              <a:effectLst/>
              <a:latin typeface="宋体"/>
              <a:cs typeface="Courier New"/>
            </a:endParaRPr>
          </a:p>
        </p:txBody>
      </p:sp>
      <p:graphicFrame>
        <p:nvGraphicFramePr>
          <p:cNvPr id="9" name="对象 8"/>
          <p:cNvGraphicFramePr>
            <a:graphicFrameLocks noChangeAspect="1"/>
          </p:cNvGraphicFramePr>
          <p:nvPr>
            <p:extLst>
              <p:ext uri="{D42A27DB-BD31-4B8C-83A1-F6EECF244321}">
                <p14:modId xmlns:p14="http://schemas.microsoft.com/office/powerpoint/2010/main" val="414725797"/>
              </p:ext>
            </p:extLst>
          </p:nvPr>
        </p:nvGraphicFramePr>
        <p:xfrm>
          <a:off x="445939" y="1129698"/>
          <a:ext cx="9836150" cy="3048000"/>
        </p:xfrm>
        <a:graphic>
          <a:graphicData uri="http://schemas.openxmlformats.org/presentationml/2006/ole">
            <mc:AlternateContent xmlns:mc="http://schemas.openxmlformats.org/markup-compatibility/2006">
              <mc:Choice xmlns:v="urn:schemas-microsoft-com:vml" Requires="v">
                <p:oleObj spid="_x0000_s133180" name="文档" r:id="rId4" imgW="9836621" imgH="3047760" progId="Word.Document.12">
                  <p:embed/>
                </p:oleObj>
              </mc:Choice>
              <mc:Fallback>
                <p:oleObj name="文档" r:id="rId4" imgW="9836621" imgH="3047760" progId="Word.Document.12">
                  <p:embed/>
                  <p:pic>
                    <p:nvPicPr>
                      <p:cNvPr id="0" name=""/>
                      <p:cNvPicPr/>
                      <p:nvPr/>
                    </p:nvPicPr>
                    <p:blipFill>
                      <a:blip r:embed="rId5"/>
                      <a:stretch>
                        <a:fillRect/>
                      </a:stretch>
                    </p:blipFill>
                    <p:spPr>
                      <a:xfrm>
                        <a:off x="445939" y="1129698"/>
                        <a:ext cx="9836150" cy="3048000"/>
                      </a:xfrm>
                      <a:prstGeom prst="rect">
                        <a:avLst/>
                      </a:prstGeom>
                    </p:spPr>
                  </p:pic>
                </p:oleObj>
              </mc:Fallback>
            </mc:AlternateContent>
          </a:graphicData>
        </a:graphic>
      </p:graphicFrame>
      <p:sp>
        <p:nvSpPr>
          <p:cNvPr id="10" name="矩形 9"/>
          <p:cNvSpPr/>
          <p:nvPr/>
        </p:nvSpPr>
        <p:spPr>
          <a:xfrm>
            <a:off x="301923" y="2953562"/>
            <a:ext cx="11409907" cy="1405641"/>
          </a:xfrm>
          <a:prstGeom prst="rect">
            <a:avLst/>
          </a:prstGeom>
        </p:spPr>
        <p:txBody>
          <a:bodyPr>
            <a:spAutoFit/>
          </a:bodyPr>
          <a:lstStyle/>
          <a:p>
            <a:pPr algn="just">
              <a:lnSpc>
                <a:spcPts val="5500"/>
              </a:lnSpc>
              <a:spcAft>
                <a:spcPts val="0"/>
              </a:spcAft>
            </a:pPr>
            <a:r>
              <a:rPr lang="zh-CN" altLang="zh-CN" sz="2800" kern="100" dirty="0">
                <a:latin typeface="Times New Roman"/>
                <a:ea typeface="华文细黑"/>
                <a:cs typeface="Times New Roman"/>
              </a:rPr>
              <a:t>在此主要运用了化学平衡移动原理，利用</a:t>
            </a:r>
            <a:r>
              <a:rPr lang="en-US" altLang="zh-CN" sz="2800" kern="100" dirty="0">
                <a:latin typeface="Times New Roman"/>
                <a:ea typeface="华文细黑"/>
                <a:cs typeface="Courier New"/>
              </a:rPr>
              <a:t>K</a:t>
            </a:r>
            <a:r>
              <a:rPr lang="zh-CN" altLang="zh-CN" sz="2800" kern="100" dirty="0">
                <a:latin typeface="Times New Roman"/>
                <a:ea typeface="华文细黑"/>
                <a:cs typeface="Times New Roman"/>
              </a:rPr>
              <a:t>、</a:t>
            </a:r>
            <a:r>
              <a:rPr lang="en-US" altLang="zh-CN" sz="2800" kern="100" dirty="0" err="1">
                <a:latin typeface="Times New Roman"/>
                <a:ea typeface="华文细黑"/>
                <a:cs typeface="Courier New"/>
              </a:rPr>
              <a:t>Rb</a:t>
            </a:r>
            <a:r>
              <a:rPr lang="zh-CN" altLang="zh-CN" sz="2800" kern="100" dirty="0">
                <a:latin typeface="Times New Roman"/>
                <a:ea typeface="华文细黑"/>
                <a:cs typeface="Times New Roman"/>
              </a:rPr>
              <a:t>沸点低，汽化离开反应体系，使化学反应得以向正反应方向进行。</a:t>
            </a:r>
            <a:endParaRPr lang="zh-CN" altLang="zh-CN" sz="2800" kern="100" dirty="0">
              <a:effectLst/>
              <a:latin typeface="宋体"/>
              <a:cs typeface="Courier New"/>
            </a:endParaRP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2" name="圆角矩形 11">
            <a:hlinkClick r:id="rId6"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Tree>
    <p:extLst>
      <p:ext uri="{BB962C8B-B14F-4D97-AF65-F5344CB8AC3E}">
        <p14:creationId xmlns:p14="http://schemas.microsoft.com/office/powerpoint/2010/main" val="203076515"/>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6861087"/>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21">
            <a:hlinkClick r:id="rId3" action="ppaction://hlinksldjump"/>
          </p:cNvPr>
          <p:cNvSpPr>
            <a:spLocks noChangeArrowheads="1"/>
          </p:cNvSpPr>
          <p:nvPr/>
        </p:nvSpPr>
        <p:spPr bwMode="auto">
          <a:xfrm>
            <a:off x="9952886" y="117426"/>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4" name="Rectangle 21">
            <a:hlinkClick r:id="rId4" action="ppaction://hlinksldjump"/>
          </p:cNvPr>
          <p:cNvSpPr>
            <a:spLocks noChangeArrowheads="1"/>
          </p:cNvSpPr>
          <p:nvPr/>
        </p:nvSpPr>
        <p:spPr bwMode="auto">
          <a:xfrm>
            <a:off x="10455064" y="117426"/>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5" name="Rectangle 21">
            <a:hlinkClick r:id="rId5" action="ppaction://hlinksldjump"/>
          </p:cNvPr>
          <p:cNvSpPr>
            <a:spLocks noChangeArrowheads="1"/>
          </p:cNvSpPr>
          <p:nvPr/>
        </p:nvSpPr>
        <p:spPr bwMode="auto">
          <a:xfrm>
            <a:off x="10933100" y="117426"/>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6" name="Rectangle 21">
            <a:hlinkClick r:id="rId6" action="ppaction://hlinksldjump"/>
          </p:cNvPr>
          <p:cNvSpPr>
            <a:spLocks noChangeArrowheads="1"/>
          </p:cNvSpPr>
          <p:nvPr/>
        </p:nvSpPr>
        <p:spPr bwMode="auto">
          <a:xfrm>
            <a:off x="11386994" y="117426"/>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 name="矩形 2"/>
          <p:cNvSpPr/>
          <p:nvPr/>
        </p:nvSpPr>
        <p:spPr>
          <a:xfrm>
            <a:off x="190550" y="597099"/>
            <a:ext cx="11524006" cy="130240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1.(2013·</a:t>
            </a:r>
            <a:r>
              <a:rPr lang="zh-CN" altLang="zh-CN" sz="2800" kern="100" dirty="0">
                <a:latin typeface="Times New Roman"/>
                <a:ea typeface="华文细黑"/>
                <a:cs typeface="Times New Roman"/>
              </a:rPr>
              <a:t>上海，</a:t>
            </a:r>
            <a:r>
              <a:rPr lang="en-US" altLang="zh-CN" sz="2800" kern="100" dirty="0">
                <a:latin typeface="Times New Roman"/>
                <a:ea typeface="华文细黑"/>
                <a:cs typeface="Courier New"/>
              </a:rPr>
              <a:t>26)</a:t>
            </a:r>
            <a:r>
              <a:rPr lang="zh-CN" altLang="zh-CN" sz="2800" kern="100" dirty="0">
                <a:latin typeface="Times New Roman"/>
                <a:ea typeface="华文细黑"/>
                <a:cs typeface="Times New Roman"/>
              </a:rPr>
              <a:t>用铝和金属氧化物反应制备金属单质是工业上较常用的方法。如：</a:t>
            </a:r>
            <a:endParaRPr lang="zh-CN" altLang="zh-CN" sz="1050" kern="100" dirty="0">
              <a:effectLst/>
              <a:latin typeface="宋体"/>
              <a:cs typeface="Courier New"/>
            </a:endParaRPr>
          </a:p>
        </p:txBody>
      </p:sp>
      <p:graphicFrame>
        <p:nvGraphicFramePr>
          <p:cNvPr id="8" name="对象 7"/>
          <p:cNvGraphicFramePr>
            <a:graphicFrameLocks noChangeAspect="1"/>
          </p:cNvGraphicFramePr>
          <p:nvPr>
            <p:extLst>
              <p:ext uri="{D42A27DB-BD31-4B8C-83A1-F6EECF244321}">
                <p14:modId xmlns:p14="http://schemas.microsoft.com/office/powerpoint/2010/main" val="4250850244"/>
              </p:ext>
            </p:extLst>
          </p:nvPr>
        </p:nvGraphicFramePr>
        <p:xfrm>
          <a:off x="406574" y="1893243"/>
          <a:ext cx="5892800" cy="838200"/>
        </p:xfrm>
        <a:graphic>
          <a:graphicData uri="http://schemas.openxmlformats.org/presentationml/2006/ole">
            <mc:AlternateContent xmlns:mc="http://schemas.openxmlformats.org/markup-compatibility/2006">
              <mc:Choice xmlns:v="urn:schemas-microsoft-com:vml" Requires="v">
                <p:oleObj spid="_x0000_s153637" name="文档" r:id="rId8" imgW="5893490" imgH="838080" progId="Word.Document.12">
                  <p:embed/>
                </p:oleObj>
              </mc:Choice>
              <mc:Fallback>
                <p:oleObj name="文档" r:id="rId8" imgW="5893490" imgH="838080" progId="Word.Document.12">
                  <p:embed/>
                  <p:pic>
                    <p:nvPicPr>
                      <p:cNvPr id="0" name=""/>
                      <p:cNvPicPr/>
                      <p:nvPr/>
                    </p:nvPicPr>
                    <p:blipFill>
                      <a:blip r:embed="rId9"/>
                      <a:stretch>
                        <a:fillRect/>
                      </a:stretch>
                    </p:blipFill>
                    <p:spPr>
                      <a:xfrm>
                        <a:off x="406574" y="1893243"/>
                        <a:ext cx="5892800" cy="838200"/>
                      </a:xfrm>
                      <a:prstGeom prst="rect">
                        <a:avLst/>
                      </a:prstGeom>
                    </p:spPr>
                  </p:pic>
                </p:oleObj>
              </mc:Fallback>
            </mc:AlternateContent>
          </a:graphicData>
        </a:graphic>
      </p:graphicFrame>
      <p:sp>
        <p:nvSpPr>
          <p:cNvPr id="10" name="矩形 9"/>
          <p:cNvSpPr/>
          <p:nvPr/>
        </p:nvSpPr>
        <p:spPr>
          <a:xfrm>
            <a:off x="253033" y="2666213"/>
            <a:ext cx="11639246" cy="3888500"/>
          </a:xfrm>
          <a:prstGeom prst="rect">
            <a:avLst/>
          </a:prstGeom>
        </p:spPr>
        <p:txBody>
          <a:bodyPr>
            <a:spAutoFit/>
          </a:bodyPr>
          <a:lstStyle/>
          <a:p>
            <a:pPr algn="just">
              <a:lnSpc>
                <a:spcPct val="150000"/>
              </a:lnSpc>
              <a:spcAft>
                <a:spcPts val="0"/>
              </a:spcAft>
            </a:pPr>
            <a:r>
              <a:rPr lang="zh-CN" altLang="zh-CN" sz="2800" kern="100">
                <a:latin typeface="Times New Roman"/>
                <a:ea typeface="华文细黑"/>
                <a:cs typeface="Times New Roman"/>
              </a:rPr>
              <a:t>常温下</a:t>
            </a:r>
            <a:r>
              <a:rPr lang="en-US" altLang="zh-CN" sz="2800" kern="100" dirty="0">
                <a:latin typeface="Times New Roman"/>
                <a:ea typeface="华文细黑"/>
                <a:cs typeface="Courier New"/>
              </a:rPr>
              <a:t>Al</a:t>
            </a:r>
            <a:r>
              <a:rPr lang="zh-CN" altLang="zh-CN" sz="2800" kern="100" dirty="0">
                <a:latin typeface="Times New Roman"/>
                <a:ea typeface="华文细黑"/>
                <a:cs typeface="Times New Roman"/>
              </a:rPr>
              <a:t>的金属性比</a:t>
            </a:r>
            <a:r>
              <a:rPr lang="en-US" altLang="zh-CN" sz="2800" kern="100" dirty="0">
                <a:latin typeface="Times New Roman"/>
                <a:ea typeface="华文细黑"/>
                <a:cs typeface="Courier New"/>
              </a:rPr>
              <a:t>Ba</a:t>
            </a:r>
            <a:r>
              <a:rPr lang="zh-CN" altLang="zh-CN" sz="2800" kern="100" dirty="0">
                <a:latin typeface="Times New Roman"/>
                <a:ea typeface="华文细黑"/>
                <a:cs typeface="Times New Roman"/>
              </a:rPr>
              <a:t>的金属性</a:t>
            </a:r>
            <a:r>
              <a:rPr lang="en-US" altLang="zh-CN" sz="2800" kern="100" dirty="0">
                <a:latin typeface="Times New Roman"/>
                <a:ea typeface="华文细黑"/>
                <a:cs typeface="Courier New"/>
              </a:rPr>
              <a:t>______(</a:t>
            </a:r>
            <a:r>
              <a:rPr lang="zh-CN" altLang="zh-CN" sz="2800" kern="100" dirty="0">
                <a:latin typeface="Times New Roman"/>
                <a:ea typeface="华文细黑"/>
                <a:cs typeface="Times New Roman"/>
              </a:rPr>
              <a:t>选填</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强</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弱</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。利用上述方法可制取</a:t>
            </a:r>
            <a:r>
              <a:rPr lang="en-US" altLang="zh-CN" sz="2800" kern="100" dirty="0">
                <a:latin typeface="Times New Roman"/>
                <a:ea typeface="华文细黑"/>
                <a:cs typeface="Courier New"/>
              </a:rPr>
              <a:t>Ba</a:t>
            </a:r>
            <a:r>
              <a:rPr lang="zh-CN" altLang="zh-CN" sz="2800" kern="100" dirty="0">
                <a:latin typeface="Times New Roman"/>
                <a:ea typeface="华文细黑"/>
                <a:cs typeface="Times New Roman"/>
              </a:rPr>
              <a:t>的主要原因是</a:t>
            </a:r>
            <a:r>
              <a:rPr lang="en-US" altLang="zh-CN" sz="2800" kern="100" dirty="0">
                <a:latin typeface="Times New Roman"/>
                <a:ea typeface="华文细黑"/>
                <a:cs typeface="Courier New"/>
              </a:rPr>
              <a:t>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高温时</a:t>
            </a:r>
            <a:r>
              <a:rPr lang="en-US" altLang="zh-CN" sz="2800" kern="100" dirty="0">
                <a:latin typeface="Times New Roman"/>
                <a:ea typeface="华文细黑"/>
                <a:cs typeface="Courier New"/>
              </a:rPr>
              <a:t>Al</a:t>
            </a:r>
            <a:r>
              <a:rPr lang="zh-CN" altLang="zh-CN" sz="2800" kern="100" dirty="0">
                <a:latin typeface="Times New Roman"/>
                <a:ea typeface="华文细黑"/>
                <a:cs typeface="Times New Roman"/>
              </a:rPr>
              <a:t>的活泼性大于</a:t>
            </a:r>
            <a:r>
              <a:rPr lang="en-US" altLang="zh-CN" sz="2800" kern="100" dirty="0">
                <a:latin typeface="Times New Roman"/>
                <a:ea typeface="华文细黑"/>
                <a:cs typeface="Courier New"/>
              </a:rPr>
              <a:t>Ba</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高温有利于</a:t>
            </a:r>
            <a:r>
              <a:rPr lang="en-US" altLang="zh-CN" sz="2800" kern="100" dirty="0" err="1">
                <a:latin typeface="Times New Roman"/>
                <a:ea typeface="华文细黑"/>
                <a:cs typeface="Courier New"/>
              </a:rPr>
              <a:t>BaO</a:t>
            </a:r>
            <a:r>
              <a:rPr lang="zh-CN" altLang="zh-CN" sz="2800" kern="100" dirty="0">
                <a:latin typeface="Times New Roman"/>
                <a:ea typeface="华文细黑"/>
                <a:cs typeface="Times New Roman"/>
              </a:rPr>
              <a:t>分解</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高温时</a:t>
            </a:r>
            <a:r>
              <a:rPr lang="en-US" altLang="zh-CN" sz="2800" kern="100" dirty="0">
                <a:latin typeface="Times New Roman"/>
                <a:ea typeface="华文细黑"/>
                <a:cs typeface="Courier New"/>
              </a:rPr>
              <a:t>BaO·Al</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比</a:t>
            </a:r>
            <a:r>
              <a:rPr lang="en-US" altLang="zh-CN" sz="2800" kern="100" dirty="0">
                <a:latin typeface="Times New Roman"/>
                <a:ea typeface="华文细黑"/>
                <a:cs typeface="Courier New"/>
              </a:rPr>
              <a:t>Al</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稳定</a:t>
            </a:r>
            <a:endParaRPr lang="zh-CN" altLang="zh-CN" sz="2800" kern="100" dirty="0">
              <a:latin typeface="宋体"/>
              <a:cs typeface="Courier New"/>
            </a:endParaRPr>
          </a:p>
          <a:p>
            <a:pPr algn="just">
              <a:lnSpc>
                <a:spcPct val="150000"/>
              </a:lnSpc>
              <a:spcAft>
                <a:spcPts val="0"/>
              </a:spcAft>
            </a:pPr>
            <a:r>
              <a:rPr lang="en-US" altLang="zh-CN" sz="2800" kern="100" dirty="0" err="1">
                <a:latin typeface="Times New Roman"/>
                <a:ea typeface="华文细黑"/>
                <a:cs typeface="Courier New"/>
              </a:rPr>
              <a:t>D.Ba</a:t>
            </a:r>
            <a:r>
              <a:rPr lang="zh-CN" altLang="zh-CN" sz="2800" kern="100" dirty="0">
                <a:latin typeface="Times New Roman"/>
                <a:ea typeface="华文细黑"/>
                <a:cs typeface="Times New Roman"/>
              </a:rPr>
              <a:t>的沸点比</a:t>
            </a:r>
            <a:r>
              <a:rPr lang="en-US" altLang="zh-CN" sz="2800" kern="100" dirty="0">
                <a:latin typeface="Times New Roman"/>
                <a:ea typeface="华文细黑"/>
                <a:cs typeface="Courier New"/>
              </a:rPr>
              <a:t>Al</a:t>
            </a:r>
            <a:r>
              <a:rPr lang="zh-CN" altLang="zh-CN" sz="2800" kern="100" dirty="0">
                <a:latin typeface="Times New Roman"/>
                <a:ea typeface="华文细黑"/>
                <a:cs typeface="Times New Roman"/>
              </a:rPr>
              <a:t>的低</a:t>
            </a:r>
            <a:endParaRPr lang="zh-CN" altLang="zh-CN" sz="2800" kern="100" dirty="0">
              <a:effectLst/>
              <a:latin typeface="宋体"/>
              <a:cs typeface="Courier New"/>
            </a:endParaRPr>
          </a:p>
        </p:txBody>
      </p:sp>
      <p:sp>
        <p:nvSpPr>
          <p:cNvPr id="18" name="矩形 17"/>
          <p:cNvSpPr/>
          <p:nvPr/>
        </p:nvSpPr>
        <p:spPr>
          <a:xfrm>
            <a:off x="5682208" y="2791133"/>
            <a:ext cx="543739" cy="523220"/>
          </a:xfrm>
          <a:prstGeom prst="rect">
            <a:avLst/>
          </a:prstGeom>
        </p:spPr>
        <p:txBody>
          <a:bodyPr wrap="none">
            <a:spAutoFit/>
          </a:bodyPr>
          <a:lstStyle/>
          <a:p>
            <a:r>
              <a:rPr lang="zh-CN" altLang="zh-CN" sz="2800" kern="100" dirty="0">
                <a:solidFill>
                  <a:schemeClr val="accent6">
                    <a:lumMod val="75000"/>
                  </a:schemeClr>
                </a:solidFill>
                <a:latin typeface="Times New Roman"/>
                <a:ea typeface="华文细黑"/>
                <a:cs typeface="Times New Roman"/>
              </a:rPr>
              <a:t>弱</a:t>
            </a:r>
            <a:endParaRPr lang="zh-CN" altLang="en-US" sz="2800" dirty="0">
              <a:solidFill>
                <a:schemeClr val="accent6">
                  <a:lumMod val="75000"/>
                </a:schemeClr>
              </a:solidFill>
            </a:endParaRPr>
          </a:p>
        </p:txBody>
      </p:sp>
      <p:sp>
        <p:nvSpPr>
          <p:cNvPr id="20" name="矩形 19"/>
          <p:cNvSpPr/>
          <p:nvPr/>
        </p:nvSpPr>
        <p:spPr>
          <a:xfrm>
            <a:off x="4930774" y="3458255"/>
            <a:ext cx="444352" cy="523220"/>
          </a:xfrm>
          <a:prstGeom prst="rect">
            <a:avLst/>
          </a:prstGeom>
        </p:spPr>
        <p:txBody>
          <a:bodyPr wrap="none">
            <a:spAutoFit/>
          </a:bodyPr>
          <a:lstStyle/>
          <a:p>
            <a:r>
              <a:rPr lang="en-US" altLang="zh-CN" sz="2800" kern="100">
                <a:solidFill>
                  <a:schemeClr val="accent6">
                    <a:lumMod val="75000"/>
                  </a:schemeClr>
                </a:solidFill>
                <a:latin typeface="Times New Roman"/>
                <a:ea typeface="华文细黑"/>
              </a:rPr>
              <a:t>D</a:t>
            </a:r>
            <a:endParaRPr lang="zh-CN" altLang="en-US" sz="2800" dirty="0">
              <a:solidFill>
                <a:schemeClr val="accent6">
                  <a:lumMod val="75000"/>
                </a:schemeClr>
              </a:solidFill>
            </a:endParaRPr>
          </a:p>
        </p:txBody>
      </p:sp>
      <p:sp>
        <p:nvSpPr>
          <p:cNvPr id="13" name="矩形 1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4" name="圆角矩形 13"/>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217697095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linds(horizontal)">
                                      <p:cBhvr>
                                        <p:cTn id="7" dur="500"/>
                                        <p:tgtEl>
                                          <p:spTgt spid="18"/>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blinds(horizontal)">
                                      <p:cBhvr>
                                        <p:cTn id="10" dur="500"/>
                                        <p:tgtEl>
                                          <p:spTgt spid="2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18"/>
                                        </p:tgtEl>
                                      </p:cBhvr>
                                    </p:animEffect>
                                    <p:set>
                                      <p:cBhvr>
                                        <p:cTn id="15" dur="1" fill="hold">
                                          <p:stCondLst>
                                            <p:cond delay="499"/>
                                          </p:stCondLst>
                                        </p:cTn>
                                        <p:tgtEl>
                                          <p:spTgt spid="18"/>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20"/>
                                        </p:tgtEl>
                                      </p:cBhvr>
                                    </p:animEffect>
                                    <p:set>
                                      <p:cBhvr>
                                        <p:cTn id="18" dur="1" fill="hold">
                                          <p:stCondLst>
                                            <p:cond delay="499"/>
                                          </p:stCondLst>
                                        </p:cTn>
                                        <p:tgtEl>
                                          <p:spTgt spid="20"/>
                                        </p:tgtEl>
                                        <p:attrNameLst>
                                          <p:attrName>style.visibility</p:attrName>
                                        </p:attrNameLst>
                                      </p:cBhvr>
                                      <p:to>
                                        <p:strVal val="hidden"/>
                                      </p:to>
                                    </p:set>
                                  </p:childTnLst>
                                </p:cTn>
                              </p:par>
                            </p:childTnLst>
                          </p:cTn>
                        </p:par>
                      </p:childTnLst>
                    </p:cTn>
                  </p:par>
                </p:childTnLst>
              </p:cTn>
              <p:nextCondLst>
                <p:cond evt="onClick" delay="0">
                  <p:tgtEl>
                    <p:spTgt spid="14"/>
                  </p:tgtEl>
                </p:cond>
              </p:nextCondLst>
            </p:seq>
          </p:childTnLst>
        </p:cTn>
      </p:par>
    </p:tnLst>
    <p:bldLst>
      <p:bldP spid="18" grpId="0"/>
      <p:bldP spid="18" grpId="1"/>
      <p:bldP spid="20" grpId="0"/>
      <p:bldP spid="20" grpId="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48746" y="621482"/>
            <a:ext cx="11639246" cy="5029582"/>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2.</a:t>
            </a:r>
            <a:r>
              <a:rPr lang="en-US" altLang="zh-CN" sz="2800" kern="100" dirty="0">
                <a:latin typeface="IPAPANNEW"/>
                <a:ea typeface="华文细黑"/>
                <a:cs typeface="Times New Roman"/>
              </a:rPr>
              <a:t>[2013·</a:t>
            </a:r>
            <a:r>
              <a:rPr lang="zh-CN" altLang="zh-CN" sz="2800" kern="100" dirty="0">
                <a:latin typeface="IPAPANNEW"/>
                <a:ea typeface="华文细黑"/>
                <a:cs typeface="Times New Roman"/>
              </a:rPr>
              <a:t>重庆理综，</a:t>
            </a:r>
            <a:r>
              <a:rPr lang="en-US" altLang="zh-CN" sz="2800" kern="100" dirty="0">
                <a:latin typeface="IPAPANNEW"/>
                <a:ea typeface="华文细黑"/>
                <a:cs typeface="Times New Roman"/>
              </a:rPr>
              <a:t>8(1)(2)]</a:t>
            </a:r>
            <a:r>
              <a:rPr lang="zh-CN" altLang="zh-CN" sz="2800" kern="100" dirty="0">
                <a:latin typeface="Times New Roman"/>
                <a:ea typeface="华文细黑"/>
                <a:cs typeface="Times New Roman"/>
              </a:rPr>
              <a:t>合金是建造航空母舰的主体材料。</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航母升降机可由铝合金制造。</a:t>
            </a:r>
            <a:endParaRPr lang="zh-CN" altLang="zh-CN" sz="2800" kern="100" dirty="0">
              <a:latin typeface="宋体"/>
              <a:cs typeface="Courier New"/>
            </a:endParaRPr>
          </a:p>
          <a:p>
            <a:pPr algn="just">
              <a:lnSpc>
                <a:spcPts val="55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铝元素在周期表中的位置为</a:t>
            </a:r>
            <a:r>
              <a:rPr lang="en-US" altLang="zh-CN" sz="2800" kern="100" dirty="0" smtClean="0">
                <a:latin typeface="Times New Roman"/>
                <a:ea typeface="华文细黑"/>
                <a:cs typeface="Courier New"/>
              </a:rPr>
              <a:t>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工业炼铝的原料由铝土矿提取而得，提取过程中通入的气体为</a:t>
            </a:r>
            <a:r>
              <a:rPr lang="en-US" altLang="zh-CN" sz="2800" kern="100" dirty="0" smtClean="0">
                <a:latin typeface="Times New Roman"/>
                <a:ea typeface="华文细黑"/>
                <a:cs typeface="Courier New"/>
              </a:rPr>
              <a:t>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本题围绕金属材料命题，要根据题目设问的角度，联系相关知识解答</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Al</a:t>
            </a:r>
            <a:r>
              <a:rPr lang="zh-CN" altLang="zh-CN" sz="2800" kern="100" dirty="0">
                <a:latin typeface="Times New Roman"/>
                <a:ea typeface="华文细黑"/>
                <a:cs typeface="Times New Roman"/>
              </a:rPr>
              <a:t>元素在周期表中的第三周期第</a:t>
            </a:r>
            <a:r>
              <a:rPr lang="en-US" altLang="zh-CN" sz="2800" kern="100" dirty="0" err="1">
                <a:latin typeface="宋体"/>
                <a:ea typeface="华文细黑"/>
                <a:cs typeface="Times New Roman"/>
              </a:rPr>
              <a:t>Ⅲ</a:t>
            </a:r>
            <a:r>
              <a:rPr lang="en-US" altLang="zh-CN" sz="2800" kern="100" dirty="0" err="1">
                <a:latin typeface="Times New Roman"/>
                <a:ea typeface="华文细黑"/>
                <a:cs typeface="Courier New"/>
              </a:rPr>
              <a:t>A</a:t>
            </a:r>
            <a:r>
              <a:rPr lang="zh-CN" altLang="zh-CN" sz="2800" kern="100" dirty="0">
                <a:latin typeface="Times New Roman"/>
                <a:ea typeface="华文细黑"/>
                <a:cs typeface="Times New Roman"/>
              </a:rPr>
              <a:t>族；提纯铝土矿通入</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使</a:t>
            </a:r>
            <a:r>
              <a:rPr lang="en-US" altLang="zh-CN" sz="2800" kern="100" dirty="0" err="1" smtClean="0">
                <a:latin typeface="Times New Roman"/>
                <a:ea typeface="华文细黑"/>
                <a:cs typeface="Courier New"/>
              </a:rPr>
              <a:t>AlO</a:t>
            </a:r>
            <a:r>
              <a:rPr lang="en-US" altLang="zh-CN" sz="2800" kern="100" dirty="0" smtClean="0">
                <a:latin typeface="Times New Roman"/>
                <a:ea typeface="华文细黑"/>
                <a:cs typeface="Courier New"/>
              </a:rPr>
              <a:t>  </a:t>
            </a:r>
            <a:r>
              <a:rPr lang="zh-CN" altLang="zh-CN" sz="2800" kern="100" dirty="0" smtClean="0">
                <a:latin typeface="Times New Roman"/>
                <a:ea typeface="华文细黑"/>
                <a:cs typeface="Times New Roman"/>
              </a:rPr>
              <a:t>转化</a:t>
            </a:r>
            <a:r>
              <a:rPr lang="zh-CN" altLang="zh-CN" sz="2800" kern="100" dirty="0">
                <a:latin typeface="Times New Roman"/>
                <a:ea typeface="华文细黑"/>
                <a:cs typeface="Times New Roman"/>
              </a:rPr>
              <a:t>为</a:t>
            </a:r>
            <a:r>
              <a:rPr lang="en-US" altLang="zh-CN" sz="2800" kern="100" dirty="0">
                <a:latin typeface="Times New Roman"/>
                <a:ea typeface="华文细黑"/>
                <a:cs typeface="Courier New"/>
              </a:rPr>
              <a:t>Al(OH)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沉淀</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15" name="Rectangle 21">
            <a:hlinkClick r:id="rId3" action="ppaction://hlinksldjump"/>
          </p:cNvPr>
          <p:cNvSpPr>
            <a:spLocks noChangeArrowheads="1"/>
          </p:cNvSpPr>
          <p:nvPr/>
        </p:nvSpPr>
        <p:spPr bwMode="auto">
          <a:xfrm>
            <a:off x="9952886" y="117426"/>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6" name="Rectangle 21">
            <a:hlinkClick r:id="rId4" action="ppaction://hlinksldjump"/>
          </p:cNvPr>
          <p:cNvSpPr>
            <a:spLocks noChangeArrowheads="1"/>
          </p:cNvSpPr>
          <p:nvPr/>
        </p:nvSpPr>
        <p:spPr bwMode="auto">
          <a:xfrm>
            <a:off x="10455064" y="117426"/>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7" name="Rectangle 21">
            <a:hlinkClick r:id="rId5" action="ppaction://hlinksldjump"/>
          </p:cNvPr>
          <p:cNvSpPr>
            <a:spLocks noChangeArrowheads="1"/>
          </p:cNvSpPr>
          <p:nvPr/>
        </p:nvSpPr>
        <p:spPr bwMode="auto">
          <a:xfrm>
            <a:off x="10933100" y="117426"/>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8" name="Rectangle 21">
            <a:hlinkClick r:id="rId6" action="ppaction://hlinksldjump"/>
          </p:cNvPr>
          <p:cNvSpPr>
            <a:spLocks noChangeArrowheads="1"/>
          </p:cNvSpPr>
          <p:nvPr/>
        </p:nvSpPr>
        <p:spPr bwMode="auto">
          <a:xfrm>
            <a:off x="11386994" y="117426"/>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graphicFrame>
        <p:nvGraphicFramePr>
          <p:cNvPr id="5" name="对象 4"/>
          <p:cNvGraphicFramePr>
            <a:graphicFrameLocks noChangeAspect="1"/>
          </p:cNvGraphicFramePr>
          <p:nvPr>
            <p:extLst>
              <p:ext uri="{D42A27DB-BD31-4B8C-83A1-F6EECF244321}">
                <p14:modId xmlns:p14="http://schemas.microsoft.com/office/powerpoint/2010/main" val="3391069109"/>
              </p:ext>
            </p:extLst>
          </p:nvPr>
        </p:nvGraphicFramePr>
        <p:xfrm>
          <a:off x="11434588" y="4260354"/>
          <a:ext cx="377825" cy="628650"/>
        </p:xfrm>
        <a:graphic>
          <a:graphicData uri="http://schemas.openxmlformats.org/presentationml/2006/ole">
            <mc:AlternateContent xmlns:mc="http://schemas.openxmlformats.org/markup-compatibility/2006">
              <mc:Choice xmlns:v="urn:schemas-microsoft-com:vml" Requires="v">
                <p:oleObj spid="_x0000_s90223" name="文档" r:id="rId8" imgW="378456" imgH="628560" progId="Word.Document.12">
                  <p:embed/>
                </p:oleObj>
              </mc:Choice>
              <mc:Fallback>
                <p:oleObj name="文档" r:id="rId8" imgW="378456" imgH="628560" progId="Word.Document.12">
                  <p:embed/>
                  <p:pic>
                    <p:nvPicPr>
                      <p:cNvPr id="0" name=""/>
                      <p:cNvPicPr/>
                      <p:nvPr/>
                    </p:nvPicPr>
                    <p:blipFill>
                      <a:blip r:embed="rId9"/>
                      <a:stretch>
                        <a:fillRect/>
                      </a:stretch>
                    </p:blipFill>
                    <p:spPr>
                      <a:xfrm>
                        <a:off x="11434588" y="4260354"/>
                        <a:ext cx="377825" cy="628650"/>
                      </a:xfrm>
                      <a:prstGeom prst="rect">
                        <a:avLst/>
                      </a:prstGeom>
                    </p:spPr>
                  </p:pic>
                </p:oleObj>
              </mc:Fallback>
            </mc:AlternateContent>
          </a:graphicData>
        </a:graphic>
      </p:graphicFrame>
      <p:sp>
        <p:nvSpPr>
          <p:cNvPr id="8" name="矩形 7"/>
          <p:cNvSpPr/>
          <p:nvPr/>
        </p:nvSpPr>
        <p:spPr>
          <a:xfrm>
            <a:off x="4808587" y="2171750"/>
            <a:ext cx="2957861" cy="523220"/>
          </a:xfrm>
          <a:prstGeom prst="rect">
            <a:avLst/>
          </a:prstGeom>
        </p:spPr>
        <p:txBody>
          <a:bodyPr wrap="none">
            <a:spAutoFit/>
          </a:bodyPr>
          <a:lstStyle/>
          <a:p>
            <a:r>
              <a:rPr lang="zh-CN" altLang="zh-CN" sz="2800" kern="100" dirty="0">
                <a:solidFill>
                  <a:schemeClr val="accent6">
                    <a:lumMod val="75000"/>
                  </a:schemeClr>
                </a:solidFill>
                <a:latin typeface="Times New Roman"/>
                <a:ea typeface="华文细黑"/>
                <a:cs typeface="Times New Roman"/>
              </a:rPr>
              <a:t>第三周期第</a:t>
            </a:r>
            <a:r>
              <a:rPr lang="en-US" altLang="zh-CN" sz="2800" kern="100" dirty="0" err="1">
                <a:solidFill>
                  <a:schemeClr val="accent6">
                    <a:lumMod val="75000"/>
                  </a:schemeClr>
                </a:solidFill>
                <a:latin typeface="宋体"/>
                <a:ea typeface="华文细黑"/>
                <a:cs typeface="Times New Roman"/>
              </a:rPr>
              <a:t>Ⅲ</a:t>
            </a:r>
            <a:r>
              <a:rPr lang="en-US" altLang="zh-CN" sz="2800" kern="100" dirty="0" err="1">
                <a:solidFill>
                  <a:schemeClr val="accent6">
                    <a:lumMod val="75000"/>
                  </a:schemeClr>
                </a:solidFill>
                <a:latin typeface="Times New Roman"/>
                <a:ea typeface="华文细黑"/>
              </a:rPr>
              <a:t>A</a:t>
            </a:r>
            <a:r>
              <a:rPr lang="zh-CN" altLang="zh-CN" sz="2800" kern="100" dirty="0">
                <a:solidFill>
                  <a:schemeClr val="accent6">
                    <a:lumMod val="75000"/>
                  </a:schemeClr>
                </a:solidFill>
                <a:latin typeface="Times New Roman"/>
                <a:ea typeface="华文细黑"/>
                <a:cs typeface="Times New Roman"/>
              </a:rPr>
              <a:t>族</a:t>
            </a:r>
            <a:endParaRPr lang="zh-CN" altLang="en-US" sz="2800" dirty="0">
              <a:solidFill>
                <a:schemeClr val="accent6">
                  <a:lumMod val="75000"/>
                </a:schemeClr>
              </a:solidFill>
            </a:endParaRPr>
          </a:p>
        </p:txBody>
      </p:sp>
      <p:sp>
        <p:nvSpPr>
          <p:cNvPr id="10" name="矩形 9"/>
          <p:cNvSpPr/>
          <p:nvPr/>
        </p:nvSpPr>
        <p:spPr>
          <a:xfrm>
            <a:off x="9847335" y="2855613"/>
            <a:ext cx="803425" cy="523220"/>
          </a:xfrm>
          <a:prstGeom prst="rect">
            <a:avLst/>
          </a:prstGeom>
        </p:spPr>
        <p:txBody>
          <a:bodyPr wrap="none">
            <a:spAutoFit/>
          </a:bodyPr>
          <a:lstStyle/>
          <a:p>
            <a:r>
              <a:rPr lang="en-US" altLang="zh-CN" sz="2800" kern="100">
                <a:solidFill>
                  <a:schemeClr val="accent6">
                    <a:lumMod val="75000"/>
                  </a:schemeClr>
                </a:solidFill>
                <a:latin typeface="Times New Roman"/>
                <a:ea typeface="华文细黑"/>
              </a:rPr>
              <a:t>CO</a:t>
            </a:r>
            <a:r>
              <a:rPr lang="en-US" altLang="zh-CN" sz="2800" kern="100" baseline="-25000">
                <a:solidFill>
                  <a:schemeClr val="accent6">
                    <a:lumMod val="75000"/>
                  </a:schemeClr>
                </a:solidFill>
                <a:latin typeface="Times New Roman"/>
                <a:ea typeface="华文细黑"/>
              </a:rPr>
              <a:t>2</a:t>
            </a:r>
            <a:endParaRPr lang="zh-CN" altLang="en-US" sz="2800" dirty="0">
              <a:solidFill>
                <a:schemeClr val="accent6">
                  <a:lumMod val="75000"/>
                </a:schemeClr>
              </a:solidFill>
            </a:endParaRP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2" name="圆角矩形 11">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66324004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blinds(horizontal)">
                                      <p:cBhvr>
                                        <p:cTn id="7" dur="500"/>
                                        <p:tgtEl>
                                          <p:spTgt spid="3">
                                            <p:txEl>
                                              <p:pRg st="4" end="4"/>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linds(horizontal)">
                                      <p:cBhvr>
                                        <p:cTn id="15" dur="500"/>
                                        <p:tgtEl>
                                          <p:spTgt spid="8"/>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blinds(horizontal)">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3">
                                            <p:txEl>
                                              <p:pRg st="4" end="4"/>
                                            </p:txEl>
                                          </p:spTgt>
                                        </p:tgtEl>
                                      </p:cBhvr>
                                    </p:animEffect>
                                    <p:set>
                                      <p:cBhvr>
                                        <p:cTn id="23" dur="1" fill="hold">
                                          <p:stCondLst>
                                            <p:cond delay="499"/>
                                          </p:stCondLst>
                                        </p:cTn>
                                        <p:tgtEl>
                                          <p:spTgt spid="3">
                                            <p:txEl>
                                              <p:pRg st="4" end="4"/>
                                            </p:txEl>
                                          </p:spTgt>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8"/>
                                        </p:tgtEl>
                                      </p:cBhvr>
                                    </p:animEffect>
                                    <p:set>
                                      <p:cBhvr>
                                        <p:cTn id="26" dur="1" fill="hold">
                                          <p:stCondLst>
                                            <p:cond delay="499"/>
                                          </p:stCondLst>
                                        </p:cTn>
                                        <p:tgtEl>
                                          <p:spTgt spid="8"/>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10"/>
                                        </p:tgtEl>
                                      </p:cBhvr>
                                    </p:animEffect>
                                    <p:set>
                                      <p:cBhvr>
                                        <p:cTn id="29" dur="1" fill="hold">
                                          <p:stCondLst>
                                            <p:cond delay="499"/>
                                          </p:stCondLst>
                                        </p:cTn>
                                        <p:tgtEl>
                                          <p:spTgt spid="10"/>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5"/>
                                        </p:tgtEl>
                                      </p:cBhvr>
                                    </p:animEffect>
                                    <p:set>
                                      <p:cBhvr>
                                        <p:cTn id="32"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12"/>
                  </p:tgtEl>
                </p:cond>
              </p:nextCondLst>
            </p:seq>
          </p:childTnLst>
        </p:cTn>
      </p:par>
    </p:tnLst>
    <p:bldLst>
      <p:bldP spid="8" grpId="0"/>
      <p:bldP spid="8" grpId="1"/>
      <p:bldP spid="10" grpId="0"/>
      <p:bldP spid="10" grpId="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21">
            <a:hlinkClick r:id="rId2" action="ppaction://hlinksldjump"/>
          </p:cNvPr>
          <p:cNvSpPr>
            <a:spLocks noChangeArrowheads="1"/>
          </p:cNvSpPr>
          <p:nvPr/>
        </p:nvSpPr>
        <p:spPr bwMode="auto">
          <a:xfrm>
            <a:off x="10455064" y="117426"/>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7" name="Rectangle 21">
            <a:hlinkClick r:id="rId3" action="ppaction://hlinksldjump"/>
          </p:cNvPr>
          <p:cNvSpPr>
            <a:spLocks noChangeArrowheads="1"/>
          </p:cNvSpPr>
          <p:nvPr/>
        </p:nvSpPr>
        <p:spPr bwMode="auto">
          <a:xfrm>
            <a:off x="10933100" y="117426"/>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8" name="Rectangle 21">
            <a:hlinkClick r:id="rId4" action="ppaction://hlinksldjump"/>
          </p:cNvPr>
          <p:cNvSpPr>
            <a:spLocks noChangeArrowheads="1"/>
          </p:cNvSpPr>
          <p:nvPr/>
        </p:nvSpPr>
        <p:spPr bwMode="auto">
          <a:xfrm>
            <a:off x="11386994" y="117426"/>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 name="矩形 1"/>
          <p:cNvSpPr/>
          <p:nvPr/>
        </p:nvSpPr>
        <p:spPr>
          <a:xfrm>
            <a:off x="281608" y="746959"/>
            <a:ext cx="11755638" cy="3618939"/>
          </a:xfrm>
          <a:prstGeom prst="rect">
            <a:avLst/>
          </a:prstGeom>
        </p:spPr>
        <p:txBody>
          <a:bodyPr>
            <a:spAutoFit/>
          </a:bodyPr>
          <a:lstStyle/>
          <a:p>
            <a:pPr algn="just">
              <a:lnSpc>
                <a:spcPts val="5500"/>
              </a:lnSpc>
              <a:spcAft>
                <a:spcPts val="0"/>
              </a:spcAft>
            </a:pPr>
            <a:r>
              <a:rPr lang="en-US" altLang="zh-CN" sz="2800" kern="100" dirty="0">
                <a:latin typeface="宋体"/>
                <a:ea typeface="华文细黑"/>
                <a:cs typeface="Times New Roman"/>
              </a:rPr>
              <a:t>②</a:t>
            </a:r>
            <a:r>
              <a:rPr lang="en-US" altLang="zh-CN" sz="2800" kern="100" dirty="0" smtClean="0">
                <a:latin typeface="Times New Roman"/>
                <a:ea typeface="华文细黑"/>
                <a:cs typeface="Courier New"/>
              </a:rPr>
              <a:t>Al-­</a:t>
            </a:r>
            <a:r>
              <a:rPr lang="en-US" altLang="zh-CN" sz="2800" kern="100" dirty="0">
                <a:latin typeface="Times New Roman"/>
                <a:ea typeface="华文细黑"/>
                <a:cs typeface="Courier New"/>
              </a:rPr>
              <a:t>Mg</a:t>
            </a:r>
            <a:r>
              <a:rPr lang="zh-CN" altLang="zh-CN" sz="2800" kern="100" dirty="0">
                <a:latin typeface="Times New Roman"/>
                <a:ea typeface="华文细黑"/>
                <a:cs typeface="Times New Roman"/>
              </a:rPr>
              <a:t>合金焊接前用</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溶液处理</a:t>
            </a:r>
            <a:r>
              <a:rPr lang="en-US" altLang="zh-CN" sz="2800" kern="100" dirty="0">
                <a:latin typeface="Times New Roman"/>
                <a:ea typeface="华文细黑"/>
                <a:cs typeface="Courier New"/>
              </a:rPr>
              <a:t>Al</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膜，其化学方程式</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nSpc>
                <a:spcPts val="5500"/>
              </a:lnSpc>
              <a:spcAft>
                <a:spcPts val="0"/>
              </a:spcAft>
            </a:pPr>
            <a:r>
              <a:rPr lang="en-US" altLang="zh-CN" sz="2800" kern="100" dirty="0" smtClean="0">
                <a:latin typeface="Times New Roman"/>
                <a:ea typeface="华文细黑"/>
                <a:cs typeface="Courier New"/>
              </a:rPr>
              <a:t>______________________________</a:t>
            </a:r>
            <a:r>
              <a:rPr lang="zh-CN" altLang="zh-CN" sz="2800" kern="100" dirty="0" smtClean="0">
                <a:latin typeface="Times New Roman"/>
                <a:ea typeface="华文细黑"/>
                <a:cs typeface="Times New Roman"/>
              </a:rPr>
              <a:t>。焊接</a:t>
            </a:r>
            <a:r>
              <a:rPr lang="zh-CN" altLang="zh-CN" sz="2800" kern="100" dirty="0">
                <a:latin typeface="Times New Roman"/>
                <a:ea typeface="华文细黑"/>
                <a:cs typeface="Times New Roman"/>
              </a:rPr>
              <a:t>过程中使用的保护气为</a:t>
            </a:r>
            <a:r>
              <a:rPr lang="en-US" altLang="zh-CN" sz="2800" kern="100" dirty="0" smtClean="0">
                <a:latin typeface="Times New Roman"/>
                <a:ea typeface="华文细黑"/>
                <a:cs typeface="Courier New"/>
              </a:rPr>
              <a:t>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en-US" altLang="zh-CN" sz="2800" kern="100" dirty="0" smtClean="0">
                <a:latin typeface="Times New Roman"/>
                <a:ea typeface="华文细黑"/>
                <a:cs typeface="Courier New"/>
              </a:rPr>
              <a:t>Al</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与</a:t>
            </a:r>
            <a:r>
              <a:rPr lang="en-US" altLang="zh-CN" sz="2800" kern="100" dirty="0" err="1" smtClean="0">
                <a:latin typeface="Times New Roman"/>
                <a:ea typeface="华文细黑"/>
                <a:cs typeface="Courier New"/>
              </a:rPr>
              <a:t>NaOH</a:t>
            </a:r>
            <a:r>
              <a:rPr lang="zh-CN" altLang="zh-CN" sz="2800" kern="100" dirty="0" smtClean="0">
                <a:latin typeface="Times New Roman"/>
                <a:ea typeface="华文细黑"/>
                <a:cs typeface="Times New Roman"/>
              </a:rPr>
              <a:t>溶液发生的反应为</a:t>
            </a:r>
            <a:r>
              <a:rPr lang="en-US" altLang="zh-CN" sz="2800" kern="100" dirty="0" smtClean="0">
                <a:latin typeface="Times New Roman"/>
                <a:ea typeface="华文细黑"/>
                <a:cs typeface="Courier New"/>
              </a:rPr>
              <a:t>Al</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2NaOH</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=2NaAlO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zh-CN" altLang="zh-CN" sz="2800" kern="100" dirty="0" smtClean="0">
                <a:latin typeface="Times New Roman"/>
                <a:ea typeface="华文细黑"/>
                <a:cs typeface="Times New Roman"/>
              </a:rPr>
              <a:t>；保护气应不能与金属反应，一般用稀有气体。</a:t>
            </a:r>
            <a:endParaRPr lang="zh-CN" altLang="zh-CN" sz="1050" kern="100" dirty="0">
              <a:latin typeface="宋体"/>
              <a:cs typeface="Courier New"/>
            </a:endParaRPr>
          </a:p>
        </p:txBody>
      </p:sp>
      <p:sp>
        <p:nvSpPr>
          <p:cNvPr id="5" name="矩形 4"/>
          <p:cNvSpPr/>
          <p:nvPr/>
        </p:nvSpPr>
        <p:spPr>
          <a:xfrm>
            <a:off x="384991" y="1572841"/>
            <a:ext cx="5441233"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Al</a:t>
            </a:r>
            <a:r>
              <a:rPr lang="en-US" altLang="zh-CN" sz="2800" kern="100" baseline="-25000" dirty="0">
                <a:solidFill>
                  <a:schemeClr val="accent6">
                    <a:lumMod val="75000"/>
                  </a:schemeClr>
                </a:solidFill>
                <a:latin typeface="Times New Roman"/>
                <a:ea typeface="华文细黑"/>
              </a:rPr>
              <a:t>2</a:t>
            </a:r>
            <a:r>
              <a:rPr lang="en-US" altLang="zh-CN" sz="2800" kern="100" dirty="0">
                <a:solidFill>
                  <a:schemeClr val="accent6">
                    <a:lumMod val="75000"/>
                  </a:schemeClr>
                </a:solidFill>
                <a:latin typeface="Times New Roman"/>
                <a:ea typeface="华文细黑"/>
              </a:rPr>
              <a:t>O</a:t>
            </a:r>
            <a:r>
              <a:rPr lang="en-US" altLang="zh-CN" sz="2800" kern="100" baseline="-25000" dirty="0">
                <a:solidFill>
                  <a:schemeClr val="accent6">
                    <a:lumMod val="75000"/>
                  </a:schemeClr>
                </a:solidFill>
                <a:latin typeface="Times New Roman"/>
                <a:ea typeface="华文细黑"/>
              </a:rPr>
              <a:t>3</a:t>
            </a:r>
            <a:r>
              <a:rPr lang="zh-CN" altLang="zh-CN" sz="2800" kern="1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rPr>
              <a:t>2NaOH</a:t>
            </a:r>
            <a:r>
              <a:rPr lang="en-US" altLang="zh-CN" sz="2800" kern="100" spc="-80" dirty="0">
                <a:solidFill>
                  <a:schemeClr val="accent6">
                    <a:lumMod val="75000"/>
                  </a:schemeClr>
                </a:solidFill>
                <a:latin typeface="Times New Roman"/>
                <a:ea typeface="华文细黑"/>
              </a:rPr>
              <a:t>==</a:t>
            </a:r>
            <a:r>
              <a:rPr lang="en-US" altLang="zh-CN" sz="2800" kern="100" dirty="0">
                <a:solidFill>
                  <a:schemeClr val="accent6">
                    <a:lumMod val="75000"/>
                  </a:schemeClr>
                </a:solidFill>
                <a:latin typeface="Times New Roman"/>
                <a:ea typeface="华文细黑"/>
              </a:rPr>
              <a:t>=2NaAlO</a:t>
            </a:r>
            <a:r>
              <a:rPr lang="en-US" altLang="zh-CN" sz="2800" kern="100" baseline="-25000" dirty="0">
                <a:solidFill>
                  <a:schemeClr val="accent6">
                    <a:lumMod val="75000"/>
                  </a:schemeClr>
                </a:solidFill>
                <a:latin typeface="Times New Roman"/>
                <a:ea typeface="华文细黑"/>
              </a:rPr>
              <a:t>2</a:t>
            </a:r>
            <a:r>
              <a:rPr lang="zh-CN" altLang="zh-CN" sz="2800" kern="1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rPr>
              <a:t>H</a:t>
            </a:r>
            <a:r>
              <a:rPr lang="en-US" altLang="zh-CN" sz="2800" kern="100" baseline="-25000" dirty="0">
                <a:solidFill>
                  <a:schemeClr val="accent6">
                    <a:lumMod val="75000"/>
                  </a:schemeClr>
                </a:solidFill>
                <a:latin typeface="Times New Roman"/>
                <a:ea typeface="华文细黑"/>
              </a:rPr>
              <a:t>2</a:t>
            </a:r>
            <a:r>
              <a:rPr lang="en-US" altLang="zh-CN" sz="2800" kern="100" dirty="0">
                <a:solidFill>
                  <a:schemeClr val="accent6">
                    <a:lumMod val="75000"/>
                  </a:schemeClr>
                </a:solidFill>
                <a:latin typeface="Times New Roman"/>
                <a:ea typeface="华文细黑"/>
              </a:rPr>
              <a:t>O</a:t>
            </a:r>
            <a:endParaRPr lang="zh-CN" altLang="en-US" sz="2800" dirty="0">
              <a:solidFill>
                <a:schemeClr val="accent6">
                  <a:lumMod val="75000"/>
                </a:schemeClr>
              </a:solidFill>
            </a:endParaRPr>
          </a:p>
        </p:txBody>
      </p:sp>
      <p:sp>
        <p:nvSpPr>
          <p:cNvPr id="7" name="矩形 6"/>
          <p:cNvSpPr/>
          <p:nvPr/>
        </p:nvSpPr>
        <p:spPr>
          <a:xfrm>
            <a:off x="376273" y="2292921"/>
            <a:ext cx="3677610" cy="523220"/>
          </a:xfrm>
          <a:prstGeom prst="rect">
            <a:avLst/>
          </a:prstGeom>
        </p:spPr>
        <p:txBody>
          <a:bodyPr wrap="none">
            <a:spAutoFit/>
          </a:bodyPr>
          <a:lstStyle/>
          <a:p>
            <a:r>
              <a:rPr lang="en-US" altLang="zh-CN" sz="2800" kern="100" dirty="0" err="1">
                <a:solidFill>
                  <a:schemeClr val="accent6">
                    <a:lumMod val="75000"/>
                  </a:schemeClr>
                </a:solidFill>
                <a:latin typeface="Times New Roman"/>
                <a:ea typeface="华文细黑"/>
              </a:rPr>
              <a:t>Ar</a:t>
            </a:r>
            <a:r>
              <a:rPr lang="en-US" altLang="zh-CN" sz="2800" kern="100" dirty="0">
                <a:solidFill>
                  <a:schemeClr val="accent6">
                    <a:lumMod val="75000"/>
                  </a:schemeClr>
                </a:solidFill>
                <a:latin typeface="Times New Roman"/>
                <a:ea typeface="华文细黑"/>
              </a:rPr>
              <a:t>(</a:t>
            </a:r>
            <a:r>
              <a:rPr lang="zh-CN" altLang="zh-CN" sz="2800" kern="100" dirty="0">
                <a:solidFill>
                  <a:schemeClr val="accent6">
                    <a:lumMod val="75000"/>
                  </a:schemeClr>
                </a:solidFill>
                <a:latin typeface="Times New Roman"/>
                <a:ea typeface="华文细黑"/>
                <a:cs typeface="Times New Roman"/>
              </a:rPr>
              <a:t>其他合理答案均可</a:t>
            </a:r>
            <a:r>
              <a:rPr lang="en-US" altLang="zh-CN" sz="2800" kern="100" dirty="0">
                <a:solidFill>
                  <a:schemeClr val="accent6">
                    <a:lumMod val="75000"/>
                  </a:schemeClr>
                </a:solidFill>
                <a:latin typeface="Times New Roman"/>
                <a:ea typeface="华文细黑"/>
              </a:rPr>
              <a:t>)</a:t>
            </a:r>
            <a:endParaRPr lang="zh-CN" altLang="en-US" sz="2800" dirty="0">
              <a:solidFill>
                <a:schemeClr val="accent6">
                  <a:lumMod val="75000"/>
                </a:schemeClr>
              </a:solidFill>
            </a:endParaRP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2" name="圆角矩形 11">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13" name="Rectangle 21">
            <a:hlinkClick r:id="rId5" action="ppaction://hlinksldjump"/>
          </p:cNvPr>
          <p:cNvSpPr>
            <a:spLocks noChangeArrowheads="1"/>
          </p:cNvSpPr>
          <p:nvPr/>
        </p:nvSpPr>
        <p:spPr bwMode="auto">
          <a:xfrm>
            <a:off x="9952886" y="117426"/>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2325280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animEffect transition="in" filter="blinds(horizontal)">
                                      <p:cBhvr>
                                        <p:cTn id="7" dur="500"/>
                                        <p:tgtEl>
                                          <p:spTgt spid="2">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linds(horizontal)">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2">
                                            <p:txEl>
                                              <p:pRg st="2" end="2"/>
                                            </p:txEl>
                                          </p:spTgt>
                                        </p:tgtEl>
                                      </p:cBhvr>
                                    </p:animEffect>
                                    <p:set>
                                      <p:cBhvr>
                                        <p:cTn id="20" dur="1" fill="hold">
                                          <p:stCondLst>
                                            <p:cond delay="499"/>
                                          </p:stCondLst>
                                        </p:cTn>
                                        <p:tgtEl>
                                          <p:spTgt spid="2">
                                            <p:txEl>
                                              <p:pRg st="2" end="2"/>
                                            </p:txEl>
                                          </p:spTgt>
                                        </p:tgtEl>
                                        <p:attrNameLst>
                                          <p:attrName>style.visibility</p:attrName>
                                        </p:attrNameLst>
                                      </p:cBhvr>
                                      <p:to>
                                        <p:strVal val="hidden"/>
                                      </p:to>
                                    </p:set>
                                  </p:childTnLst>
                                </p:cTn>
                              </p:par>
                              <p:par>
                                <p:cTn id="21" presetID="10" presetClass="exit" presetSubtype="0" fill="hold" grpId="1" nodeType="withEffect">
                                  <p:stCondLst>
                                    <p:cond delay="0"/>
                                  </p:stCondLst>
                                  <p:childTnLst>
                                    <p:animEffect transition="out" filter="fade">
                                      <p:cBhvr>
                                        <p:cTn id="22" dur="500"/>
                                        <p:tgtEl>
                                          <p:spTgt spid="5"/>
                                        </p:tgtEl>
                                      </p:cBhvr>
                                    </p:animEffect>
                                    <p:set>
                                      <p:cBhvr>
                                        <p:cTn id="23" dur="1" fill="hold">
                                          <p:stCondLst>
                                            <p:cond delay="499"/>
                                          </p:stCondLst>
                                        </p:cTn>
                                        <p:tgtEl>
                                          <p:spTgt spid="5"/>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7"/>
                                        </p:tgtEl>
                                      </p:cBhvr>
                                    </p:animEffect>
                                    <p:set>
                                      <p:cBhvr>
                                        <p:cTn id="26" dur="1" fill="hold">
                                          <p:stCondLst>
                                            <p:cond delay="499"/>
                                          </p:stCondLst>
                                        </p:cTn>
                                        <p:tgtEl>
                                          <p:spTgt spid="7"/>
                                        </p:tgtEl>
                                        <p:attrNameLst>
                                          <p:attrName>style.visibility</p:attrName>
                                        </p:attrNameLst>
                                      </p:cBhvr>
                                      <p:to>
                                        <p:strVal val="hidden"/>
                                      </p:to>
                                    </p:set>
                                  </p:childTnLst>
                                </p:cTn>
                              </p:par>
                            </p:childTnLst>
                          </p:cTn>
                        </p:par>
                      </p:childTnLst>
                    </p:cTn>
                  </p:par>
                </p:childTnLst>
              </p:cTn>
              <p:nextCondLst>
                <p:cond evt="onClick" delay="0">
                  <p:tgtEl>
                    <p:spTgt spid="12"/>
                  </p:tgtEl>
                </p:cond>
              </p:nextCondLst>
            </p:seq>
          </p:childTnLst>
        </p:cTn>
      </p:par>
    </p:tnLst>
    <p:bldLst>
      <p:bldP spid="5" grpId="0"/>
      <p:bldP spid="5" grpId="1"/>
      <p:bldP spid="7" grpId="0"/>
      <p:bldP spid="7" grpId="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21">
            <a:hlinkClick r:id="rId2" action="ppaction://hlinksldjump"/>
          </p:cNvPr>
          <p:cNvSpPr>
            <a:spLocks noChangeArrowheads="1"/>
          </p:cNvSpPr>
          <p:nvPr/>
        </p:nvSpPr>
        <p:spPr bwMode="auto">
          <a:xfrm>
            <a:off x="10455064" y="117426"/>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7" name="Rectangle 21">
            <a:hlinkClick r:id="rId3" action="ppaction://hlinksldjump"/>
          </p:cNvPr>
          <p:cNvSpPr>
            <a:spLocks noChangeArrowheads="1"/>
          </p:cNvSpPr>
          <p:nvPr/>
        </p:nvSpPr>
        <p:spPr bwMode="auto">
          <a:xfrm>
            <a:off x="10933100" y="117426"/>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8" name="Rectangle 21">
            <a:hlinkClick r:id="rId4" action="ppaction://hlinksldjump"/>
          </p:cNvPr>
          <p:cNvSpPr>
            <a:spLocks noChangeArrowheads="1"/>
          </p:cNvSpPr>
          <p:nvPr/>
        </p:nvSpPr>
        <p:spPr bwMode="auto">
          <a:xfrm>
            <a:off x="11386994" y="117426"/>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4" name="矩形 3"/>
          <p:cNvSpPr/>
          <p:nvPr/>
        </p:nvSpPr>
        <p:spPr>
          <a:xfrm>
            <a:off x="414892" y="689709"/>
            <a:ext cx="11296938" cy="4324261"/>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航母舰体材料为合金钢。</a:t>
            </a:r>
            <a:endParaRPr lang="zh-CN" altLang="zh-CN" sz="2800" kern="100" dirty="0">
              <a:latin typeface="宋体"/>
              <a:cs typeface="Courier New"/>
            </a:endParaRPr>
          </a:p>
          <a:p>
            <a:pPr algn="just">
              <a:lnSpc>
                <a:spcPts val="55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舰体在海水中发生的电化学腐蚀主要为</a:t>
            </a:r>
            <a:r>
              <a:rPr lang="en-US" altLang="zh-CN" sz="2800" kern="100" dirty="0" smtClean="0">
                <a:latin typeface="Times New Roman"/>
                <a:ea typeface="华文细黑"/>
                <a:cs typeface="Courier New"/>
              </a:rPr>
              <a:t>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航母用钢可由低硅生铁冶炼而成，则在炼铁过程中为降低硅含量需加入的物质为</a:t>
            </a:r>
            <a:r>
              <a:rPr lang="en-US" altLang="zh-CN" sz="2800" kern="100" dirty="0" smtClean="0">
                <a:latin typeface="Times New Roman"/>
                <a:ea typeface="华文细黑"/>
                <a:cs typeface="Courier New"/>
              </a:rPr>
              <a:t>____________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金属</a:t>
            </a:r>
            <a:r>
              <a:rPr lang="zh-CN" altLang="zh-CN" sz="2800" kern="100" dirty="0">
                <a:latin typeface="Times New Roman"/>
                <a:ea typeface="华文细黑"/>
                <a:cs typeface="Times New Roman"/>
              </a:rPr>
              <a:t>在海水中主要发生吸氧腐蚀；炼钢过程中为降低</a:t>
            </a:r>
            <a:r>
              <a:rPr lang="en-US" altLang="zh-CN" sz="2800" kern="100" dirty="0">
                <a:latin typeface="Times New Roman"/>
                <a:ea typeface="华文细黑"/>
                <a:cs typeface="Courier New"/>
              </a:rPr>
              <a:t>Si</a:t>
            </a:r>
            <a:r>
              <a:rPr lang="zh-CN" altLang="zh-CN" sz="2800" kern="100" dirty="0">
                <a:latin typeface="Times New Roman"/>
                <a:ea typeface="华文细黑"/>
                <a:cs typeface="Times New Roman"/>
              </a:rPr>
              <a:t>的含量，常加入</a:t>
            </a:r>
            <a:r>
              <a:rPr lang="en-US" altLang="zh-CN" sz="2800" kern="100" dirty="0">
                <a:latin typeface="Times New Roman"/>
                <a:ea typeface="华文细黑"/>
                <a:cs typeface="Courier New"/>
              </a:rPr>
              <a:t>CaCO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或</a:t>
            </a:r>
            <a:r>
              <a:rPr lang="en-US" altLang="zh-CN" sz="2800" kern="100" dirty="0" err="1">
                <a:latin typeface="Times New Roman"/>
                <a:ea typeface="华文细黑"/>
                <a:cs typeface="Courier New"/>
              </a:rPr>
              <a:t>CaO</a:t>
            </a:r>
            <a:r>
              <a:rPr lang="zh-CN" altLang="zh-CN" sz="2800" kern="100" dirty="0">
                <a:latin typeface="Times New Roman"/>
                <a:ea typeface="华文细黑"/>
                <a:cs typeface="Times New Roman"/>
              </a:rPr>
              <a:t>，将</a:t>
            </a:r>
            <a:r>
              <a:rPr lang="en-US" altLang="zh-CN" sz="2800" kern="100" dirty="0">
                <a:latin typeface="Times New Roman"/>
                <a:ea typeface="华文细黑"/>
                <a:cs typeface="Courier New"/>
              </a:rPr>
              <a:t>SiO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转化为</a:t>
            </a:r>
            <a:r>
              <a:rPr lang="en-US" altLang="zh-CN" sz="2800" kern="100" dirty="0">
                <a:latin typeface="Times New Roman"/>
                <a:ea typeface="华文细黑"/>
                <a:cs typeface="Courier New"/>
              </a:rPr>
              <a:t>CaSiO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而除去</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9" name="矩形 8"/>
          <p:cNvSpPr/>
          <p:nvPr/>
        </p:nvSpPr>
        <p:spPr>
          <a:xfrm>
            <a:off x="6843861" y="1542554"/>
            <a:ext cx="1620957" cy="523220"/>
          </a:xfrm>
          <a:prstGeom prst="rect">
            <a:avLst/>
          </a:prstGeom>
        </p:spPr>
        <p:txBody>
          <a:bodyPr wrap="none">
            <a:spAutoFit/>
          </a:bodyPr>
          <a:lstStyle/>
          <a:p>
            <a:r>
              <a:rPr lang="zh-CN" altLang="zh-CN" sz="2800" kern="100" dirty="0">
                <a:solidFill>
                  <a:schemeClr val="accent6">
                    <a:lumMod val="75000"/>
                  </a:schemeClr>
                </a:solidFill>
                <a:latin typeface="Times New Roman"/>
                <a:ea typeface="华文细黑"/>
                <a:cs typeface="Times New Roman"/>
              </a:rPr>
              <a:t>吸氧腐蚀</a:t>
            </a:r>
            <a:endParaRPr lang="zh-CN" altLang="en-US" sz="2800" dirty="0">
              <a:solidFill>
                <a:schemeClr val="accent6">
                  <a:lumMod val="75000"/>
                </a:schemeClr>
              </a:solidFill>
            </a:endParaRPr>
          </a:p>
        </p:txBody>
      </p:sp>
      <p:sp>
        <p:nvSpPr>
          <p:cNvPr id="11" name="矩形 10"/>
          <p:cNvSpPr/>
          <p:nvPr/>
        </p:nvSpPr>
        <p:spPr>
          <a:xfrm>
            <a:off x="2240798" y="2925450"/>
            <a:ext cx="2217274" cy="523220"/>
          </a:xfrm>
          <a:prstGeom prst="rect">
            <a:avLst/>
          </a:prstGeom>
        </p:spPr>
        <p:txBody>
          <a:bodyPr wrap="none">
            <a:spAutoFit/>
          </a:bodyPr>
          <a:lstStyle/>
          <a:p>
            <a:r>
              <a:rPr lang="en-US" altLang="zh-CN" sz="2800" kern="100">
                <a:solidFill>
                  <a:schemeClr val="accent6">
                    <a:lumMod val="75000"/>
                  </a:schemeClr>
                </a:solidFill>
                <a:latin typeface="Times New Roman"/>
                <a:ea typeface="华文细黑"/>
              </a:rPr>
              <a:t>CaCO</a:t>
            </a:r>
            <a:r>
              <a:rPr lang="en-US" altLang="zh-CN" sz="2800" kern="100" baseline="-25000">
                <a:solidFill>
                  <a:schemeClr val="accent6">
                    <a:lumMod val="75000"/>
                  </a:schemeClr>
                </a:solidFill>
                <a:latin typeface="Times New Roman"/>
                <a:ea typeface="华文细黑"/>
              </a:rPr>
              <a:t>3</a:t>
            </a:r>
            <a:r>
              <a:rPr lang="zh-CN" altLang="zh-CN" sz="2800" kern="100" dirty="0">
                <a:solidFill>
                  <a:schemeClr val="accent6">
                    <a:lumMod val="75000"/>
                  </a:schemeClr>
                </a:solidFill>
                <a:latin typeface="Times New Roman"/>
                <a:ea typeface="华文细黑"/>
                <a:cs typeface="Times New Roman"/>
              </a:rPr>
              <a:t>或</a:t>
            </a:r>
            <a:r>
              <a:rPr lang="en-US" altLang="zh-CN" sz="2800" kern="100" dirty="0" err="1">
                <a:solidFill>
                  <a:schemeClr val="accent6">
                    <a:lumMod val="75000"/>
                  </a:schemeClr>
                </a:solidFill>
                <a:latin typeface="Times New Roman"/>
                <a:ea typeface="华文细黑"/>
              </a:rPr>
              <a:t>CaO</a:t>
            </a:r>
            <a:endParaRPr lang="zh-CN" altLang="en-US" sz="2800" dirty="0">
              <a:solidFill>
                <a:schemeClr val="accent6">
                  <a:lumMod val="75000"/>
                </a:schemeClr>
              </a:solidFill>
            </a:endParaRPr>
          </a:p>
        </p:txBody>
      </p:sp>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2" name="圆角矩形 11">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13" name="Rectangle 21">
            <a:hlinkClick r:id="rId5" action="ppaction://hlinksldjump"/>
          </p:cNvPr>
          <p:cNvSpPr>
            <a:spLocks noChangeArrowheads="1"/>
          </p:cNvSpPr>
          <p:nvPr/>
        </p:nvSpPr>
        <p:spPr bwMode="auto">
          <a:xfrm>
            <a:off x="9952886" y="117426"/>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25835188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blinds(horizontal)">
                                      <p:cBhvr>
                                        <p:cTn id="7" dur="500"/>
                                        <p:tgtEl>
                                          <p:spTgt spid="4">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linds(horizontal)">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linds(horizontal)">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4">
                                            <p:txEl>
                                              <p:pRg st="3" end="3"/>
                                            </p:txEl>
                                          </p:spTgt>
                                        </p:tgtEl>
                                      </p:cBhvr>
                                    </p:animEffect>
                                    <p:set>
                                      <p:cBhvr>
                                        <p:cTn id="22" dur="1" fill="hold">
                                          <p:stCondLst>
                                            <p:cond delay="499"/>
                                          </p:stCondLst>
                                        </p:cTn>
                                        <p:tgtEl>
                                          <p:spTgt spid="4">
                                            <p:txEl>
                                              <p:pRg st="3" end="3"/>
                                            </p:txEl>
                                          </p:spTgt>
                                        </p:tgtEl>
                                        <p:attrNameLst>
                                          <p:attrName>style.visibility</p:attrName>
                                        </p:attrNameLst>
                                      </p:cBhvr>
                                      <p:to>
                                        <p:strVal val="hidden"/>
                                      </p:to>
                                    </p:set>
                                  </p:childTnLst>
                                </p:cTn>
                              </p:par>
                              <p:par>
                                <p:cTn id="23" presetID="10" presetClass="exit" presetSubtype="0" fill="hold" grpId="1" nodeType="withEffect">
                                  <p:stCondLst>
                                    <p:cond delay="0"/>
                                  </p:stCondLst>
                                  <p:childTnLst>
                                    <p:animEffect transition="out" filter="fade">
                                      <p:cBhvr>
                                        <p:cTn id="24" dur="500"/>
                                        <p:tgtEl>
                                          <p:spTgt spid="9"/>
                                        </p:tgtEl>
                                      </p:cBhvr>
                                    </p:animEffect>
                                    <p:set>
                                      <p:cBhvr>
                                        <p:cTn id="25" dur="1" fill="hold">
                                          <p:stCondLst>
                                            <p:cond delay="499"/>
                                          </p:stCondLst>
                                        </p:cTn>
                                        <p:tgtEl>
                                          <p:spTgt spid="9"/>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11"/>
                                        </p:tgtEl>
                                      </p:cBhvr>
                                    </p:animEffect>
                                    <p:set>
                                      <p:cBhvr>
                                        <p:cTn id="28" dur="1" fill="hold">
                                          <p:stCondLst>
                                            <p:cond delay="499"/>
                                          </p:stCondLst>
                                        </p:cTn>
                                        <p:tgtEl>
                                          <p:spTgt spid="11"/>
                                        </p:tgtEl>
                                        <p:attrNameLst>
                                          <p:attrName>style.visibility</p:attrName>
                                        </p:attrNameLst>
                                      </p:cBhvr>
                                      <p:to>
                                        <p:strVal val="hidden"/>
                                      </p:to>
                                    </p:set>
                                  </p:childTnLst>
                                </p:cTn>
                              </p:par>
                            </p:childTnLst>
                          </p:cTn>
                        </p:par>
                      </p:childTnLst>
                    </p:cTn>
                  </p:par>
                </p:childTnLst>
              </p:cTn>
              <p:nextCondLst>
                <p:cond evt="onClick" delay="0">
                  <p:tgtEl>
                    <p:spTgt spid="12"/>
                  </p:tgtEl>
                </p:cond>
              </p:nextCondLst>
            </p:seq>
          </p:childTnLst>
        </p:cTn>
      </p:par>
    </p:tnLst>
    <p:bldLst>
      <p:bldP spid="9" grpId="0"/>
      <p:bldP spid="9" grpId="1"/>
      <p:bldP spid="11" grpId="0"/>
      <p:bldP spid="11"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34566" y="146611"/>
            <a:ext cx="11074344" cy="656846"/>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铜的重要化合物</a:t>
            </a:r>
            <a:endParaRPr lang="zh-CN" altLang="zh-CN" sz="1050" kern="100" dirty="0">
              <a:effectLst/>
              <a:latin typeface="宋体"/>
              <a:cs typeface="Courier New"/>
            </a:endParaRPr>
          </a:p>
        </p:txBody>
      </p:sp>
      <p:pic>
        <p:nvPicPr>
          <p:cNvPr id="68745" name="Picture 137" descr="\\李笑影\李笑影\2016\一轮\化学\人教版化学\HX168.T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83974" y="1082715"/>
            <a:ext cx="6915371" cy="1439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p:cNvSpPr/>
          <p:nvPr/>
        </p:nvSpPr>
        <p:spPr>
          <a:xfrm>
            <a:off x="351203" y="2666891"/>
            <a:ext cx="11185087" cy="2913618"/>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(1)Cu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的名称</a:t>
            </a:r>
            <a:r>
              <a:rPr lang="zh-CN" altLang="zh-CN" sz="2800" kern="100" dirty="0" smtClean="0">
                <a:latin typeface="Times New Roman"/>
                <a:ea typeface="华文细黑"/>
                <a:cs typeface="Times New Roman"/>
              </a:rPr>
              <a:t>为</a:t>
            </a: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是铜绿、孔雀石的主要成分，受热分解可生成黑色的氧化铜，化学方程式</a:t>
            </a:r>
            <a:r>
              <a:rPr lang="zh-CN" altLang="zh-CN" sz="2800" kern="100" dirty="0" smtClean="0">
                <a:latin typeface="Times New Roman"/>
                <a:ea typeface="华文细黑"/>
                <a:cs typeface="Times New Roman"/>
              </a:rPr>
              <a:t>：</a:t>
            </a: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可溶于稀硫酸，离子方程式</a:t>
            </a:r>
            <a:r>
              <a:rPr lang="zh-CN" altLang="zh-CN" sz="2800" kern="100" dirty="0" smtClean="0">
                <a:latin typeface="Times New Roman"/>
                <a:ea typeface="华文细黑"/>
                <a:cs typeface="Times New Roman"/>
              </a:rPr>
              <a:t>：</a:t>
            </a: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7" name="矩形 6"/>
          <p:cNvSpPr/>
          <p:nvPr/>
        </p:nvSpPr>
        <p:spPr>
          <a:xfrm>
            <a:off x="4208110" y="2791857"/>
            <a:ext cx="1980029" cy="523220"/>
          </a:xfrm>
          <a:prstGeom prst="rect">
            <a:avLst/>
          </a:prstGeom>
        </p:spPr>
        <p:txBody>
          <a:bodyPr wrap="none">
            <a:spAutoFit/>
          </a:bodyPr>
          <a:lstStyle/>
          <a:p>
            <a:r>
              <a:rPr lang="zh-CN" altLang="zh-CN" sz="2800" kern="100" dirty="0">
                <a:solidFill>
                  <a:srgbClr val="0000FF"/>
                </a:solidFill>
                <a:latin typeface="Times New Roman"/>
                <a:ea typeface="华文细黑"/>
                <a:cs typeface="Times New Roman"/>
              </a:rPr>
              <a:t>碱式碳酸铜</a:t>
            </a:r>
            <a:endParaRPr lang="zh-CN" altLang="en-US" dirty="0">
              <a:solidFill>
                <a:srgbClr val="0000FF"/>
              </a:solidFill>
            </a:endParaRPr>
          </a:p>
        </p:txBody>
      </p:sp>
      <p:graphicFrame>
        <p:nvGraphicFramePr>
          <p:cNvPr id="9" name="对象 8"/>
          <p:cNvGraphicFramePr>
            <a:graphicFrameLocks noChangeAspect="1"/>
          </p:cNvGraphicFramePr>
          <p:nvPr>
            <p:extLst>
              <p:ext uri="{D42A27DB-BD31-4B8C-83A1-F6EECF244321}">
                <p14:modId xmlns:p14="http://schemas.microsoft.com/office/powerpoint/2010/main" val="687878692"/>
              </p:ext>
            </p:extLst>
          </p:nvPr>
        </p:nvGraphicFramePr>
        <p:xfrm>
          <a:off x="7510463" y="3240088"/>
          <a:ext cx="6311900" cy="806450"/>
        </p:xfrm>
        <a:graphic>
          <a:graphicData uri="http://schemas.openxmlformats.org/presentationml/2006/ole">
            <mc:AlternateContent xmlns:mc="http://schemas.openxmlformats.org/markup-compatibility/2006">
              <mc:Choice xmlns:v="urn:schemas-microsoft-com:vml" Requires="v">
                <p:oleObj spid="_x0000_s68817" name="文档" r:id="rId5" imgW="6354889" imgH="818796" progId="Word.Document.12">
                  <p:embed/>
                </p:oleObj>
              </mc:Choice>
              <mc:Fallback>
                <p:oleObj name="文档" r:id="rId5" imgW="6354889" imgH="818796" progId="Word.Document.12">
                  <p:embed/>
                  <p:pic>
                    <p:nvPicPr>
                      <p:cNvPr id="0" name=""/>
                      <p:cNvPicPr/>
                      <p:nvPr/>
                    </p:nvPicPr>
                    <p:blipFill>
                      <a:blip r:embed="rId6"/>
                      <a:stretch>
                        <a:fillRect/>
                      </a:stretch>
                    </p:blipFill>
                    <p:spPr>
                      <a:xfrm>
                        <a:off x="7510463" y="3240088"/>
                        <a:ext cx="6311900" cy="806450"/>
                      </a:xfrm>
                      <a:prstGeom prst="rect">
                        <a:avLst/>
                      </a:prstGeom>
                    </p:spPr>
                  </p:pic>
                </p:oleObj>
              </mc:Fallback>
            </mc:AlternateContent>
          </a:graphicData>
        </a:graphic>
      </p:graphicFrame>
      <p:sp>
        <p:nvSpPr>
          <p:cNvPr id="12" name="矩形 11"/>
          <p:cNvSpPr/>
          <p:nvPr/>
        </p:nvSpPr>
        <p:spPr>
          <a:xfrm>
            <a:off x="353063" y="4169534"/>
            <a:ext cx="2520242" cy="523220"/>
          </a:xfrm>
          <a:prstGeom prst="rect">
            <a:avLst/>
          </a:prstGeom>
        </p:spPr>
        <p:txBody>
          <a:bodyPr wrap="none">
            <a:spAutoFit/>
          </a:bodyPr>
          <a:lstStyle/>
          <a:p>
            <a:pPr algn="just">
              <a:spcAft>
                <a:spcPts val="0"/>
              </a:spcAft>
            </a:pPr>
            <a:r>
              <a:rPr lang="zh-CN" altLang="zh-CN" sz="2800" kern="10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cs typeface="Times New Roman"/>
              </a:rPr>
              <a:t>CO</a:t>
            </a:r>
            <a:r>
              <a:rPr lang="en-US" altLang="zh-CN" sz="2800" kern="100" baseline="-25000" dirty="0">
                <a:solidFill>
                  <a:srgbClr val="0000FF"/>
                </a:solidFill>
                <a:latin typeface="Times New Roman"/>
                <a:ea typeface="华文细黑"/>
                <a:cs typeface="Times New Roman"/>
              </a:rPr>
              <a:t>2</a:t>
            </a:r>
            <a:r>
              <a:rPr lang="en-US" altLang="zh-CN" sz="2800" kern="100" dirty="0">
                <a:solidFill>
                  <a:srgbClr val="0000FF"/>
                </a:solidFill>
                <a:latin typeface="宋体"/>
                <a:ea typeface="华文细黑"/>
                <a:cs typeface="Times New Roman"/>
              </a:rPr>
              <a:t>↑</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cs typeface="Times New Roman"/>
              </a:rPr>
              <a:t>H</a:t>
            </a:r>
            <a:r>
              <a:rPr lang="en-US" altLang="zh-CN" sz="2800" kern="100" baseline="-25000" dirty="0">
                <a:solidFill>
                  <a:srgbClr val="0000FF"/>
                </a:solidFill>
                <a:latin typeface="Times New Roman"/>
                <a:ea typeface="华文细黑"/>
                <a:cs typeface="Times New Roman"/>
              </a:rPr>
              <a:t>2</a:t>
            </a:r>
            <a:r>
              <a:rPr lang="en-US" altLang="zh-CN" sz="2800" kern="100" dirty="0">
                <a:solidFill>
                  <a:srgbClr val="0000FF"/>
                </a:solidFill>
                <a:latin typeface="Times New Roman"/>
                <a:ea typeface="华文细黑"/>
                <a:cs typeface="Times New Roman"/>
              </a:rPr>
              <a:t>O</a:t>
            </a:r>
            <a:endParaRPr lang="zh-CN" altLang="zh-CN" sz="2800" kern="100" dirty="0">
              <a:solidFill>
                <a:srgbClr val="0000FF"/>
              </a:solidFill>
              <a:effectLst/>
              <a:latin typeface="Calibri"/>
              <a:ea typeface="宋体"/>
              <a:cs typeface="Times New Roman"/>
            </a:endParaRPr>
          </a:p>
        </p:txBody>
      </p:sp>
      <p:sp>
        <p:nvSpPr>
          <p:cNvPr id="15" name="矩形 14"/>
          <p:cNvSpPr/>
          <p:nvPr/>
        </p:nvSpPr>
        <p:spPr>
          <a:xfrm>
            <a:off x="7680424" y="4015993"/>
            <a:ext cx="7372319" cy="660758"/>
          </a:xfrm>
          <a:prstGeom prst="rect">
            <a:avLst/>
          </a:prstGeom>
        </p:spPr>
        <p:txBody>
          <a:bodyPr>
            <a:spAutoFit/>
          </a:bodyPr>
          <a:lstStyle/>
          <a:p>
            <a:pPr>
              <a:lnSpc>
                <a:spcPct val="150000"/>
              </a:lnSpc>
            </a:pPr>
            <a:r>
              <a:rPr lang="en-US" altLang="zh-CN" sz="2800" kern="100" dirty="0">
                <a:solidFill>
                  <a:srgbClr val="0000FF"/>
                </a:solidFill>
                <a:latin typeface="Times New Roman"/>
                <a:ea typeface="华文细黑"/>
              </a:rPr>
              <a:t>Cu</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Times New Roman"/>
                <a:ea typeface="华文细黑"/>
              </a:rPr>
              <a:t>(OH)</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Times New Roman"/>
                <a:ea typeface="华文细黑"/>
              </a:rPr>
              <a:t>CO</a:t>
            </a:r>
            <a:r>
              <a:rPr lang="en-US" altLang="zh-CN" sz="2800" kern="100" baseline="-25000" dirty="0">
                <a:solidFill>
                  <a:srgbClr val="0000FF"/>
                </a:solidFill>
                <a:latin typeface="Times New Roman"/>
                <a:ea typeface="华文细黑"/>
              </a:rPr>
              <a:t>3</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4H</a:t>
            </a:r>
            <a:r>
              <a:rPr lang="zh-CN" altLang="zh-CN" sz="2800" kern="100" baseline="30000" dirty="0">
                <a:solidFill>
                  <a:srgbClr val="0000FF"/>
                </a:solidFill>
                <a:latin typeface="Times New Roman"/>
                <a:ea typeface="华文细黑"/>
                <a:cs typeface="Times New Roman"/>
              </a:rPr>
              <a:t>＋</a:t>
            </a:r>
            <a:r>
              <a:rPr lang="en-US" altLang="zh-CN" sz="2800" kern="100" spc="-80" dirty="0" smtClean="0">
                <a:solidFill>
                  <a:srgbClr val="0000FF"/>
                </a:solidFill>
                <a:latin typeface="Times New Roman"/>
                <a:ea typeface="华文细黑"/>
              </a:rPr>
              <a:t>==</a:t>
            </a:r>
            <a:r>
              <a:rPr lang="en-US" altLang="zh-CN" sz="2800" kern="100" dirty="0" smtClean="0">
                <a:solidFill>
                  <a:srgbClr val="0000FF"/>
                </a:solidFill>
                <a:latin typeface="Times New Roman"/>
                <a:ea typeface="华文细黑"/>
              </a:rPr>
              <a:t>=</a:t>
            </a:r>
            <a:endParaRPr lang="zh-CN" altLang="en-US" sz="2800" dirty="0">
              <a:solidFill>
                <a:srgbClr val="0000FF"/>
              </a:solidFill>
            </a:endParaRPr>
          </a:p>
        </p:txBody>
      </p:sp>
      <p:sp>
        <p:nvSpPr>
          <p:cNvPr id="17" name="矩形 16"/>
          <p:cNvSpPr/>
          <p:nvPr/>
        </p:nvSpPr>
        <p:spPr>
          <a:xfrm>
            <a:off x="426374" y="4727014"/>
            <a:ext cx="3656770" cy="656846"/>
          </a:xfrm>
          <a:prstGeom prst="rect">
            <a:avLst/>
          </a:prstGeom>
        </p:spPr>
        <p:txBody>
          <a:bodyPr wrap="none">
            <a:spAutoFit/>
          </a:bodyPr>
          <a:lstStyle/>
          <a:p>
            <a:pPr lvl="0">
              <a:lnSpc>
                <a:spcPct val="150000"/>
              </a:lnSpc>
            </a:pPr>
            <a:r>
              <a:rPr lang="en-US" altLang="zh-CN" sz="2800" kern="100" dirty="0">
                <a:solidFill>
                  <a:srgbClr val="0000FF"/>
                </a:solidFill>
                <a:latin typeface="Times New Roman"/>
                <a:ea typeface="华文细黑"/>
              </a:rPr>
              <a:t>2Cu</a:t>
            </a:r>
            <a:r>
              <a:rPr lang="en-US" altLang="zh-CN" sz="2800" kern="100" baseline="30000" dirty="0">
                <a:solidFill>
                  <a:srgbClr val="0000FF"/>
                </a:solidFill>
                <a:latin typeface="Times New Roman"/>
                <a:ea typeface="华文细黑"/>
              </a:rPr>
              <a:t>2</a:t>
            </a:r>
            <a:r>
              <a:rPr lang="zh-CN" altLang="zh-CN" sz="2800" kern="100" baseline="30000" dirty="0">
                <a:solidFill>
                  <a:srgbClr val="0000FF"/>
                </a:solidFill>
                <a:latin typeface="Times New Roman"/>
                <a:ea typeface="华文细黑"/>
                <a:cs typeface="Times New Roman"/>
              </a:rPr>
              <a:t>＋</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CO</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宋体"/>
                <a:ea typeface="华文细黑"/>
                <a:cs typeface="Times New Roman"/>
              </a:rPr>
              <a:t>↑</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3H</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Times New Roman"/>
                <a:ea typeface="华文细黑"/>
              </a:rPr>
              <a:t>O</a:t>
            </a:r>
            <a:endParaRPr lang="zh-CN" altLang="en-US" sz="2800" dirty="0">
              <a:solidFill>
                <a:srgbClr val="0000FF"/>
              </a:solidFill>
            </a:endParaRPr>
          </a:p>
        </p:txBody>
      </p:sp>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1" name="圆角矩形 10"/>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1414964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blinds(horizontal)">
                                      <p:cBhvr>
                                        <p:cTn id="10" dur="500"/>
                                        <p:tgtEl>
                                          <p:spTgt spid="12"/>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blinds(horizontal)">
                                      <p:cBhvr>
                                        <p:cTn id="13" dur="500"/>
                                        <p:tgtEl>
                                          <p:spTgt spid="17"/>
                                        </p:tgtEl>
                                      </p:cBhvr>
                                    </p:animEffect>
                                  </p:childTnLst>
                                </p:cTn>
                              </p:par>
                              <p:par>
                                <p:cTn id="14" presetID="3" presetClass="entr" presetSubtype="1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blinds(horizontal)">
                                      <p:cBhvr>
                                        <p:cTn id="16" dur="500"/>
                                        <p:tgtEl>
                                          <p:spTgt spid="9"/>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blinds(horizontal)">
                                      <p:cBhvr>
                                        <p:cTn id="19" dur="500"/>
                                        <p:tgtEl>
                                          <p:spTgt spid="1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grpId="1" nodeType="clickEffect">
                                  <p:stCondLst>
                                    <p:cond delay="0"/>
                                  </p:stCondLst>
                                  <p:childTnLst>
                                    <p:animEffect transition="out" filter="fade">
                                      <p:cBhvr>
                                        <p:cTn id="23" dur="500"/>
                                        <p:tgtEl>
                                          <p:spTgt spid="7"/>
                                        </p:tgtEl>
                                      </p:cBhvr>
                                    </p:animEffect>
                                    <p:set>
                                      <p:cBhvr>
                                        <p:cTn id="24" dur="1" fill="hold">
                                          <p:stCondLst>
                                            <p:cond delay="499"/>
                                          </p:stCondLst>
                                        </p:cTn>
                                        <p:tgtEl>
                                          <p:spTgt spid="7"/>
                                        </p:tgtEl>
                                        <p:attrNameLst>
                                          <p:attrName>style.visibility</p:attrName>
                                        </p:attrNameLst>
                                      </p:cBhvr>
                                      <p:to>
                                        <p:strVal val="hidden"/>
                                      </p:to>
                                    </p:set>
                                  </p:childTnLst>
                                </p:cTn>
                              </p:par>
                              <p:par>
                                <p:cTn id="25" presetID="10" presetClass="exit" presetSubtype="0" fill="hold" grpId="1" nodeType="withEffect">
                                  <p:stCondLst>
                                    <p:cond delay="0"/>
                                  </p:stCondLst>
                                  <p:childTnLst>
                                    <p:animEffect transition="out" filter="fade">
                                      <p:cBhvr>
                                        <p:cTn id="26" dur="500"/>
                                        <p:tgtEl>
                                          <p:spTgt spid="12"/>
                                        </p:tgtEl>
                                      </p:cBhvr>
                                    </p:animEffect>
                                    <p:set>
                                      <p:cBhvr>
                                        <p:cTn id="27" dur="1" fill="hold">
                                          <p:stCondLst>
                                            <p:cond delay="499"/>
                                          </p:stCondLst>
                                        </p:cTn>
                                        <p:tgtEl>
                                          <p:spTgt spid="12"/>
                                        </p:tgtEl>
                                        <p:attrNameLst>
                                          <p:attrName>style.visibility</p:attrName>
                                        </p:attrNameLst>
                                      </p:cBhvr>
                                      <p:to>
                                        <p:strVal val="hidden"/>
                                      </p:to>
                                    </p:set>
                                  </p:childTnLst>
                                </p:cTn>
                              </p:par>
                              <p:par>
                                <p:cTn id="28" presetID="10" presetClass="exit" presetSubtype="0" fill="hold" grpId="1" nodeType="withEffect">
                                  <p:stCondLst>
                                    <p:cond delay="0"/>
                                  </p:stCondLst>
                                  <p:childTnLst>
                                    <p:animEffect transition="out" filter="fade">
                                      <p:cBhvr>
                                        <p:cTn id="29" dur="500"/>
                                        <p:tgtEl>
                                          <p:spTgt spid="17"/>
                                        </p:tgtEl>
                                      </p:cBhvr>
                                    </p:animEffect>
                                    <p:set>
                                      <p:cBhvr>
                                        <p:cTn id="30" dur="1" fill="hold">
                                          <p:stCondLst>
                                            <p:cond delay="499"/>
                                          </p:stCondLst>
                                        </p:cTn>
                                        <p:tgtEl>
                                          <p:spTgt spid="17"/>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9"/>
                                        </p:tgtEl>
                                      </p:cBhvr>
                                    </p:animEffect>
                                    <p:set>
                                      <p:cBhvr>
                                        <p:cTn id="33" dur="1" fill="hold">
                                          <p:stCondLst>
                                            <p:cond delay="499"/>
                                          </p:stCondLst>
                                        </p:cTn>
                                        <p:tgtEl>
                                          <p:spTgt spid="9"/>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15"/>
                                        </p:tgtEl>
                                      </p:cBhvr>
                                    </p:animEffect>
                                    <p:set>
                                      <p:cBhvr>
                                        <p:cTn id="36" dur="1" fill="hold">
                                          <p:stCondLst>
                                            <p:cond delay="499"/>
                                          </p:stCondLst>
                                        </p:cTn>
                                        <p:tgtEl>
                                          <p:spTgt spid="15"/>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7" grpId="0"/>
      <p:bldP spid="7" grpId="1"/>
      <p:bldP spid="12" grpId="0"/>
      <p:bldP spid="12" grpId="1"/>
      <p:bldP spid="15" grpId="0"/>
      <p:bldP spid="15" grpId="1"/>
      <p:bldP spid="17" grpId="0"/>
      <p:bldP spid="17" grpId="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478582" y="730964"/>
            <a:ext cx="11053228" cy="4355014"/>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3.</a:t>
            </a:r>
            <a:r>
              <a:rPr lang="en-US" altLang="zh-CN" sz="2800" kern="100" dirty="0">
                <a:latin typeface="IPAPANNEW"/>
                <a:ea typeface="华文细黑"/>
                <a:cs typeface="Times New Roman"/>
              </a:rPr>
              <a:t>[2013·</a:t>
            </a:r>
            <a:r>
              <a:rPr lang="zh-CN" altLang="zh-CN" sz="2800" kern="100" dirty="0">
                <a:latin typeface="IPAPANNEW"/>
                <a:ea typeface="华文细黑"/>
                <a:cs typeface="Times New Roman"/>
              </a:rPr>
              <a:t>山东理综，</a:t>
            </a:r>
            <a:r>
              <a:rPr lang="en-US" altLang="zh-CN" sz="2800" kern="100" dirty="0">
                <a:latin typeface="IPAPANNEW"/>
                <a:ea typeface="华文细黑"/>
                <a:cs typeface="Times New Roman"/>
              </a:rPr>
              <a:t>28(1)(2)]</a:t>
            </a:r>
            <a:r>
              <a:rPr lang="zh-CN" altLang="zh-CN" sz="2800" kern="100" dirty="0">
                <a:latin typeface="Times New Roman"/>
                <a:ea typeface="华文细黑"/>
                <a:cs typeface="Times New Roman"/>
              </a:rPr>
              <a:t>金属冶炼与处理常涉及氧化还原反应。</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由下列物质冶炼相应金属时采用电解法的</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b.NaCl</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c.Cu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  </a:t>
            </a:r>
            <a:r>
              <a:rPr lang="en-US" altLang="zh-CN" sz="2800" kern="100" dirty="0" smtClean="0">
                <a:latin typeface="Times New Roman"/>
                <a:ea typeface="华文细黑"/>
                <a:cs typeface="Courier New"/>
              </a:rPr>
              <a:t>			d.Al</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3</a:t>
            </a:r>
          </a:p>
          <a:p>
            <a:pPr algn="just">
              <a:lnSpc>
                <a:spcPts val="5500"/>
              </a:lnSpc>
              <a:spcAft>
                <a:spcPts val="0"/>
              </a:spcAft>
            </a:pPr>
            <a:r>
              <a:rPr lang="zh-CN" altLang="zh-CN" sz="2800" b="1" kern="100" dirty="0">
                <a:solidFill>
                  <a:srgbClr val="0000FF"/>
                </a:solidFill>
                <a:latin typeface="Times New Roman"/>
                <a:cs typeface="Times New Roman"/>
              </a:rPr>
              <a:t>解析　</a:t>
            </a:r>
            <a:r>
              <a:rPr lang="en-US" altLang="zh-CN" sz="2800" kern="100" dirty="0" smtClean="0">
                <a:latin typeface="Times New Roman"/>
                <a:ea typeface="华文细黑"/>
                <a:cs typeface="Courier New"/>
              </a:rPr>
              <a:t>Na</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K</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Mg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Al</a:t>
            </a:r>
            <a:r>
              <a:rPr lang="zh-CN" altLang="zh-CN" sz="2800" kern="100" dirty="0">
                <a:latin typeface="Times New Roman"/>
                <a:ea typeface="华文细黑"/>
                <a:cs typeface="Times New Roman"/>
              </a:rPr>
              <a:t>等活泼金属的冶炼均采用电解法，</a:t>
            </a:r>
            <a:r>
              <a:rPr lang="en-US" altLang="zh-CN" sz="2800" kern="100" dirty="0">
                <a:latin typeface="Times New Roman"/>
                <a:ea typeface="华文细黑"/>
                <a:cs typeface="Courier New"/>
              </a:rPr>
              <a:t>Fe</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的冶炼采用热还原法</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17" name="Rectangle 21">
            <a:hlinkClick r:id="rId2" action="ppaction://hlinksldjump"/>
          </p:cNvPr>
          <p:cNvSpPr>
            <a:spLocks noChangeArrowheads="1"/>
          </p:cNvSpPr>
          <p:nvPr/>
        </p:nvSpPr>
        <p:spPr bwMode="auto">
          <a:xfrm>
            <a:off x="10455064" y="117426"/>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8" name="Rectangle 21">
            <a:hlinkClick r:id="rId3" action="ppaction://hlinksldjump"/>
          </p:cNvPr>
          <p:cNvSpPr>
            <a:spLocks noChangeArrowheads="1"/>
          </p:cNvSpPr>
          <p:nvPr/>
        </p:nvSpPr>
        <p:spPr bwMode="auto">
          <a:xfrm>
            <a:off x="10933100" y="117426"/>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0" name="Rectangle 21">
            <a:hlinkClick r:id="rId4" action="ppaction://hlinksldjump"/>
          </p:cNvPr>
          <p:cNvSpPr>
            <a:spLocks noChangeArrowheads="1"/>
          </p:cNvSpPr>
          <p:nvPr/>
        </p:nvSpPr>
        <p:spPr bwMode="auto">
          <a:xfrm>
            <a:off x="11386994" y="117426"/>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4" name="矩形 3"/>
          <p:cNvSpPr/>
          <p:nvPr/>
        </p:nvSpPr>
        <p:spPr>
          <a:xfrm>
            <a:off x="7823398" y="1623318"/>
            <a:ext cx="543739" cy="523220"/>
          </a:xfrm>
          <a:prstGeom prst="rect">
            <a:avLst/>
          </a:prstGeom>
        </p:spPr>
        <p:txBody>
          <a:bodyPr wrap="none">
            <a:spAutoFit/>
          </a:bodyPr>
          <a:lstStyle/>
          <a:p>
            <a:r>
              <a:rPr lang="en-US" altLang="zh-CN" sz="2800" kern="100">
                <a:solidFill>
                  <a:schemeClr val="accent6">
                    <a:lumMod val="75000"/>
                  </a:schemeClr>
                </a:solidFill>
                <a:latin typeface="Times New Roman"/>
                <a:ea typeface="华文细黑"/>
              </a:rPr>
              <a:t>bd</a:t>
            </a:r>
            <a:endParaRPr lang="zh-CN" altLang="en-US" sz="2800" dirty="0">
              <a:solidFill>
                <a:schemeClr val="accent6">
                  <a:lumMod val="75000"/>
                </a:schemeClr>
              </a:solidFill>
            </a:endParaRPr>
          </a:p>
        </p:txBody>
      </p:sp>
      <p:sp>
        <p:nvSpPr>
          <p:cNvPr id="8" name="矩形 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9" name="圆角矩形 8">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10" name="Rectangle 21">
            <a:hlinkClick r:id="rId5" action="ppaction://hlinksldjump"/>
          </p:cNvPr>
          <p:cNvSpPr>
            <a:spLocks noChangeArrowheads="1"/>
          </p:cNvSpPr>
          <p:nvPr/>
        </p:nvSpPr>
        <p:spPr bwMode="auto">
          <a:xfrm>
            <a:off x="9952886" y="117426"/>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155200343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3">
                                            <p:txEl>
                                              <p:pRg st="4" end="4"/>
                                            </p:txEl>
                                          </p:spTgt>
                                        </p:tgtEl>
                                        <p:attrNameLst>
                                          <p:attrName>style.visibility</p:attrName>
                                        </p:attrNameLst>
                                      </p:cBhvr>
                                      <p:to>
                                        <p:strVal val="visible"/>
                                      </p:to>
                                    </p:set>
                                    <p:animEffect transition="in" filter="blinds(horizontal)">
                                      <p:cBhvr>
                                        <p:cTn id="7" dur="500"/>
                                        <p:tgtEl>
                                          <p:spTgt spid="13">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13">
                                            <p:txEl>
                                              <p:pRg st="4" end="4"/>
                                            </p:txEl>
                                          </p:spTgt>
                                        </p:tgtEl>
                                      </p:cBhvr>
                                    </p:animEffect>
                                    <p:set>
                                      <p:cBhvr>
                                        <p:cTn id="17" dur="1" fill="hold">
                                          <p:stCondLst>
                                            <p:cond delay="499"/>
                                          </p:stCondLst>
                                        </p:cTn>
                                        <p:tgtEl>
                                          <p:spTgt spid="13">
                                            <p:txEl>
                                              <p:pRg st="4" end="4"/>
                                            </p:txEl>
                                          </p:spTgt>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4"/>
                                        </p:tgtEl>
                                      </p:cBhvr>
                                    </p:animEffect>
                                    <p:set>
                                      <p:cBhvr>
                                        <p:cTn id="20" dur="1" fill="hold">
                                          <p:stCondLst>
                                            <p:cond delay="499"/>
                                          </p:stCondLst>
                                        </p:cTn>
                                        <p:tgtEl>
                                          <p:spTgt spid="4"/>
                                        </p:tgtEl>
                                        <p:attrNameLst>
                                          <p:attrName>style.visibility</p:attrName>
                                        </p:attrNameLst>
                                      </p:cBhvr>
                                      <p:to>
                                        <p:strVal val="hidden"/>
                                      </p:to>
                                    </p:set>
                                  </p:childTnLst>
                                </p:cTn>
                              </p:par>
                            </p:childTnLst>
                          </p:cTn>
                        </p:par>
                      </p:childTnLst>
                    </p:cTn>
                  </p:par>
                </p:childTnLst>
              </p:cTn>
              <p:nextCondLst>
                <p:cond evt="onClick" delay="0">
                  <p:tgtEl>
                    <p:spTgt spid="9"/>
                  </p:tgtEl>
                </p:cond>
              </p:nextCondLst>
            </p:seq>
          </p:childTnLst>
        </p:cTn>
      </p:par>
    </p:tnLst>
    <p:bldLst>
      <p:bldP spid="4" grpId="0"/>
      <p:bldP spid="4" grpId="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353812" y="621482"/>
            <a:ext cx="11502034" cy="5060335"/>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辉铜矿</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可发生反应：</a:t>
            </a:r>
            <a:r>
              <a:rPr lang="en-US" altLang="zh-CN" sz="2800" kern="100" dirty="0">
                <a:latin typeface="Times New Roman"/>
                <a:ea typeface="华文细黑"/>
                <a:cs typeface="Courier New"/>
              </a:rPr>
              <a:t>2Cu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5O</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=4CuSO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，该反应的还原剂是</a:t>
            </a:r>
            <a:r>
              <a:rPr lang="en-US" altLang="zh-CN" sz="2800" kern="100" dirty="0" smtClean="0">
                <a:latin typeface="Times New Roman"/>
                <a:ea typeface="华文细黑"/>
                <a:cs typeface="Courier New"/>
              </a:rPr>
              <a:t>______</a:t>
            </a:r>
            <a:r>
              <a:rPr lang="zh-CN" altLang="zh-CN" sz="2800" kern="100" dirty="0">
                <a:latin typeface="Times New Roman"/>
                <a:ea typeface="华文细黑"/>
                <a:cs typeface="Times New Roman"/>
              </a:rPr>
              <a:t>。当</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发生反应时，还原剂所失电子的物质的量为</a:t>
            </a:r>
            <a:r>
              <a:rPr lang="en-US" altLang="zh-CN" sz="2800" kern="100" dirty="0">
                <a:latin typeface="Times New Roman"/>
                <a:ea typeface="华文细黑"/>
                <a:cs typeface="Courier New"/>
              </a:rPr>
              <a:t>________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。向</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溶液中加入镁条时有气体生成，该气体是</a:t>
            </a:r>
            <a:r>
              <a:rPr lang="en-US" altLang="zh-CN" sz="2800" kern="100" dirty="0">
                <a:latin typeface="Times New Roman"/>
                <a:ea typeface="华文细黑"/>
                <a:cs typeface="Courier New"/>
              </a:rPr>
              <a:t>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在</a:t>
            </a:r>
            <a:r>
              <a:rPr lang="zh-CN" altLang="zh-CN" sz="2800" kern="100" dirty="0">
                <a:latin typeface="Times New Roman"/>
                <a:ea typeface="华文细黑"/>
                <a:cs typeface="Times New Roman"/>
              </a:rPr>
              <a:t>辉铜矿和</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的反应中，</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作氧化剂，所以</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得到</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e</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，还原剂失去</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e</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溶液中由于</a:t>
            </a:r>
            <a:r>
              <a:rPr lang="en-US" altLang="zh-CN" sz="2800" kern="100" dirty="0">
                <a:latin typeface="Times New Roman"/>
                <a:ea typeface="华文细黑"/>
                <a:cs typeface="Courier New"/>
              </a:rPr>
              <a:t>Cu</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水解而显酸性，加入镁条时，</a:t>
            </a:r>
            <a:r>
              <a:rPr lang="en-US" altLang="zh-CN" sz="2800" kern="100" dirty="0">
                <a:latin typeface="Times New Roman"/>
                <a:ea typeface="华文细黑"/>
                <a:cs typeface="Courier New"/>
              </a:rPr>
              <a:t>Mg</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反应放出</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16" name="Rectangle 21">
            <a:hlinkClick r:id="rId2" action="ppaction://hlinksldjump"/>
          </p:cNvPr>
          <p:cNvSpPr>
            <a:spLocks noChangeArrowheads="1"/>
          </p:cNvSpPr>
          <p:nvPr/>
        </p:nvSpPr>
        <p:spPr bwMode="auto">
          <a:xfrm>
            <a:off x="10455064" y="117426"/>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7" name="Rectangle 21">
            <a:hlinkClick r:id="rId3" action="ppaction://hlinksldjump"/>
          </p:cNvPr>
          <p:cNvSpPr>
            <a:spLocks noChangeArrowheads="1"/>
          </p:cNvSpPr>
          <p:nvPr/>
        </p:nvSpPr>
        <p:spPr bwMode="auto">
          <a:xfrm>
            <a:off x="10933100" y="117426"/>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8" name="Rectangle 21">
            <a:hlinkClick r:id="rId4" action="ppaction://hlinksldjump"/>
          </p:cNvPr>
          <p:cNvSpPr>
            <a:spLocks noChangeArrowheads="1"/>
          </p:cNvSpPr>
          <p:nvPr/>
        </p:nvSpPr>
        <p:spPr bwMode="auto">
          <a:xfrm>
            <a:off x="11386994" y="117426"/>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 name="矩形 2"/>
          <p:cNvSpPr/>
          <p:nvPr/>
        </p:nvSpPr>
        <p:spPr>
          <a:xfrm>
            <a:off x="3371355" y="1466414"/>
            <a:ext cx="923651"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Cu</a:t>
            </a:r>
            <a:r>
              <a:rPr lang="en-US" altLang="zh-CN" sz="2800" kern="100" baseline="-25000" dirty="0">
                <a:solidFill>
                  <a:schemeClr val="accent6">
                    <a:lumMod val="75000"/>
                  </a:schemeClr>
                </a:solidFill>
                <a:latin typeface="Times New Roman"/>
                <a:ea typeface="华文细黑"/>
              </a:rPr>
              <a:t>2</a:t>
            </a:r>
            <a:r>
              <a:rPr lang="en-US" altLang="zh-CN" sz="2800" kern="100" dirty="0">
                <a:solidFill>
                  <a:schemeClr val="accent6">
                    <a:lumMod val="75000"/>
                  </a:schemeClr>
                </a:solidFill>
                <a:latin typeface="Times New Roman"/>
                <a:ea typeface="华文细黑"/>
              </a:rPr>
              <a:t>S</a:t>
            </a:r>
            <a:endParaRPr lang="zh-CN" altLang="en-US" sz="2800" dirty="0">
              <a:solidFill>
                <a:schemeClr val="accent6">
                  <a:lumMod val="75000"/>
                </a:schemeClr>
              </a:solidFill>
            </a:endParaRPr>
          </a:p>
        </p:txBody>
      </p:sp>
      <p:sp>
        <p:nvSpPr>
          <p:cNvPr id="4" name="矩形 3"/>
          <p:cNvSpPr/>
          <p:nvPr/>
        </p:nvSpPr>
        <p:spPr>
          <a:xfrm>
            <a:off x="2350790" y="220565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4</a:t>
            </a:r>
            <a:endParaRPr lang="zh-CN" altLang="en-US" sz="2800" kern="100" dirty="0">
              <a:solidFill>
                <a:schemeClr val="accent6">
                  <a:lumMod val="75000"/>
                </a:schemeClr>
              </a:solidFill>
              <a:latin typeface="Times New Roman"/>
              <a:ea typeface="华文细黑"/>
            </a:endParaRPr>
          </a:p>
        </p:txBody>
      </p:sp>
      <p:sp>
        <p:nvSpPr>
          <p:cNvPr id="6" name="矩形 5"/>
          <p:cNvSpPr/>
          <p:nvPr/>
        </p:nvSpPr>
        <p:spPr>
          <a:xfrm>
            <a:off x="1189137" y="2872780"/>
            <a:ext cx="564578" cy="523220"/>
          </a:xfrm>
          <a:prstGeom prst="rect">
            <a:avLst/>
          </a:prstGeom>
        </p:spPr>
        <p:txBody>
          <a:bodyPr wrap="none">
            <a:spAutoFit/>
          </a:bodyPr>
          <a:lstStyle/>
          <a:p>
            <a:r>
              <a:rPr lang="en-US" altLang="zh-CN" sz="2800" kern="100">
                <a:solidFill>
                  <a:schemeClr val="accent6">
                    <a:lumMod val="75000"/>
                  </a:schemeClr>
                </a:solidFill>
                <a:latin typeface="Times New Roman"/>
                <a:ea typeface="华文细黑"/>
              </a:rPr>
              <a:t>H</a:t>
            </a:r>
            <a:r>
              <a:rPr lang="en-US" altLang="zh-CN" sz="2800" kern="100" baseline="-25000">
                <a:solidFill>
                  <a:schemeClr val="accent6">
                    <a:lumMod val="75000"/>
                  </a:schemeClr>
                </a:solidFill>
                <a:latin typeface="Times New Roman"/>
                <a:ea typeface="华文细黑"/>
              </a:rPr>
              <a:t>2</a:t>
            </a:r>
            <a:endParaRPr lang="zh-CN" altLang="en-US" sz="2800" dirty="0">
              <a:solidFill>
                <a:schemeClr val="accent6">
                  <a:lumMod val="75000"/>
                </a:schemeClr>
              </a:solidFill>
            </a:endParaRPr>
          </a:p>
        </p:txBody>
      </p:sp>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1" name="圆角矩形 10">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12" name="Rectangle 21">
            <a:hlinkClick r:id="rId5" action="ppaction://hlinksldjump"/>
          </p:cNvPr>
          <p:cNvSpPr>
            <a:spLocks noChangeArrowheads="1"/>
          </p:cNvSpPr>
          <p:nvPr/>
        </p:nvSpPr>
        <p:spPr bwMode="auto">
          <a:xfrm>
            <a:off x="9952886" y="117426"/>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281967734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3">
                                            <p:txEl>
                                              <p:pRg st="1" end="1"/>
                                            </p:txEl>
                                          </p:spTgt>
                                        </p:tgtEl>
                                        <p:attrNameLst>
                                          <p:attrName>style.visibility</p:attrName>
                                        </p:attrNameLst>
                                      </p:cBhvr>
                                      <p:to>
                                        <p:strVal val="visible"/>
                                      </p:to>
                                    </p:set>
                                    <p:animEffect transition="in" filter="blinds(horizontal)">
                                      <p:cBhvr>
                                        <p:cTn id="7" dur="500"/>
                                        <p:tgtEl>
                                          <p:spTgt spid="1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blinds(horizontal)">
                                      <p:cBhvr>
                                        <p:cTn id="15" dur="500"/>
                                        <p:tgtEl>
                                          <p:spTgt spid="4"/>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linds(horizontal)">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grpId="1" nodeType="clickEffect">
                                  <p:stCondLst>
                                    <p:cond delay="0"/>
                                  </p:stCondLst>
                                  <p:childTnLst>
                                    <p:animEffect transition="out" filter="fade">
                                      <p:cBhvr>
                                        <p:cTn id="22" dur="500"/>
                                        <p:tgtEl>
                                          <p:spTgt spid="3"/>
                                        </p:tgtEl>
                                      </p:cBhvr>
                                    </p:animEffect>
                                    <p:set>
                                      <p:cBhvr>
                                        <p:cTn id="23" dur="1" fill="hold">
                                          <p:stCondLst>
                                            <p:cond delay="499"/>
                                          </p:stCondLst>
                                        </p:cTn>
                                        <p:tgtEl>
                                          <p:spTgt spid="3"/>
                                        </p:tgtEl>
                                        <p:attrNameLst>
                                          <p:attrName>style.visibility</p:attrName>
                                        </p:attrNameLst>
                                      </p:cBhvr>
                                      <p:to>
                                        <p:strVal val="hidden"/>
                                      </p:to>
                                    </p:set>
                                  </p:childTnLst>
                                </p:cTn>
                              </p:par>
                              <p:par>
                                <p:cTn id="24" presetID="10" presetClass="exit" presetSubtype="0" fill="hold" nodeType="withEffect">
                                  <p:stCondLst>
                                    <p:cond delay="0"/>
                                  </p:stCondLst>
                                  <p:childTnLst>
                                    <p:animEffect transition="out" filter="fade">
                                      <p:cBhvr>
                                        <p:cTn id="25" dur="500"/>
                                        <p:tgtEl>
                                          <p:spTgt spid="13">
                                            <p:txEl>
                                              <p:pRg st="1" end="1"/>
                                            </p:txEl>
                                          </p:spTgt>
                                        </p:tgtEl>
                                      </p:cBhvr>
                                    </p:animEffect>
                                    <p:set>
                                      <p:cBhvr>
                                        <p:cTn id="26" dur="1" fill="hold">
                                          <p:stCondLst>
                                            <p:cond delay="499"/>
                                          </p:stCondLst>
                                        </p:cTn>
                                        <p:tgtEl>
                                          <p:spTgt spid="13">
                                            <p:txEl>
                                              <p:pRg st="1" end="1"/>
                                            </p:txEl>
                                          </p:spTgt>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4"/>
                                        </p:tgtEl>
                                      </p:cBhvr>
                                    </p:animEffect>
                                    <p:set>
                                      <p:cBhvr>
                                        <p:cTn id="29" dur="1" fill="hold">
                                          <p:stCondLst>
                                            <p:cond delay="499"/>
                                          </p:stCondLst>
                                        </p:cTn>
                                        <p:tgtEl>
                                          <p:spTgt spid="4"/>
                                        </p:tgtEl>
                                        <p:attrNameLst>
                                          <p:attrName>style.visibility</p:attrName>
                                        </p:attrNameLst>
                                      </p:cBhvr>
                                      <p:to>
                                        <p:strVal val="hidden"/>
                                      </p:to>
                                    </p:set>
                                  </p:childTnLst>
                                </p:cTn>
                              </p:par>
                              <p:par>
                                <p:cTn id="30" presetID="10" presetClass="exit" presetSubtype="0" fill="hold" grpId="1" nodeType="withEffect">
                                  <p:stCondLst>
                                    <p:cond delay="0"/>
                                  </p:stCondLst>
                                  <p:childTnLst>
                                    <p:animEffect transition="out" filter="fade">
                                      <p:cBhvr>
                                        <p:cTn id="31" dur="500"/>
                                        <p:tgtEl>
                                          <p:spTgt spid="6"/>
                                        </p:tgtEl>
                                      </p:cBhvr>
                                    </p:animEffect>
                                    <p:set>
                                      <p:cBhvr>
                                        <p:cTn id="32"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11"/>
                  </p:tgtEl>
                </p:cond>
              </p:nextCondLst>
            </p:seq>
          </p:childTnLst>
        </p:cTn>
      </p:par>
    </p:tnLst>
    <p:bldLst>
      <p:bldP spid="3" grpId="0"/>
      <p:bldP spid="3" grpId="1"/>
      <p:bldP spid="4" grpId="0"/>
      <p:bldP spid="4" grpId="1"/>
      <p:bldP spid="6" grpId="0"/>
      <p:bldP spid="6" grpId="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14892" y="905733"/>
            <a:ext cx="11296938" cy="4324261"/>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4.(2014·</a:t>
            </a:r>
            <a:r>
              <a:rPr lang="zh-CN" altLang="zh-CN" sz="2800" kern="100" dirty="0">
                <a:latin typeface="Times New Roman"/>
                <a:ea typeface="华文细黑"/>
                <a:cs typeface="Times New Roman"/>
              </a:rPr>
              <a:t>山东理综，</a:t>
            </a:r>
            <a:r>
              <a:rPr lang="en-US" altLang="zh-CN" sz="2800" kern="100" dirty="0">
                <a:latin typeface="Times New Roman"/>
                <a:ea typeface="华文细黑"/>
                <a:cs typeface="Courier New"/>
              </a:rPr>
              <a:t>30)</a:t>
            </a:r>
            <a:r>
              <a:rPr lang="zh-CN" altLang="zh-CN" sz="2800" kern="100" dirty="0">
                <a:latin typeface="Times New Roman"/>
                <a:ea typeface="华文细黑"/>
                <a:cs typeface="Times New Roman"/>
              </a:rPr>
              <a:t>离子液体是一种室温熔融盐，为非水体系。由有机阳离子、</a:t>
            </a:r>
            <a:r>
              <a:rPr lang="en-US" altLang="zh-CN" sz="2800" kern="100" dirty="0" smtClean="0">
                <a:latin typeface="Times New Roman"/>
                <a:ea typeface="华文细黑"/>
                <a:cs typeface="Courier New"/>
              </a:rPr>
              <a:t>Al</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Cl  </a:t>
            </a:r>
            <a:r>
              <a:rPr lang="zh-CN" altLang="zh-CN" sz="2800" kern="100" dirty="0" smtClean="0">
                <a:latin typeface="Times New Roman"/>
                <a:ea typeface="华文细黑"/>
                <a:cs typeface="Times New Roman"/>
              </a:rPr>
              <a:t>和</a:t>
            </a:r>
            <a:r>
              <a:rPr lang="en-US" altLang="zh-CN" sz="2800" kern="100" dirty="0" err="1" smtClean="0">
                <a:latin typeface="Times New Roman"/>
                <a:ea typeface="华文细黑"/>
                <a:cs typeface="Courier New"/>
              </a:rPr>
              <a:t>AlCl</a:t>
            </a:r>
            <a:r>
              <a:rPr lang="en-US" altLang="zh-CN" sz="2800" kern="100" dirty="0" smtClean="0">
                <a:latin typeface="Times New Roman"/>
                <a:ea typeface="华文细黑"/>
                <a:cs typeface="Courier New"/>
              </a:rPr>
              <a:t>  </a:t>
            </a:r>
            <a:r>
              <a:rPr lang="zh-CN" altLang="zh-CN" sz="2800" kern="100" dirty="0" smtClean="0">
                <a:latin typeface="Times New Roman"/>
                <a:ea typeface="华文细黑"/>
                <a:cs typeface="Times New Roman"/>
              </a:rPr>
              <a:t>组成</a:t>
            </a:r>
            <a:r>
              <a:rPr lang="zh-CN" altLang="zh-CN" sz="2800" kern="100" dirty="0">
                <a:latin typeface="Times New Roman"/>
                <a:ea typeface="华文细黑"/>
                <a:cs typeface="Times New Roman"/>
              </a:rPr>
              <a:t>的离子液体作电解液时，可在钢制品上电镀铝</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钢制品应接电源的</a:t>
            </a:r>
            <a:r>
              <a:rPr lang="en-US" altLang="zh-CN" sz="2800" kern="100" dirty="0">
                <a:latin typeface="Times New Roman"/>
                <a:ea typeface="华文细黑"/>
                <a:cs typeface="Courier New"/>
              </a:rPr>
              <a:t>________________</a:t>
            </a:r>
            <a:r>
              <a:rPr lang="zh-CN" altLang="zh-CN" sz="2800" kern="100" dirty="0">
                <a:latin typeface="Times New Roman"/>
                <a:ea typeface="华文细黑"/>
                <a:cs typeface="Times New Roman"/>
              </a:rPr>
              <a:t>极，已知电镀过程中不产生其他离子且有机阳离子不参与电极反应，阴极电极反应式为</a:t>
            </a:r>
            <a:r>
              <a:rPr lang="en-US" altLang="zh-CN" sz="2800" kern="100" dirty="0" smtClean="0">
                <a:latin typeface="Times New Roman"/>
                <a:ea typeface="华文细黑"/>
                <a:cs typeface="Courier New"/>
              </a:rPr>
              <a:t>_____________</a:t>
            </a:r>
            <a:r>
              <a:rPr lang="zh-CN" altLang="zh-CN" sz="2800" kern="100" dirty="0">
                <a:latin typeface="Times New Roman"/>
                <a:ea typeface="华文细黑"/>
                <a:cs typeface="Times New Roman"/>
              </a:rPr>
              <a:t>。若改用</a:t>
            </a:r>
            <a:r>
              <a:rPr lang="en-US" altLang="zh-CN" sz="2800" kern="100" dirty="0">
                <a:latin typeface="Times New Roman"/>
                <a:ea typeface="华文细黑"/>
                <a:cs typeface="Courier New"/>
              </a:rPr>
              <a:t>AlCl</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水溶液作电解液，则阴极产物为</a:t>
            </a:r>
            <a:r>
              <a:rPr lang="en-US" altLang="zh-CN" sz="2800" kern="100" dirty="0">
                <a:latin typeface="Times New Roman"/>
                <a:ea typeface="华文细黑"/>
                <a:cs typeface="Courier New"/>
              </a:rPr>
              <a:t>________________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p:txBody>
      </p:sp>
      <p:sp>
        <p:nvSpPr>
          <p:cNvPr id="5" name="Rectangle 4"/>
          <p:cNvSpPr>
            <a:spLocks noChangeArrowheads="1"/>
          </p:cNvSpPr>
          <p:nvPr/>
        </p:nvSpPr>
        <p:spPr bwMode="auto">
          <a:xfrm>
            <a:off x="0" y="1143000"/>
            <a:ext cx="12190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8" name="Rectangle 21">
            <a:hlinkClick r:id="rId3" action="ppaction://hlinksldjump"/>
          </p:cNvPr>
          <p:cNvSpPr>
            <a:spLocks noChangeArrowheads="1"/>
          </p:cNvSpPr>
          <p:nvPr/>
        </p:nvSpPr>
        <p:spPr bwMode="auto">
          <a:xfrm>
            <a:off x="10455064" y="117426"/>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9" name="Rectangle 21">
            <a:hlinkClick r:id="rId4" action="ppaction://hlinksldjump"/>
          </p:cNvPr>
          <p:cNvSpPr>
            <a:spLocks noChangeArrowheads="1"/>
          </p:cNvSpPr>
          <p:nvPr/>
        </p:nvSpPr>
        <p:spPr bwMode="auto">
          <a:xfrm>
            <a:off x="10933100" y="117426"/>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0" name="Rectangle 21">
            <a:hlinkClick r:id="rId5" action="ppaction://hlinksldjump"/>
          </p:cNvPr>
          <p:cNvSpPr>
            <a:spLocks noChangeArrowheads="1"/>
          </p:cNvSpPr>
          <p:nvPr/>
        </p:nvSpPr>
        <p:spPr bwMode="auto">
          <a:xfrm>
            <a:off x="11386994" y="117426"/>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graphicFrame>
        <p:nvGraphicFramePr>
          <p:cNvPr id="2" name="对象 1"/>
          <p:cNvGraphicFramePr>
            <a:graphicFrameLocks noChangeAspect="1"/>
          </p:cNvGraphicFramePr>
          <p:nvPr>
            <p:extLst>
              <p:ext uri="{D42A27DB-BD31-4B8C-83A1-F6EECF244321}">
                <p14:modId xmlns:p14="http://schemas.microsoft.com/office/powerpoint/2010/main" val="370376587"/>
              </p:ext>
            </p:extLst>
          </p:nvPr>
        </p:nvGraphicFramePr>
        <p:xfrm>
          <a:off x="3065958" y="1736899"/>
          <a:ext cx="388938" cy="593725"/>
        </p:xfrm>
        <a:graphic>
          <a:graphicData uri="http://schemas.openxmlformats.org/presentationml/2006/ole">
            <mc:AlternateContent xmlns:mc="http://schemas.openxmlformats.org/markup-compatibility/2006">
              <mc:Choice xmlns:v="urn:schemas-microsoft-com:vml" Requires="v">
                <p:oleObj spid="_x0000_s134262" name="文档" r:id="rId7" imgW="388181" imgH="594270" progId="Word.Document.12">
                  <p:embed/>
                </p:oleObj>
              </mc:Choice>
              <mc:Fallback>
                <p:oleObj name="文档" r:id="rId7" imgW="388181" imgH="594270" progId="Word.Document.12">
                  <p:embed/>
                  <p:pic>
                    <p:nvPicPr>
                      <p:cNvPr id="0" name=""/>
                      <p:cNvPicPr/>
                      <p:nvPr/>
                    </p:nvPicPr>
                    <p:blipFill>
                      <a:blip r:embed="rId8"/>
                      <a:stretch>
                        <a:fillRect/>
                      </a:stretch>
                    </p:blipFill>
                    <p:spPr>
                      <a:xfrm>
                        <a:off x="3065958" y="1736899"/>
                        <a:ext cx="388938" cy="593725"/>
                      </a:xfrm>
                      <a:prstGeom prst="rect">
                        <a:avLst/>
                      </a:prstGeom>
                    </p:spPr>
                  </p:pic>
                </p:oleObj>
              </mc:Fallback>
            </mc:AlternateContent>
          </a:graphicData>
        </a:graphic>
      </p:graphicFrame>
      <p:graphicFrame>
        <p:nvGraphicFramePr>
          <p:cNvPr id="13" name="对象 12"/>
          <p:cNvGraphicFramePr>
            <a:graphicFrameLocks noChangeAspect="1"/>
          </p:cNvGraphicFramePr>
          <p:nvPr>
            <p:extLst>
              <p:ext uri="{D42A27DB-BD31-4B8C-83A1-F6EECF244321}">
                <p14:modId xmlns:p14="http://schemas.microsoft.com/office/powerpoint/2010/main" val="584247861"/>
              </p:ext>
            </p:extLst>
          </p:nvPr>
        </p:nvGraphicFramePr>
        <p:xfrm>
          <a:off x="4347641" y="1736899"/>
          <a:ext cx="388938" cy="593725"/>
        </p:xfrm>
        <a:graphic>
          <a:graphicData uri="http://schemas.openxmlformats.org/presentationml/2006/ole">
            <mc:AlternateContent xmlns:mc="http://schemas.openxmlformats.org/markup-compatibility/2006">
              <mc:Choice xmlns:v="urn:schemas-microsoft-com:vml" Requires="v">
                <p:oleObj spid="_x0000_s134263" name="文档" r:id="rId10" imgW="388181" imgH="594270" progId="Word.Document.12">
                  <p:embed/>
                </p:oleObj>
              </mc:Choice>
              <mc:Fallback>
                <p:oleObj name="文档" r:id="rId10" imgW="388181" imgH="594270" progId="Word.Document.12">
                  <p:embed/>
                  <p:pic>
                    <p:nvPicPr>
                      <p:cNvPr id="0" name=""/>
                      <p:cNvPicPr/>
                      <p:nvPr/>
                    </p:nvPicPr>
                    <p:blipFill>
                      <a:blip r:embed="rId11"/>
                      <a:stretch>
                        <a:fillRect/>
                      </a:stretch>
                    </p:blipFill>
                    <p:spPr>
                      <a:xfrm>
                        <a:off x="4347641" y="1736899"/>
                        <a:ext cx="388938" cy="593725"/>
                      </a:xfrm>
                      <a:prstGeom prst="rect">
                        <a:avLst/>
                      </a:prstGeom>
                    </p:spPr>
                  </p:pic>
                </p:oleObj>
              </mc:Fallback>
            </mc:AlternateContent>
          </a:graphicData>
        </a:graphic>
      </p:graphicFrame>
      <p:sp>
        <p:nvSpPr>
          <p:cNvPr id="12" name="矩形 1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4" name="圆角矩形 13">
            <a:hlinkClick r:id="rId12"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15" name="Rectangle 21">
            <a:hlinkClick r:id="rId13" action="ppaction://hlinksldjump"/>
          </p:cNvPr>
          <p:cNvSpPr>
            <a:spLocks noChangeArrowheads="1"/>
          </p:cNvSpPr>
          <p:nvPr/>
        </p:nvSpPr>
        <p:spPr bwMode="auto">
          <a:xfrm>
            <a:off x="9952886" y="117426"/>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1776643819"/>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 name="Rectangle 21">
            <a:hlinkClick r:id="rId3" action="ppaction://hlinksldjump"/>
          </p:cNvPr>
          <p:cNvSpPr>
            <a:spLocks noChangeArrowheads="1"/>
          </p:cNvSpPr>
          <p:nvPr/>
        </p:nvSpPr>
        <p:spPr bwMode="auto">
          <a:xfrm>
            <a:off x="10455064" y="117426"/>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5" name="Rectangle 21">
            <a:hlinkClick r:id="rId4" action="ppaction://hlinksldjump"/>
          </p:cNvPr>
          <p:cNvSpPr>
            <a:spLocks noChangeArrowheads="1"/>
          </p:cNvSpPr>
          <p:nvPr/>
        </p:nvSpPr>
        <p:spPr bwMode="auto">
          <a:xfrm>
            <a:off x="10933100" y="117426"/>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6" name="Rectangle 21">
            <a:hlinkClick r:id="rId5" action="ppaction://hlinksldjump"/>
          </p:cNvPr>
          <p:cNvSpPr>
            <a:spLocks noChangeArrowheads="1"/>
          </p:cNvSpPr>
          <p:nvPr/>
        </p:nvSpPr>
        <p:spPr bwMode="auto">
          <a:xfrm>
            <a:off x="11386994" y="117426"/>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graphicFrame>
        <p:nvGraphicFramePr>
          <p:cNvPr id="2" name="对象 1"/>
          <p:cNvGraphicFramePr>
            <a:graphicFrameLocks noChangeAspect="1"/>
          </p:cNvGraphicFramePr>
          <p:nvPr>
            <p:extLst>
              <p:ext uri="{D42A27DB-BD31-4B8C-83A1-F6EECF244321}">
                <p14:modId xmlns:p14="http://schemas.microsoft.com/office/powerpoint/2010/main" val="860963534"/>
              </p:ext>
            </p:extLst>
          </p:nvPr>
        </p:nvGraphicFramePr>
        <p:xfrm>
          <a:off x="391938" y="933450"/>
          <a:ext cx="11391900" cy="4010025"/>
        </p:xfrm>
        <a:graphic>
          <a:graphicData uri="http://schemas.openxmlformats.org/presentationml/2006/ole">
            <mc:AlternateContent xmlns:mc="http://schemas.openxmlformats.org/markup-compatibility/2006">
              <mc:Choice xmlns:v="urn:schemas-microsoft-com:vml" Requires="v">
                <p:oleObj spid="_x0000_s135285" name="文档" r:id="rId7" imgW="11399070" imgH="4009770" progId="Word.Document.12">
                  <p:embed/>
                </p:oleObj>
              </mc:Choice>
              <mc:Fallback>
                <p:oleObj name="文档" r:id="rId7" imgW="11399070" imgH="4009770" progId="Word.Document.12">
                  <p:embed/>
                  <p:pic>
                    <p:nvPicPr>
                      <p:cNvPr id="0" name=""/>
                      <p:cNvPicPr/>
                      <p:nvPr/>
                    </p:nvPicPr>
                    <p:blipFill>
                      <a:blip r:embed="rId8"/>
                      <a:stretch>
                        <a:fillRect/>
                      </a:stretch>
                    </p:blipFill>
                    <p:spPr>
                      <a:xfrm>
                        <a:off x="391938" y="933450"/>
                        <a:ext cx="11391900" cy="4010025"/>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857427246"/>
              </p:ext>
            </p:extLst>
          </p:nvPr>
        </p:nvGraphicFramePr>
        <p:xfrm>
          <a:off x="397049" y="4664968"/>
          <a:ext cx="7435850" cy="781050"/>
        </p:xfrm>
        <a:graphic>
          <a:graphicData uri="http://schemas.openxmlformats.org/presentationml/2006/ole">
            <mc:AlternateContent xmlns:mc="http://schemas.openxmlformats.org/markup-compatibility/2006">
              <mc:Choice xmlns:v="urn:schemas-microsoft-com:vml" Requires="v">
                <p:oleObj spid="_x0000_s135286" name="文档" r:id="rId10" imgW="7436490" imgH="780840" progId="Word.Document.12">
                  <p:embed/>
                </p:oleObj>
              </mc:Choice>
              <mc:Fallback>
                <p:oleObj name="文档" r:id="rId10" imgW="7436490" imgH="780840" progId="Word.Document.12">
                  <p:embed/>
                  <p:pic>
                    <p:nvPicPr>
                      <p:cNvPr id="0" name=""/>
                      <p:cNvPicPr/>
                      <p:nvPr/>
                    </p:nvPicPr>
                    <p:blipFill>
                      <a:blip r:embed="rId11"/>
                      <a:stretch>
                        <a:fillRect/>
                      </a:stretch>
                    </p:blipFill>
                    <p:spPr>
                      <a:xfrm>
                        <a:off x="397049" y="4664968"/>
                        <a:ext cx="7435850" cy="781050"/>
                      </a:xfrm>
                      <a:prstGeom prst="rect">
                        <a:avLst/>
                      </a:prstGeom>
                    </p:spPr>
                  </p:pic>
                </p:oleObj>
              </mc:Fallback>
            </mc:AlternateContent>
          </a:graphicData>
        </a:graphic>
      </p:graphicFrame>
      <p:sp>
        <p:nvSpPr>
          <p:cNvPr id="8" name="Rectangle 21">
            <a:hlinkClick r:id="rId12" action="ppaction://hlinksldjump"/>
          </p:cNvPr>
          <p:cNvSpPr>
            <a:spLocks noChangeArrowheads="1"/>
          </p:cNvSpPr>
          <p:nvPr/>
        </p:nvSpPr>
        <p:spPr bwMode="auto">
          <a:xfrm>
            <a:off x="9952886" y="117426"/>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12465661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linds(horizontal)">
                                      <p:cBhvr>
                                        <p:cTn id="11" dur="7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1">
            <a:hlinkClick r:id="rId2" action="ppaction://hlinksldjump"/>
          </p:cNvPr>
          <p:cNvSpPr>
            <a:spLocks noChangeArrowheads="1"/>
          </p:cNvSpPr>
          <p:nvPr/>
        </p:nvSpPr>
        <p:spPr bwMode="auto">
          <a:xfrm>
            <a:off x="10455064" y="117426"/>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6" name="Rectangle 21">
            <a:hlinkClick r:id="rId3" action="ppaction://hlinksldjump"/>
          </p:cNvPr>
          <p:cNvSpPr>
            <a:spLocks noChangeArrowheads="1"/>
          </p:cNvSpPr>
          <p:nvPr/>
        </p:nvSpPr>
        <p:spPr bwMode="auto">
          <a:xfrm>
            <a:off x="10933100" y="117426"/>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7" name="Rectangle 21">
            <a:hlinkClick r:id="rId4" action="ppaction://hlinksldjump"/>
          </p:cNvPr>
          <p:cNvSpPr>
            <a:spLocks noChangeArrowheads="1"/>
          </p:cNvSpPr>
          <p:nvPr/>
        </p:nvSpPr>
        <p:spPr bwMode="auto">
          <a:xfrm>
            <a:off x="11386994" y="117426"/>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4" name="矩形 3"/>
          <p:cNvSpPr/>
          <p:nvPr/>
        </p:nvSpPr>
        <p:spPr>
          <a:xfrm>
            <a:off x="550590" y="818967"/>
            <a:ext cx="11074344" cy="3618939"/>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为测定镀层厚度，用</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溶液溶解钢制品表面的铝镀层，当反应转移</a:t>
            </a:r>
            <a:r>
              <a:rPr lang="en-US" altLang="zh-CN" sz="2800" kern="100" dirty="0">
                <a:latin typeface="Times New Roman"/>
                <a:ea typeface="华文细黑"/>
                <a:cs typeface="Courier New"/>
              </a:rPr>
              <a:t>6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电子时，所得还原产物的物质的量为</a:t>
            </a:r>
            <a:r>
              <a:rPr lang="en-US" altLang="zh-CN" sz="2800" kern="100" dirty="0" smtClean="0">
                <a:latin typeface="Times New Roman"/>
                <a:ea typeface="华文细黑"/>
                <a:cs typeface="Courier New"/>
              </a:rPr>
              <a:t>___ </a:t>
            </a:r>
            <a:r>
              <a:rPr lang="en-US" altLang="zh-CN" sz="2800" kern="100" dirty="0" err="1" smtClean="0">
                <a:latin typeface="Times New Roman"/>
                <a:ea typeface="华文细黑"/>
                <a:cs typeface="Courier New"/>
              </a:rPr>
              <a:t>mol</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用</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溶液溶解铝镀层的反应为</a:t>
            </a:r>
            <a:r>
              <a:rPr lang="en-US" altLang="zh-CN" sz="2800" kern="100" dirty="0">
                <a:latin typeface="Times New Roman"/>
                <a:ea typeface="华文细黑"/>
                <a:cs typeface="Courier New"/>
              </a:rPr>
              <a:t>2Al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6H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=2</a:t>
            </a:r>
            <a:r>
              <a:rPr lang="en-US" altLang="zh-CN" sz="2800" kern="100" dirty="0">
                <a:latin typeface="IPAPANNEW"/>
                <a:ea typeface="华文细黑"/>
                <a:cs typeface="Times New Roman"/>
              </a:rPr>
              <a:t>[Al(OH)</a:t>
            </a:r>
            <a:r>
              <a:rPr lang="en-US" altLang="zh-CN" sz="2800" kern="100" baseline="-25000" dirty="0">
                <a:latin typeface="IPAPANNEW"/>
                <a:ea typeface="华文细黑"/>
                <a:cs typeface="Times New Roman"/>
              </a:rPr>
              <a:t>4</a:t>
            </a:r>
            <a:r>
              <a:rPr lang="en-US" altLang="zh-CN" sz="2800" kern="100" dirty="0">
                <a:latin typeface="IPAPANNEW"/>
                <a:ea typeface="华文细黑"/>
                <a:cs typeface="Times New Roman"/>
              </a:rPr>
              <a:t>]</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3H</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，水作氧化剂，转移</a:t>
            </a:r>
            <a:r>
              <a:rPr lang="en-US" altLang="zh-CN" sz="2800" kern="100" dirty="0">
                <a:latin typeface="Times New Roman"/>
                <a:ea typeface="华文细黑"/>
                <a:cs typeface="Courier New"/>
              </a:rPr>
              <a:t>6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电子时，根据得失电子守恒可知，还原产物</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为</a:t>
            </a:r>
            <a:r>
              <a:rPr lang="en-US" altLang="zh-CN" sz="2800" kern="100" dirty="0">
                <a:latin typeface="Times New Roman"/>
                <a:ea typeface="华文细黑"/>
                <a:cs typeface="Courier New"/>
              </a:rPr>
              <a:t>3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6" name="矩形 5"/>
          <p:cNvSpPr/>
          <p:nvPr/>
        </p:nvSpPr>
        <p:spPr>
          <a:xfrm>
            <a:off x="7914456" y="1716857"/>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3</a:t>
            </a:r>
            <a:endParaRPr lang="zh-CN" altLang="en-US" sz="2800" kern="100" dirty="0">
              <a:solidFill>
                <a:schemeClr val="accent6">
                  <a:lumMod val="75000"/>
                </a:schemeClr>
              </a:solidFill>
              <a:latin typeface="Times New Roman"/>
              <a:ea typeface="华文细黑"/>
            </a:endParaRPr>
          </a:p>
        </p:txBody>
      </p:sp>
      <p:sp>
        <p:nvSpPr>
          <p:cNvPr id="8" name="矩形 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9" name="圆角矩形 8">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10" name="Rectangle 21">
            <a:hlinkClick r:id="rId5" action="ppaction://hlinksldjump"/>
          </p:cNvPr>
          <p:cNvSpPr>
            <a:spLocks noChangeArrowheads="1"/>
          </p:cNvSpPr>
          <p:nvPr/>
        </p:nvSpPr>
        <p:spPr bwMode="auto">
          <a:xfrm>
            <a:off x="9952886" y="117426"/>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298456790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blinds(horizontal)">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4">
                                            <p:txEl>
                                              <p:pRg st="1" end="1"/>
                                            </p:txEl>
                                          </p:spTgt>
                                        </p:tgtEl>
                                      </p:cBhvr>
                                    </p:animEffect>
                                    <p:set>
                                      <p:cBhvr>
                                        <p:cTn id="17" dur="1" fill="hold">
                                          <p:stCondLst>
                                            <p:cond delay="499"/>
                                          </p:stCondLst>
                                        </p:cTn>
                                        <p:tgtEl>
                                          <p:spTgt spid="4">
                                            <p:txEl>
                                              <p:pRg st="1" end="1"/>
                                            </p:txEl>
                                          </p:spTgt>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6"/>
                                        </p:tgtEl>
                                      </p:cBhvr>
                                    </p:animEffect>
                                    <p:set>
                                      <p:cBhvr>
                                        <p:cTn id="20"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9"/>
                  </p:tgtEl>
                </p:cond>
              </p:nextCondLst>
            </p:seq>
          </p:childTnLst>
        </p:cTn>
      </p:par>
    </p:tnLst>
    <p:bldLst>
      <p:bldP spid="6" grpId="0"/>
      <p:bldP spid="6" grpId="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04938" y="588253"/>
            <a:ext cx="11639246" cy="5909310"/>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用铝粉和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做铝热反应实验，需要的试剂还有</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err="1">
                <a:latin typeface="Times New Roman"/>
                <a:ea typeface="华文细黑"/>
                <a:cs typeface="Courier New"/>
              </a:rPr>
              <a:t>a.KCl</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b.KClO</a:t>
            </a:r>
            <a:r>
              <a:rPr lang="en-US" altLang="zh-CN" sz="2800" kern="100" baseline="-25000" dirty="0" smtClean="0">
                <a:latin typeface="Times New Roman"/>
                <a:ea typeface="华文细黑"/>
                <a:cs typeface="Courier New"/>
              </a:rPr>
              <a:t>3                   </a:t>
            </a:r>
            <a:r>
              <a:rPr lang="en-US" altLang="zh-CN" sz="2800" kern="100" dirty="0" smtClean="0">
                <a:latin typeface="Times New Roman"/>
                <a:ea typeface="华文细黑"/>
                <a:cs typeface="Courier New"/>
              </a:rPr>
              <a:t>c.MnO</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d.Mg</a:t>
            </a:r>
            <a:endParaRPr lang="zh-CN" altLang="zh-CN" sz="280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取少量铝热反应所得的固体混合物，将其溶于足量稀</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，滴加</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溶液无明显现象，</a:t>
            </a:r>
            <a:r>
              <a:rPr lang="en-US" altLang="zh-CN" sz="2800" kern="100" dirty="0" smtClean="0">
                <a:latin typeface="Times New Roman"/>
                <a:ea typeface="华文细黑"/>
                <a:cs typeface="Courier New"/>
              </a:rPr>
              <a:t>____(</a:t>
            </a:r>
            <a:r>
              <a:rPr lang="zh-CN" altLang="zh-CN" sz="2800" kern="100" dirty="0">
                <a:latin typeface="Times New Roman"/>
                <a:ea typeface="华文细黑"/>
                <a:cs typeface="Times New Roman"/>
              </a:rPr>
              <a:t>填</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能</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或</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不能</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说明固体混合物中无</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，理由是</a:t>
            </a:r>
            <a:r>
              <a:rPr lang="en-US" altLang="zh-CN" sz="2800" kern="100" dirty="0" smtClean="0">
                <a:latin typeface="Times New Roman"/>
                <a:ea typeface="华文细黑"/>
                <a:cs typeface="Courier New"/>
              </a:rPr>
              <a:t>_______________________________________________________</a:t>
            </a:r>
            <a:r>
              <a:rPr lang="en-US" altLang="zh-CN" sz="2800" kern="100" dirty="0">
                <a:latin typeface="Times New Roman"/>
                <a:ea typeface="华文细黑"/>
                <a:cs typeface="Courier New"/>
              </a:rPr>
              <a:t>_ </a:t>
            </a:r>
            <a:endParaRPr lang="en-US" altLang="zh-CN" sz="2800" kern="100" dirty="0" smtClean="0">
              <a:latin typeface="Times New Roman"/>
              <a:ea typeface="华文细黑"/>
              <a:cs typeface="Courier New"/>
            </a:endParaRPr>
          </a:p>
          <a:p>
            <a:pPr algn="just">
              <a:lnSpc>
                <a:spcPct val="150000"/>
              </a:lnSpc>
              <a:spcAft>
                <a:spcPts val="0"/>
              </a:spcAft>
            </a:pPr>
            <a:r>
              <a:rPr lang="en-US" altLang="zh-CN" sz="2800" kern="100" dirty="0" smtClean="0">
                <a:latin typeface="Times New Roman"/>
                <a:ea typeface="华文细黑"/>
                <a:cs typeface="Courier New"/>
              </a:rPr>
              <a:t>______________(</a:t>
            </a:r>
            <a:r>
              <a:rPr lang="zh-CN" altLang="zh-CN" sz="2800" kern="100" dirty="0">
                <a:latin typeface="Times New Roman"/>
                <a:ea typeface="华文细黑"/>
                <a:cs typeface="Times New Roman"/>
              </a:rPr>
              <a:t>用离子方程式说明</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做</a:t>
            </a:r>
            <a:r>
              <a:rPr lang="zh-CN" altLang="zh-CN" sz="2800" kern="100" dirty="0">
                <a:latin typeface="Times New Roman"/>
                <a:ea typeface="华文细黑"/>
                <a:cs typeface="Times New Roman"/>
              </a:rPr>
              <a:t>铝热反应的实验时，需要</a:t>
            </a:r>
            <a:r>
              <a:rPr lang="en-US" altLang="zh-CN" sz="2800" kern="100" dirty="0">
                <a:latin typeface="Times New Roman"/>
                <a:ea typeface="华文细黑"/>
                <a:cs typeface="Courier New"/>
              </a:rPr>
              <a:t>KClO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作助燃剂，且用镁条引燃；即使固体混合物中有</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，因发生反应</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6H</a:t>
            </a:r>
            <a:r>
              <a:rPr lang="zh-CN" altLang="zh-CN" sz="2800" kern="100" baseline="30000" dirty="0">
                <a:latin typeface="Times New Roman"/>
                <a:ea typeface="华文细黑"/>
                <a:cs typeface="Times New Roman"/>
              </a:rPr>
              <a:t>＋</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=2Fe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=3Fe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，使</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转化为</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溶液也不会变红</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15" name="Rectangle 21">
            <a:hlinkClick r:id="rId2" action="ppaction://hlinksldjump"/>
          </p:cNvPr>
          <p:cNvSpPr>
            <a:spLocks noChangeArrowheads="1"/>
          </p:cNvSpPr>
          <p:nvPr/>
        </p:nvSpPr>
        <p:spPr bwMode="auto">
          <a:xfrm>
            <a:off x="10455064" y="117426"/>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6" name="Rectangle 21">
            <a:hlinkClick r:id="rId3" action="ppaction://hlinksldjump"/>
          </p:cNvPr>
          <p:cNvSpPr>
            <a:spLocks noChangeArrowheads="1"/>
          </p:cNvSpPr>
          <p:nvPr/>
        </p:nvSpPr>
        <p:spPr bwMode="auto">
          <a:xfrm>
            <a:off x="10933100" y="117426"/>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7" name="Rectangle 21">
            <a:hlinkClick r:id="rId4" action="ppaction://hlinksldjump"/>
          </p:cNvPr>
          <p:cNvSpPr>
            <a:spLocks noChangeArrowheads="1"/>
          </p:cNvSpPr>
          <p:nvPr/>
        </p:nvSpPr>
        <p:spPr bwMode="auto">
          <a:xfrm>
            <a:off x="11386994" y="117426"/>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 name="矩形 1"/>
          <p:cNvSpPr/>
          <p:nvPr/>
        </p:nvSpPr>
        <p:spPr>
          <a:xfrm>
            <a:off x="8615486" y="722744"/>
            <a:ext cx="543739" cy="523220"/>
          </a:xfrm>
          <a:prstGeom prst="rect">
            <a:avLst/>
          </a:prstGeom>
        </p:spPr>
        <p:txBody>
          <a:bodyPr wrap="none">
            <a:spAutoFit/>
          </a:bodyPr>
          <a:lstStyle/>
          <a:p>
            <a:r>
              <a:rPr lang="en-US" altLang="zh-CN" sz="2800" kern="100" dirty="0" err="1">
                <a:solidFill>
                  <a:schemeClr val="accent6">
                    <a:lumMod val="75000"/>
                  </a:schemeClr>
                </a:solidFill>
                <a:latin typeface="Times New Roman"/>
                <a:ea typeface="华文细黑"/>
              </a:rPr>
              <a:t>bd</a:t>
            </a:r>
            <a:endParaRPr lang="zh-CN" altLang="en-US" sz="2800" kern="100" dirty="0">
              <a:solidFill>
                <a:schemeClr val="accent6">
                  <a:lumMod val="75000"/>
                </a:schemeClr>
              </a:solidFill>
              <a:latin typeface="Times New Roman"/>
              <a:ea typeface="华文细黑"/>
            </a:endParaRPr>
          </a:p>
        </p:txBody>
      </p:sp>
      <p:sp>
        <p:nvSpPr>
          <p:cNvPr id="3" name="矩形 2"/>
          <p:cNvSpPr/>
          <p:nvPr/>
        </p:nvSpPr>
        <p:spPr>
          <a:xfrm>
            <a:off x="3032155" y="2614002"/>
            <a:ext cx="902811" cy="523220"/>
          </a:xfrm>
          <a:prstGeom prst="rect">
            <a:avLst/>
          </a:prstGeom>
        </p:spPr>
        <p:txBody>
          <a:bodyPr wrap="none">
            <a:spAutoFit/>
          </a:bodyPr>
          <a:lstStyle/>
          <a:p>
            <a:r>
              <a:rPr lang="zh-CN" altLang="zh-CN" sz="2800" kern="100" dirty="0">
                <a:solidFill>
                  <a:schemeClr val="accent6">
                    <a:lumMod val="75000"/>
                  </a:schemeClr>
                </a:solidFill>
                <a:latin typeface="Times New Roman"/>
                <a:ea typeface="华文细黑"/>
              </a:rPr>
              <a:t>不能</a:t>
            </a:r>
            <a:endParaRPr lang="zh-CN" altLang="en-US" sz="2800" kern="100" dirty="0">
              <a:solidFill>
                <a:schemeClr val="accent6">
                  <a:lumMod val="75000"/>
                </a:schemeClr>
              </a:solidFill>
              <a:latin typeface="Times New Roman"/>
              <a:ea typeface="华文细黑"/>
            </a:endParaRPr>
          </a:p>
        </p:txBody>
      </p:sp>
      <p:sp>
        <p:nvSpPr>
          <p:cNvPr id="6" name="矩形 5"/>
          <p:cNvSpPr/>
          <p:nvPr/>
        </p:nvSpPr>
        <p:spPr>
          <a:xfrm>
            <a:off x="251634" y="3099008"/>
            <a:ext cx="11873194" cy="1384995"/>
          </a:xfrm>
          <a:prstGeom prst="rect">
            <a:avLst/>
          </a:prstGeom>
        </p:spPr>
        <p:txBody>
          <a:bodyPr>
            <a:spAutoFit/>
          </a:bodyPr>
          <a:lstStyle/>
          <a:p>
            <a:pPr>
              <a:lnSpc>
                <a:spcPct val="150000"/>
              </a:lnSpc>
            </a:pPr>
            <a:r>
              <a:rPr lang="en-US" altLang="zh-CN" sz="2800" kern="100" dirty="0" smtClean="0">
                <a:solidFill>
                  <a:schemeClr val="accent6">
                    <a:lumMod val="75000"/>
                  </a:schemeClr>
                </a:solidFill>
                <a:latin typeface="Times New Roman"/>
                <a:ea typeface="华文细黑"/>
              </a:rPr>
              <a:t>	Fe</a:t>
            </a:r>
            <a:r>
              <a:rPr lang="en-US" altLang="zh-CN" sz="2800" kern="100" baseline="-25000" dirty="0" smtClean="0">
                <a:solidFill>
                  <a:schemeClr val="accent6">
                    <a:lumMod val="75000"/>
                  </a:schemeClr>
                </a:solidFill>
                <a:latin typeface="Times New Roman"/>
                <a:ea typeface="华文细黑"/>
              </a:rPr>
              <a:t>2</a:t>
            </a:r>
            <a:r>
              <a:rPr lang="en-US" altLang="zh-CN" sz="2800" kern="100" dirty="0" smtClean="0">
                <a:solidFill>
                  <a:schemeClr val="accent6">
                    <a:lumMod val="75000"/>
                  </a:schemeClr>
                </a:solidFill>
                <a:latin typeface="Times New Roman"/>
                <a:ea typeface="华文细黑"/>
              </a:rPr>
              <a:t>O</a:t>
            </a:r>
            <a:r>
              <a:rPr lang="en-US" altLang="zh-CN" sz="2800" kern="100" baseline="-25000" dirty="0" smtClean="0">
                <a:solidFill>
                  <a:schemeClr val="accent6">
                    <a:lumMod val="75000"/>
                  </a:schemeClr>
                </a:solidFill>
                <a:latin typeface="Times New Roman"/>
                <a:ea typeface="华文细黑"/>
              </a:rPr>
              <a:t>3</a:t>
            </a:r>
            <a:r>
              <a:rPr lang="zh-CN" altLang="zh-CN" sz="2800" kern="1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rPr>
              <a:t>6H</a:t>
            </a:r>
            <a:r>
              <a:rPr lang="zh-CN" altLang="zh-CN" sz="2800" kern="100" baseline="30000" dirty="0">
                <a:solidFill>
                  <a:schemeClr val="accent6">
                    <a:lumMod val="75000"/>
                  </a:schemeClr>
                </a:solidFill>
                <a:latin typeface="Times New Roman"/>
                <a:ea typeface="华文细黑"/>
                <a:cs typeface="Times New Roman"/>
              </a:rPr>
              <a:t>＋</a:t>
            </a:r>
            <a:r>
              <a:rPr lang="en-US" altLang="zh-CN" sz="2800" kern="100" spc="-80" dirty="0">
                <a:solidFill>
                  <a:schemeClr val="accent6">
                    <a:lumMod val="75000"/>
                  </a:schemeClr>
                </a:solidFill>
                <a:latin typeface="Times New Roman"/>
                <a:ea typeface="华文细黑"/>
              </a:rPr>
              <a:t>==</a:t>
            </a:r>
            <a:r>
              <a:rPr lang="en-US" altLang="zh-CN" sz="2800" kern="100" dirty="0">
                <a:solidFill>
                  <a:schemeClr val="accent6">
                    <a:lumMod val="75000"/>
                  </a:schemeClr>
                </a:solidFill>
                <a:latin typeface="Times New Roman"/>
                <a:ea typeface="华文细黑"/>
              </a:rPr>
              <a:t>=2Fe</a:t>
            </a:r>
            <a:r>
              <a:rPr lang="en-US" altLang="zh-CN" sz="2800" kern="100" baseline="30000" dirty="0">
                <a:solidFill>
                  <a:schemeClr val="accent6">
                    <a:lumMod val="75000"/>
                  </a:schemeClr>
                </a:solidFill>
                <a:latin typeface="Times New Roman"/>
                <a:ea typeface="华文细黑"/>
              </a:rPr>
              <a:t>3</a:t>
            </a:r>
            <a:r>
              <a:rPr lang="zh-CN" altLang="zh-CN" sz="2800" kern="100" baseline="30000" dirty="0">
                <a:solidFill>
                  <a:schemeClr val="accent6">
                    <a:lumMod val="75000"/>
                  </a:schemeClr>
                </a:solidFill>
                <a:latin typeface="Times New Roman"/>
                <a:ea typeface="华文细黑"/>
                <a:cs typeface="Times New Roman"/>
              </a:rPr>
              <a:t>＋</a:t>
            </a:r>
            <a:r>
              <a:rPr lang="zh-CN" altLang="zh-CN" sz="2800" kern="1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rPr>
              <a:t>3H</a:t>
            </a:r>
            <a:r>
              <a:rPr lang="en-US" altLang="zh-CN" sz="2800" kern="100" baseline="-25000" dirty="0">
                <a:solidFill>
                  <a:schemeClr val="accent6">
                    <a:lumMod val="75000"/>
                  </a:schemeClr>
                </a:solidFill>
                <a:latin typeface="Times New Roman"/>
                <a:ea typeface="华文细黑"/>
              </a:rPr>
              <a:t>2</a:t>
            </a:r>
            <a:r>
              <a:rPr lang="en-US" altLang="zh-CN" sz="2800" kern="100" dirty="0">
                <a:solidFill>
                  <a:schemeClr val="accent6">
                    <a:lumMod val="75000"/>
                  </a:schemeClr>
                </a:solidFill>
                <a:latin typeface="Times New Roman"/>
                <a:ea typeface="华文细黑"/>
              </a:rPr>
              <a:t>O</a:t>
            </a:r>
            <a:r>
              <a:rPr lang="zh-CN" altLang="zh-CN" sz="2800" kern="1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rPr>
              <a:t>Fe</a:t>
            </a:r>
            <a:r>
              <a:rPr lang="zh-CN" altLang="zh-CN" sz="2800" kern="1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rPr>
              <a:t>2Fe</a:t>
            </a:r>
            <a:r>
              <a:rPr lang="en-US" altLang="zh-CN" sz="2800" kern="100" baseline="30000" dirty="0">
                <a:solidFill>
                  <a:schemeClr val="accent6">
                    <a:lumMod val="75000"/>
                  </a:schemeClr>
                </a:solidFill>
                <a:latin typeface="Times New Roman"/>
                <a:ea typeface="华文细黑"/>
              </a:rPr>
              <a:t>3</a:t>
            </a:r>
            <a:r>
              <a:rPr lang="zh-CN" altLang="zh-CN" sz="2800" kern="100" baseline="30000" dirty="0">
                <a:solidFill>
                  <a:schemeClr val="accent6">
                    <a:lumMod val="75000"/>
                  </a:schemeClr>
                </a:solidFill>
                <a:latin typeface="Times New Roman"/>
                <a:ea typeface="华文细黑"/>
                <a:cs typeface="Times New Roman"/>
              </a:rPr>
              <a:t>＋</a:t>
            </a:r>
            <a:r>
              <a:rPr lang="en-US" altLang="zh-CN" sz="2800" kern="100" spc="-80" dirty="0">
                <a:solidFill>
                  <a:schemeClr val="accent6">
                    <a:lumMod val="75000"/>
                  </a:schemeClr>
                </a:solidFill>
                <a:latin typeface="Times New Roman"/>
                <a:ea typeface="华文细黑"/>
              </a:rPr>
              <a:t>==</a:t>
            </a:r>
            <a:r>
              <a:rPr lang="en-US" altLang="zh-CN" sz="2800" kern="100" dirty="0">
                <a:solidFill>
                  <a:schemeClr val="accent6">
                    <a:lumMod val="75000"/>
                  </a:schemeClr>
                </a:solidFill>
                <a:latin typeface="Times New Roman"/>
                <a:ea typeface="华文细黑"/>
              </a:rPr>
              <a:t>=3Fe</a:t>
            </a:r>
            <a:r>
              <a:rPr lang="en-US" altLang="zh-CN" sz="2800" kern="100" baseline="30000" dirty="0">
                <a:solidFill>
                  <a:schemeClr val="accent6">
                    <a:lumMod val="75000"/>
                  </a:schemeClr>
                </a:solidFill>
                <a:latin typeface="Times New Roman"/>
                <a:ea typeface="华文细黑"/>
              </a:rPr>
              <a:t>2</a:t>
            </a:r>
            <a:r>
              <a:rPr lang="zh-CN" altLang="zh-CN" sz="2800" kern="100" baseline="300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rPr>
              <a:t>(</a:t>
            </a:r>
            <a:r>
              <a:rPr lang="zh-CN" altLang="zh-CN" sz="2800" kern="100" dirty="0">
                <a:solidFill>
                  <a:schemeClr val="accent6">
                    <a:lumMod val="75000"/>
                  </a:schemeClr>
                </a:solidFill>
                <a:latin typeface="Times New Roman"/>
                <a:ea typeface="华文细黑"/>
                <a:cs typeface="Times New Roman"/>
              </a:rPr>
              <a:t>或只写</a:t>
            </a:r>
            <a:r>
              <a:rPr lang="en-US" altLang="zh-CN" sz="2800" kern="100" dirty="0">
                <a:solidFill>
                  <a:schemeClr val="accent6">
                    <a:lumMod val="75000"/>
                  </a:schemeClr>
                </a:solidFill>
                <a:latin typeface="Times New Roman"/>
                <a:ea typeface="华文细黑"/>
              </a:rPr>
              <a:t>Fe</a:t>
            </a:r>
            <a:r>
              <a:rPr lang="zh-CN" altLang="zh-CN" sz="2800" kern="1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rPr>
              <a:t>2Fe</a:t>
            </a:r>
            <a:r>
              <a:rPr lang="en-US" altLang="zh-CN" sz="2800" kern="100" baseline="30000" dirty="0">
                <a:solidFill>
                  <a:schemeClr val="accent6">
                    <a:lumMod val="75000"/>
                  </a:schemeClr>
                </a:solidFill>
                <a:latin typeface="Times New Roman"/>
                <a:ea typeface="华文细黑"/>
              </a:rPr>
              <a:t>3</a:t>
            </a:r>
            <a:r>
              <a:rPr lang="zh-CN" altLang="zh-CN" sz="2800" kern="100" baseline="30000" dirty="0">
                <a:solidFill>
                  <a:schemeClr val="accent6">
                    <a:lumMod val="75000"/>
                  </a:schemeClr>
                </a:solidFill>
                <a:latin typeface="Times New Roman"/>
                <a:ea typeface="华文细黑"/>
                <a:cs typeface="Times New Roman"/>
              </a:rPr>
              <a:t>＋</a:t>
            </a:r>
            <a:r>
              <a:rPr lang="en-US" altLang="zh-CN" sz="2800" kern="100" spc="-80" dirty="0">
                <a:solidFill>
                  <a:schemeClr val="accent6">
                    <a:lumMod val="75000"/>
                  </a:schemeClr>
                </a:solidFill>
                <a:latin typeface="Times New Roman"/>
                <a:ea typeface="华文细黑"/>
              </a:rPr>
              <a:t>==</a:t>
            </a:r>
            <a:r>
              <a:rPr lang="en-US" altLang="zh-CN" sz="2800" kern="100" dirty="0">
                <a:solidFill>
                  <a:schemeClr val="accent6">
                    <a:lumMod val="75000"/>
                  </a:schemeClr>
                </a:solidFill>
                <a:latin typeface="Times New Roman"/>
                <a:ea typeface="华文细黑"/>
              </a:rPr>
              <a:t>=3Fe</a:t>
            </a:r>
            <a:r>
              <a:rPr lang="en-US" altLang="zh-CN" sz="2800" kern="100" baseline="30000" dirty="0">
                <a:solidFill>
                  <a:schemeClr val="accent6">
                    <a:lumMod val="75000"/>
                  </a:schemeClr>
                </a:solidFill>
                <a:latin typeface="Times New Roman"/>
                <a:ea typeface="华文细黑"/>
              </a:rPr>
              <a:t>2</a:t>
            </a:r>
            <a:r>
              <a:rPr lang="zh-CN" altLang="zh-CN" sz="2800" kern="100" baseline="300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rPr>
              <a:t>)</a:t>
            </a:r>
            <a:endParaRPr lang="zh-CN" altLang="en-US" sz="2800" dirty="0">
              <a:solidFill>
                <a:schemeClr val="accent6">
                  <a:lumMod val="75000"/>
                </a:schemeClr>
              </a:solidFill>
            </a:endParaRPr>
          </a:p>
        </p:txBody>
      </p:sp>
      <p:sp>
        <p:nvSpPr>
          <p:cNvPr id="18" name="矩形 1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9" name="圆角矩形 18">
            <a:hlinkClick r:id="" action="ppaction://noaction"/>
          </p:cNvPr>
          <p:cNvSpPr/>
          <p:nvPr/>
        </p:nvSpPr>
        <p:spPr>
          <a:xfrm>
            <a:off x="9767614"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12" name="圆角矩形 11">
            <a:hlinkClick r:id="rId5"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
        <p:nvSpPr>
          <p:cNvPr id="13" name="Rectangle 21">
            <a:hlinkClick r:id="rId6" action="ppaction://hlinksldjump"/>
          </p:cNvPr>
          <p:cNvSpPr>
            <a:spLocks noChangeArrowheads="1"/>
          </p:cNvSpPr>
          <p:nvPr/>
        </p:nvSpPr>
        <p:spPr bwMode="auto">
          <a:xfrm>
            <a:off x="9952886" y="117426"/>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36317501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9"/>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4" end="4"/>
                                            </p:txEl>
                                          </p:spTgt>
                                        </p:tgtEl>
                                        <p:attrNameLst>
                                          <p:attrName>style.visibility</p:attrName>
                                        </p:attrNameLst>
                                      </p:cBhvr>
                                      <p:to>
                                        <p:strVal val="visible"/>
                                      </p:to>
                                    </p:set>
                                    <p:animEffect transition="in" filter="blinds(horizontal)">
                                      <p:cBhvr>
                                        <p:cTn id="7" dur="500"/>
                                        <p:tgtEl>
                                          <p:spTgt spid="4">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linds(horizontal)">
                                      <p:cBhvr>
                                        <p:cTn id="15" dur="500"/>
                                        <p:tgtEl>
                                          <p:spTgt spid="3"/>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linds(horizontal)">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4">
                                            <p:txEl>
                                              <p:pRg st="4" end="4"/>
                                            </p:txEl>
                                          </p:spTgt>
                                        </p:tgtEl>
                                      </p:cBhvr>
                                    </p:animEffect>
                                    <p:set>
                                      <p:cBhvr>
                                        <p:cTn id="23" dur="1" fill="hold">
                                          <p:stCondLst>
                                            <p:cond delay="499"/>
                                          </p:stCondLst>
                                        </p:cTn>
                                        <p:tgtEl>
                                          <p:spTgt spid="4">
                                            <p:txEl>
                                              <p:pRg st="4" end="4"/>
                                            </p:txEl>
                                          </p:spTgt>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2"/>
                                        </p:tgtEl>
                                      </p:cBhvr>
                                    </p:animEffect>
                                    <p:set>
                                      <p:cBhvr>
                                        <p:cTn id="26" dur="1" fill="hold">
                                          <p:stCondLst>
                                            <p:cond delay="499"/>
                                          </p:stCondLst>
                                        </p:cTn>
                                        <p:tgtEl>
                                          <p:spTgt spid="2"/>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3"/>
                                        </p:tgtEl>
                                      </p:cBhvr>
                                    </p:animEffect>
                                    <p:set>
                                      <p:cBhvr>
                                        <p:cTn id="29" dur="1" fill="hold">
                                          <p:stCondLst>
                                            <p:cond delay="499"/>
                                          </p:stCondLst>
                                        </p:cTn>
                                        <p:tgtEl>
                                          <p:spTgt spid="3"/>
                                        </p:tgtEl>
                                        <p:attrNameLst>
                                          <p:attrName>style.visibility</p:attrName>
                                        </p:attrNameLst>
                                      </p:cBhvr>
                                      <p:to>
                                        <p:strVal val="hidden"/>
                                      </p:to>
                                    </p:set>
                                  </p:childTnLst>
                                </p:cTn>
                              </p:par>
                              <p:par>
                                <p:cTn id="30" presetID="10" presetClass="exit" presetSubtype="0" fill="hold" grpId="1" nodeType="withEffect">
                                  <p:stCondLst>
                                    <p:cond delay="0"/>
                                  </p:stCondLst>
                                  <p:childTnLst>
                                    <p:animEffect transition="out" filter="fade">
                                      <p:cBhvr>
                                        <p:cTn id="31" dur="500"/>
                                        <p:tgtEl>
                                          <p:spTgt spid="6"/>
                                        </p:tgtEl>
                                      </p:cBhvr>
                                    </p:animEffect>
                                    <p:set>
                                      <p:cBhvr>
                                        <p:cTn id="32"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19"/>
                  </p:tgtEl>
                </p:cond>
              </p:nextCondLst>
            </p:seq>
          </p:childTnLst>
        </p:cTn>
      </p:par>
    </p:tnLst>
    <p:bldLst>
      <p:bldP spid="2" grpId="0"/>
      <p:bldP spid="2" grpId="1"/>
      <p:bldP spid="3" grpId="0"/>
      <p:bldP spid="3" grpId="1"/>
      <p:bldP spid="6" grpId="0"/>
      <p:bldP spid="6" grpId="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9447"/>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1">
            <a:hlinkClick r:id="rId2"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9" name="Rectangle 21">
            <a:hlinkClick r:id="rId3"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30" name="Rectangle 21">
            <a:hlinkClick r:id="rId4"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31" name="Rectangle 21">
            <a:hlinkClick r:id="rId5"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2" name="Rectangle 21">
            <a:hlinkClick r:id="rId6"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33" name="Rectangle 21">
            <a:hlinkClick r:id="rId7"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34" name="Rectangle 21">
            <a:hlinkClick r:id="rId8"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5" name="Rectangle 21">
            <a:hlinkClick r:id="rId9"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6" name="Rectangle 21">
            <a:hlinkClick r:id="rId10"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7" name="Rectangle 21">
            <a:hlinkClick r:id="rId11"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9" name="Rectangle 21">
            <a:hlinkClick r:id="rId12"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40" name="Rectangle 21">
            <a:hlinkClick r:id="rId13"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41" name="Rectangle 21">
            <a:hlinkClick r:id="rId14"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42" name="Rectangle 21">
            <a:hlinkClick r:id="rId15"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20" name="矩形 19"/>
          <p:cNvSpPr/>
          <p:nvPr/>
        </p:nvSpPr>
        <p:spPr>
          <a:xfrm>
            <a:off x="270876" y="587331"/>
            <a:ext cx="11296938" cy="701089"/>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rPr>
              <a:t>1.</a:t>
            </a:r>
            <a:r>
              <a:rPr lang="zh-CN" altLang="zh-CN" sz="2800" kern="100" dirty="0">
                <a:latin typeface="Times New Roman"/>
                <a:ea typeface="华文细黑"/>
                <a:cs typeface="Times New Roman"/>
              </a:rPr>
              <a:t>某合金与铁的物理性质的比较如表所示：</a:t>
            </a:r>
            <a:endParaRPr lang="zh-CN" altLang="zh-CN" sz="1050" kern="100" dirty="0">
              <a:effectLst/>
              <a:latin typeface="宋体"/>
              <a:cs typeface="Courier New"/>
            </a:endParaRPr>
          </a:p>
        </p:txBody>
      </p:sp>
      <p:graphicFrame>
        <p:nvGraphicFramePr>
          <p:cNvPr id="3" name="表格 2"/>
          <p:cNvGraphicFramePr>
            <a:graphicFrameLocks noGrp="1"/>
          </p:cNvGraphicFramePr>
          <p:nvPr>
            <p:extLst>
              <p:ext uri="{D42A27DB-BD31-4B8C-83A1-F6EECF244321}">
                <p14:modId xmlns:p14="http://schemas.microsoft.com/office/powerpoint/2010/main" val="820756186"/>
              </p:ext>
            </p:extLst>
          </p:nvPr>
        </p:nvGraphicFramePr>
        <p:xfrm>
          <a:off x="478582" y="1451427"/>
          <a:ext cx="11376070" cy="2888054"/>
        </p:xfrm>
        <a:graphic>
          <a:graphicData uri="http://schemas.openxmlformats.org/drawingml/2006/table">
            <a:tbl>
              <a:tblPr/>
              <a:tblGrid>
                <a:gridCol w="1354671"/>
                <a:gridCol w="1432573"/>
                <a:gridCol w="2216855"/>
                <a:gridCol w="3184665"/>
                <a:gridCol w="3187306"/>
              </a:tblGrid>
              <a:tr h="1498649">
                <a:tc>
                  <a:txBody>
                    <a:bodyPr/>
                    <a:lstStyle/>
                    <a:p>
                      <a:pPr algn="ctr">
                        <a:lnSpc>
                          <a:spcPct val="150000"/>
                        </a:lnSpc>
                        <a:spcAft>
                          <a:spcPts val="0"/>
                        </a:spcAft>
                      </a:pPr>
                      <a:r>
                        <a:rPr lang="en-US" sz="2800" kern="100" dirty="0">
                          <a:effectLst/>
                          <a:latin typeface="Times New Roman"/>
                          <a:ea typeface="华文细黑"/>
                          <a:cs typeface="Courier New"/>
                        </a:rPr>
                        <a:t> </a:t>
                      </a:r>
                      <a:endParaRPr lang="zh-CN" sz="2800" kern="100" dirty="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tcPr>
                </a:tc>
                <a:tc>
                  <a:txBody>
                    <a:bodyPr/>
                    <a:lstStyle/>
                    <a:p>
                      <a:pPr algn="ctr">
                        <a:lnSpc>
                          <a:spcPct val="150000"/>
                        </a:lnSpc>
                        <a:spcAft>
                          <a:spcPts val="0"/>
                        </a:spcAft>
                      </a:pPr>
                      <a:r>
                        <a:rPr lang="zh-CN" sz="2800" kern="100">
                          <a:effectLst/>
                          <a:latin typeface="Times New Roman"/>
                          <a:ea typeface="华文细黑"/>
                          <a:cs typeface="Times New Roman"/>
                        </a:rPr>
                        <a:t>熔点</a:t>
                      </a:r>
                      <a:r>
                        <a:rPr lang="en-US" sz="2800" kern="100">
                          <a:effectLst/>
                          <a:latin typeface="Times New Roman"/>
                          <a:ea typeface="华文细黑"/>
                          <a:cs typeface="Courier New"/>
                        </a:rPr>
                        <a:t>/</a:t>
                      </a:r>
                      <a:r>
                        <a:rPr lang="en-US" sz="2800" kern="100">
                          <a:effectLst/>
                          <a:latin typeface="宋体"/>
                          <a:ea typeface="华文细黑"/>
                          <a:cs typeface="Times New Roman"/>
                        </a:rPr>
                        <a:t>℃</a:t>
                      </a:r>
                      <a:endParaRPr lang="zh-CN" sz="2800" kern="10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dirty="0">
                          <a:effectLst/>
                          <a:latin typeface="Times New Roman"/>
                          <a:ea typeface="华文细黑"/>
                          <a:cs typeface="Times New Roman"/>
                        </a:rPr>
                        <a:t>密度</a:t>
                      </a:r>
                      <a:r>
                        <a:rPr lang="en-US" sz="2800" kern="100" dirty="0" smtClean="0">
                          <a:effectLst/>
                          <a:latin typeface="Times New Roman"/>
                          <a:ea typeface="华文细黑"/>
                          <a:cs typeface="Courier New"/>
                        </a:rPr>
                        <a:t>/</a:t>
                      </a:r>
                      <a:r>
                        <a:rPr lang="en-US" sz="2800" kern="100" dirty="0" err="1" smtClean="0">
                          <a:effectLst/>
                          <a:latin typeface="Times New Roman"/>
                          <a:ea typeface="华文细黑"/>
                          <a:cs typeface="Courier New"/>
                        </a:rPr>
                        <a:t>g·cm</a:t>
                      </a:r>
                      <a:r>
                        <a:rPr lang="zh-CN" sz="2800" kern="100" baseline="30000" dirty="0">
                          <a:effectLst/>
                          <a:latin typeface="Times New Roman"/>
                          <a:ea typeface="华文细黑"/>
                          <a:cs typeface="Times New Roman"/>
                        </a:rPr>
                        <a:t>－</a:t>
                      </a:r>
                      <a:r>
                        <a:rPr lang="en-US" sz="2800" kern="100" baseline="30000" dirty="0">
                          <a:effectLst/>
                          <a:latin typeface="Times New Roman"/>
                          <a:ea typeface="华文细黑"/>
                          <a:cs typeface="Courier New"/>
                        </a:rPr>
                        <a:t>3</a:t>
                      </a:r>
                      <a:endParaRPr lang="zh-CN" sz="2800" kern="100" dirty="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dirty="0">
                          <a:effectLst/>
                          <a:latin typeface="Times New Roman"/>
                          <a:ea typeface="华文细黑"/>
                          <a:cs typeface="Times New Roman"/>
                        </a:rPr>
                        <a:t>硬度</a:t>
                      </a:r>
                      <a:r>
                        <a:rPr lang="en-US" sz="2800" kern="100" dirty="0">
                          <a:effectLst/>
                          <a:latin typeface="Times New Roman"/>
                          <a:ea typeface="华文细黑"/>
                          <a:cs typeface="Courier New"/>
                        </a:rPr>
                        <a:t>(</a:t>
                      </a:r>
                      <a:r>
                        <a:rPr lang="zh-CN" sz="2800" kern="100" dirty="0" smtClean="0">
                          <a:effectLst/>
                          <a:latin typeface="Times New Roman"/>
                          <a:ea typeface="华文细黑"/>
                          <a:cs typeface="Times New Roman"/>
                        </a:rPr>
                        <a:t>金刚石</a:t>
                      </a:r>
                      <a:r>
                        <a:rPr lang="zh-CN" sz="2800" kern="100" dirty="0">
                          <a:effectLst/>
                          <a:latin typeface="Times New Roman"/>
                          <a:ea typeface="华文细黑"/>
                          <a:cs typeface="Times New Roman"/>
                        </a:rPr>
                        <a:t>为</a:t>
                      </a:r>
                      <a:r>
                        <a:rPr lang="en-US" sz="2800" kern="100" dirty="0">
                          <a:effectLst/>
                          <a:latin typeface="Times New Roman"/>
                          <a:ea typeface="华文细黑"/>
                          <a:cs typeface="Courier New"/>
                        </a:rPr>
                        <a:t>10)</a:t>
                      </a:r>
                      <a:endParaRPr lang="zh-CN" sz="2800" kern="100" dirty="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dirty="0" smtClean="0">
                          <a:effectLst/>
                          <a:latin typeface="Times New Roman"/>
                          <a:ea typeface="华文细黑"/>
                          <a:cs typeface="Times New Roman"/>
                        </a:rPr>
                        <a:t>导电性</a:t>
                      </a:r>
                      <a:r>
                        <a:rPr lang="en-US" sz="2800" kern="100" dirty="0" smtClean="0">
                          <a:effectLst/>
                          <a:latin typeface="Times New Roman"/>
                          <a:ea typeface="华文细黑"/>
                          <a:cs typeface="Courier New"/>
                        </a:rPr>
                        <a:t>(</a:t>
                      </a:r>
                      <a:r>
                        <a:rPr lang="zh-CN" sz="2800" kern="100" dirty="0">
                          <a:effectLst/>
                          <a:latin typeface="Times New Roman"/>
                          <a:ea typeface="华文细黑"/>
                          <a:cs typeface="Times New Roman"/>
                        </a:rPr>
                        <a:t>银为</a:t>
                      </a:r>
                      <a:r>
                        <a:rPr lang="en-US" sz="2800" kern="100" dirty="0">
                          <a:effectLst/>
                          <a:latin typeface="Times New Roman"/>
                          <a:ea typeface="华文细黑"/>
                          <a:cs typeface="Courier New"/>
                        </a:rPr>
                        <a:t>100)</a:t>
                      </a:r>
                      <a:endParaRPr lang="zh-CN" sz="2800" kern="100" dirty="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32346">
                <a:tc>
                  <a:txBody>
                    <a:bodyPr/>
                    <a:lstStyle/>
                    <a:p>
                      <a:pPr algn="ctr">
                        <a:lnSpc>
                          <a:spcPct val="150000"/>
                        </a:lnSpc>
                        <a:spcAft>
                          <a:spcPts val="0"/>
                        </a:spcAft>
                      </a:pPr>
                      <a:r>
                        <a:rPr lang="zh-CN" sz="2800" kern="100">
                          <a:effectLst/>
                          <a:latin typeface="Times New Roman"/>
                          <a:ea typeface="华文细黑"/>
                          <a:cs typeface="Times New Roman"/>
                        </a:rPr>
                        <a:t>某合金</a:t>
                      </a:r>
                      <a:endParaRPr lang="zh-CN" sz="2800" kern="10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2 500</a:t>
                      </a:r>
                      <a:endParaRPr lang="zh-CN" sz="2800" kern="10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3.00</a:t>
                      </a:r>
                      <a:endParaRPr lang="zh-CN" sz="2800" kern="10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dirty="0">
                          <a:effectLst/>
                          <a:latin typeface="Times New Roman"/>
                          <a:ea typeface="华文细黑"/>
                          <a:cs typeface="Courier New"/>
                        </a:rPr>
                        <a:t>7.4</a:t>
                      </a:r>
                      <a:endParaRPr lang="zh-CN" sz="2800" kern="100" dirty="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dirty="0">
                          <a:effectLst/>
                          <a:latin typeface="Times New Roman"/>
                          <a:ea typeface="华文细黑"/>
                          <a:cs typeface="Courier New"/>
                        </a:rPr>
                        <a:t>2.3</a:t>
                      </a:r>
                      <a:endParaRPr lang="zh-CN" sz="2800" kern="100" dirty="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749325">
                <a:tc>
                  <a:txBody>
                    <a:bodyPr/>
                    <a:lstStyle/>
                    <a:p>
                      <a:pPr algn="ctr">
                        <a:lnSpc>
                          <a:spcPct val="150000"/>
                        </a:lnSpc>
                        <a:spcAft>
                          <a:spcPts val="0"/>
                        </a:spcAft>
                      </a:pPr>
                      <a:r>
                        <a:rPr lang="zh-CN" sz="2800" kern="100">
                          <a:effectLst/>
                          <a:latin typeface="Times New Roman"/>
                          <a:ea typeface="华文细黑"/>
                          <a:cs typeface="Times New Roman"/>
                        </a:rPr>
                        <a:t>铁</a:t>
                      </a:r>
                      <a:endParaRPr lang="zh-CN" sz="2800" kern="10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1 535</a:t>
                      </a:r>
                      <a:endParaRPr lang="zh-CN" sz="2800" kern="10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7.86</a:t>
                      </a:r>
                      <a:endParaRPr lang="zh-CN" sz="2800" kern="10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dirty="0">
                          <a:effectLst/>
                          <a:latin typeface="Times New Roman"/>
                          <a:ea typeface="华文细黑"/>
                          <a:cs typeface="Courier New"/>
                        </a:rPr>
                        <a:t>4.5</a:t>
                      </a:r>
                      <a:endParaRPr lang="zh-CN" sz="2800" kern="100" dirty="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dirty="0">
                          <a:effectLst/>
                          <a:latin typeface="Times New Roman"/>
                          <a:ea typeface="华文细黑"/>
                          <a:cs typeface="Courier New"/>
                        </a:rPr>
                        <a:t>17</a:t>
                      </a:r>
                      <a:endParaRPr lang="zh-CN" sz="2800" kern="100" dirty="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5" name="矩形 4"/>
          <p:cNvSpPr/>
          <p:nvPr/>
        </p:nvSpPr>
        <p:spPr>
          <a:xfrm>
            <a:off x="334566" y="4350797"/>
            <a:ext cx="11409907" cy="2031325"/>
          </a:xfrm>
          <a:prstGeom prst="rect">
            <a:avLst/>
          </a:prstGeom>
        </p:spPr>
        <p:txBody>
          <a:bodyPr>
            <a:spAutoFit/>
          </a:bodyPr>
          <a:lstStyle/>
          <a:p>
            <a:pPr algn="just">
              <a:lnSpc>
                <a:spcPct val="150000"/>
              </a:lnSpc>
              <a:spcAft>
                <a:spcPts val="0"/>
              </a:spcAft>
            </a:pPr>
            <a:r>
              <a:rPr lang="zh-CN" altLang="zh-CN" sz="2800" kern="100" dirty="0">
                <a:latin typeface="Times New Roman"/>
                <a:ea typeface="华文细黑"/>
                <a:cs typeface="Times New Roman"/>
              </a:rPr>
              <a:t>还知该合金耐腐蚀，强度大，从以上性能看，该合金不适合做</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导线</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门窗框</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炉具</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D</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飞机外壳</a:t>
            </a:r>
            <a:endParaRPr lang="zh-CN" altLang="zh-CN" sz="2800" kern="100" dirty="0">
              <a:effectLst/>
              <a:latin typeface="宋体"/>
              <a:cs typeface="Courier New"/>
            </a:endParaRPr>
          </a:p>
        </p:txBody>
      </p:sp>
      <p:sp>
        <p:nvSpPr>
          <p:cNvPr id="6" name="矩形 5"/>
          <p:cNvSpPr/>
          <p:nvPr/>
        </p:nvSpPr>
        <p:spPr>
          <a:xfrm>
            <a:off x="10244575" y="4528607"/>
            <a:ext cx="44435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A</a:t>
            </a:r>
            <a:endParaRPr lang="zh-CN" altLang="en-US" sz="2800" kern="100" dirty="0">
              <a:solidFill>
                <a:schemeClr val="accent6">
                  <a:lumMod val="75000"/>
                </a:schemeClr>
              </a:solidFill>
              <a:latin typeface="Times New Roman"/>
              <a:ea typeface="华文细黑"/>
            </a:endParaRPr>
          </a:p>
        </p:txBody>
      </p:sp>
      <p:sp>
        <p:nvSpPr>
          <p:cNvPr id="21" name="矩形 2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2" name="圆角矩形 21"/>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187266809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22"/>
                  </p:tgtEl>
                </p:cond>
              </p:nextCondLst>
            </p:seq>
          </p:childTnLst>
        </p:cTn>
      </p:par>
    </p:tnLst>
    <p:bldLst>
      <p:bldP spid="6" grpId="0"/>
      <p:bldP spid="6" grpId="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608" y="744385"/>
            <a:ext cx="11524006" cy="5340180"/>
          </a:xfrm>
          <a:prstGeom prst="rect">
            <a:avLst/>
          </a:prstGeom>
        </p:spPr>
        <p:txBody>
          <a:bodyPr>
            <a:spAutoFit/>
          </a:bodyPr>
          <a:lstStyle/>
          <a:p>
            <a:pPr algn="just">
              <a:lnSpc>
                <a:spcPts val="52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镁铝合金质优体轻，又不易锈蚀，大量用于航空工业、造船工业、日用化工等领域。下列关于镁铝合金的性质的叙述中正确的是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2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此合金的熔点、硬度比镁和铝的熔点、硬度都高</a:t>
            </a:r>
            <a:endParaRPr lang="zh-CN" altLang="zh-CN" sz="2800" kern="100" dirty="0">
              <a:latin typeface="宋体"/>
              <a:cs typeface="Courier New"/>
            </a:endParaRPr>
          </a:p>
          <a:p>
            <a:pPr algn="just">
              <a:lnSpc>
                <a:spcPts val="52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此合金能全部溶解于稀盐酸中</a:t>
            </a:r>
            <a:endParaRPr lang="zh-CN" altLang="zh-CN" sz="2800" kern="100" dirty="0">
              <a:latin typeface="宋体"/>
              <a:cs typeface="Courier New"/>
            </a:endParaRPr>
          </a:p>
          <a:p>
            <a:pPr algn="just">
              <a:lnSpc>
                <a:spcPts val="52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此合金能全部溶解于氢氧化钠溶液中</a:t>
            </a:r>
            <a:endParaRPr lang="zh-CN" altLang="zh-CN" sz="2800" kern="100" dirty="0">
              <a:latin typeface="宋体"/>
              <a:cs typeface="Courier New"/>
            </a:endParaRPr>
          </a:p>
          <a:p>
            <a:pPr algn="just">
              <a:lnSpc>
                <a:spcPts val="52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此合金不能全部溶解于过量</a:t>
            </a:r>
            <a:r>
              <a:rPr lang="en-US" altLang="zh-CN" sz="2800" kern="100" dirty="0">
                <a:latin typeface="Times New Roman"/>
                <a:ea typeface="华文细黑"/>
                <a:cs typeface="Courier New"/>
              </a:rPr>
              <a:t>FeCl</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a:t>
            </a:r>
            <a:r>
              <a:rPr lang="zh-CN" altLang="zh-CN" sz="2800" kern="100" dirty="0" smtClean="0">
                <a:latin typeface="Times New Roman"/>
                <a:ea typeface="华文细黑"/>
                <a:cs typeface="Times New Roman"/>
              </a:rPr>
              <a:t>中</a:t>
            </a:r>
            <a:endParaRPr lang="en-US" altLang="zh-CN" sz="2800" kern="100" dirty="0" smtClean="0">
              <a:latin typeface="Times New Roman"/>
              <a:ea typeface="华文细黑"/>
              <a:cs typeface="Times New Roman"/>
            </a:endParaRPr>
          </a:p>
          <a:p>
            <a:pPr algn="just">
              <a:lnSpc>
                <a:spcPts val="52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合金的熔点一般低于它的成分金属，</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200"/>
              </a:lnSpc>
              <a:spcAft>
                <a:spcPts val="0"/>
              </a:spcAft>
            </a:pPr>
            <a:r>
              <a:rPr lang="zh-CN" altLang="zh-CN" sz="2800" kern="100" dirty="0" smtClean="0">
                <a:latin typeface="Times New Roman"/>
                <a:ea typeface="华文细黑"/>
                <a:cs typeface="Times New Roman"/>
              </a:rPr>
              <a:t>镁</a:t>
            </a:r>
            <a:r>
              <a:rPr lang="zh-CN" altLang="zh-CN" sz="2800" kern="100" dirty="0">
                <a:latin typeface="Times New Roman"/>
                <a:ea typeface="华文细黑"/>
                <a:cs typeface="Times New Roman"/>
              </a:rPr>
              <a:t>铝合金具有镁、铝的化学性质，只有</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正确</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50" name="Rectangle 21">
            <a:hlinkClick r:id="rId2"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51" name="Rectangle 21">
            <a:hlinkClick r:id="rId3"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52" name="Rectangle 21">
            <a:hlinkClick r:id="rId4"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53" name="Rectangle 21">
            <a:hlinkClick r:id="rId5"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4" name="Rectangle 21">
            <a:hlinkClick r:id="rId6"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5" name="Rectangle 21">
            <a:hlinkClick r:id="rId7"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6" name="Rectangle 21">
            <a:hlinkClick r:id="rId8"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7" name="Rectangle 21">
            <a:hlinkClick r:id="rId9"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8" name="Rectangle 21">
            <a:hlinkClick r:id="rId10"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9" name="Rectangle 21">
            <a:hlinkClick r:id="rId11"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60" name="Rectangle 21">
            <a:hlinkClick r:id="rId12"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61" name="Rectangle 21">
            <a:hlinkClick r:id="rId13"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62" name="Rectangle 21">
            <a:hlinkClick r:id="rId14"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63" name="Rectangle 21">
            <a:hlinkClick r:id="rId15"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2" name="矩形 1"/>
          <p:cNvSpPr/>
          <p:nvPr/>
        </p:nvSpPr>
        <p:spPr>
          <a:xfrm>
            <a:off x="9478591" y="1595712"/>
            <a:ext cx="423514"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B</a:t>
            </a:r>
            <a:endParaRPr lang="zh-CN" altLang="en-US" sz="2800" kern="100" dirty="0">
              <a:solidFill>
                <a:schemeClr val="accent6">
                  <a:lumMod val="75000"/>
                </a:schemeClr>
              </a:solidFill>
              <a:latin typeface="Times New Roman"/>
              <a:ea typeface="华文细黑"/>
            </a:endParaRPr>
          </a:p>
        </p:txBody>
      </p:sp>
      <p:sp>
        <p:nvSpPr>
          <p:cNvPr id="20" name="矩形 1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1" name="圆角矩形 20">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1505842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blinds(horizontal)">
                                      <p:cBhvr>
                                        <p:cTn id="7" dur="500"/>
                                        <p:tgtEl>
                                          <p:spTgt spid="3">
                                            <p:txEl>
                                              <p:pRg st="5" end="5"/>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6" end="6"/>
                                            </p:txEl>
                                          </p:spTgt>
                                        </p:tgtEl>
                                        <p:attrNameLst>
                                          <p:attrName>style.visibility</p:attrName>
                                        </p:attrNameLst>
                                      </p:cBhvr>
                                      <p:to>
                                        <p:strVal val="visible"/>
                                      </p:to>
                                    </p:set>
                                    <p:animEffect transition="in" filter="blinds(horizontal)">
                                      <p:cBhvr>
                                        <p:cTn id="12" dur="500"/>
                                        <p:tgtEl>
                                          <p:spTgt spid="3">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blinds(horizontal)">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3">
                                            <p:txEl>
                                              <p:pRg st="5" end="5"/>
                                            </p:txEl>
                                          </p:spTgt>
                                        </p:tgtEl>
                                      </p:cBhvr>
                                    </p:animEffect>
                                    <p:set>
                                      <p:cBhvr>
                                        <p:cTn id="22" dur="1" fill="hold">
                                          <p:stCondLst>
                                            <p:cond delay="499"/>
                                          </p:stCondLst>
                                        </p:cTn>
                                        <p:tgtEl>
                                          <p:spTgt spid="3">
                                            <p:txEl>
                                              <p:pRg st="5" end="5"/>
                                            </p:txEl>
                                          </p:spTgt>
                                        </p:tgtEl>
                                        <p:attrNameLst>
                                          <p:attrName>style.visibility</p:attrName>
                                        </p:attrNameLst>
                                      </p:cBhvr>
                                      <p:to>
                                        <p:strVal val="hidden"/>
                                      </p:to>
                                    </p:set>
                                  </p:childTnLst>
                                </p:cTn>
                              </p:par>
                              <p:par>
                                <p:cTn id="23" presetID="10" presetClass="exit" presetSubtype="0" fill="hold" nodeType="withEffect">
                                  <p:stCondLst>
                                    <p:cond delay="0"/>
                                  </p:stCondLst>
                                  <p:childTnLst>
                                    <p:animEffect transition="out" filter="fade">
                                      <p:cBhvr>
                                        <p:cTn id="24" dur="500"/>
                                        <p:tgtEl>
                                          <p:spTgt spid="3">
                                            <p:txEl>
                                              <p:pRg st="6" end="6"/>
                                            </p:txEl>
                                          </p:spTgt>
                                        </p:tgtEl>
                                      </p:cBhvr>
                                    </p:animEffect>
                                    <p:set>
                                      <p:cBhvr>
                                        <p:cTn id="25" dur="1" fill="hold">
                                          <p:stCondLst>
                                            <p:cond delay="499"/>
                                          </p:stCondLst>
                                        </p:cTn>
                                        <p:tgtEl>
                                          <p:spTgt spid="3">
                                            <p:txEl>
                                              <p:pRg st="6" end="6"/>
                                            </p:txEl>
                                          </p:spTgt>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2"/>
                                        </p:tgtEl>
                                      </p:cBhvr>
                                    </p:animEffect>
                                    <p:set>
                                      <p:cBhvr>
                                        <p:cTn id="28" dur="1" fill="hold">
                                          <p:stCondLst>
                                            <p:cond delay="499"/>
                                          </p:stCondLst>
                                        </p:cTn>
                                        <p:tgtEl>
                                          <p:spTgt spid="2"/>
                                        </p:tgtEl>
                                        <p:attrNameLst>
                                          <p:attrName>style.visibility</p:attrName>
                                        </p:attrNameLst>
                                      </p:cBhvr>
                                      <p:to>
                                        <p:strVal val="hidden"/>
                                      </p:to>
                                    </p:set>
                                  </p:childTnLst>
                                </p:cTn>
                              </p:par>
                            </p:childTnLst>
                          </p:cTn>
                        </p:par>
                      </p:childTnLst>
                    </p:cTn>
                  </p:par>
                </p:childTnLst>
              </p:cTn>
              <p:nextCondLst>
                <p:cond evt="onClick" delay="0">
                  <p:tgtEl>
                    <p:spTgt spid="21"/>
                  </p:tgtEl>
                </p:cond>
              </p:nextCondLst>
            </p:seq>
          </p:childTnLst>
        </p:cTn>
      </p:par>
    </p:tnLst>
    <p:bldLst>
      <p:bldP spid="2" grpId="0"/>
      <p:bldP spid="2" grpId="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62558" y="676067"/>
            <a:ext cx="11524006" cy="4933017"/>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钓鱼岛群岛的东海海域及部分太平洋海域探明为海底热水矿床。海底热水矿床是沉积着由岩浆热气从地底喷出的金、铜、锌、稀有金属等区域。下列说法正确的是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金不溶于任何溶液</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铜、锌在空气中均能被氧化成对应的氧化物</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铜锌合金的熔点低于铜或锌的熔点</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D</a:t>
            </a:r>
            <a:r>
              <a:rPr lang="en-US" altLang="zh-CN" sz="2800" kern="100" dirty="0" smtClean="0">
                <a:latin typeface="Times New Roman"/>
                <a:ea typeface="华文细黑"/>
                <a:cs typeface="Courier New"/>
              </a:rPr>
              <a:t>.   Cu</a:t>
            </a:r>
            <a:r>
              <a:rPr lang="zh-CN" altLang="zh-CN" sz="2800" kern="100" dirty="0">
                <a:latin typeface="Times New Roman"/>
                <a:ea typeface="华文细黑"/>
                <a:cs typeface="Times New Roman"/>
              </a:rPr>
              <a:t>的质子数和中子数之差为</a:t>
            </a:r>
            <a:r>
              <a:rPr lang="en-US" altLang="zh-CN" sz="2800" kern="100" dirty="0">
                <a:latin typeface="Times New Roman"/>
                <a:ea typeface="华文细黑"/>
                <a:cs typeface="Courier New"/>
              </a:rPr>
              <a:t>34</a:t>
            </a:r>
            <a:endParaRPr lang="zh-CN" altLang="zh-CN" sz="1050" kern="100" dirty="0">
              <a:effectLst/>
              <a:latin typeface="宋体"/>
              <a:cs typeface="Courier New"/>
            </a:endParaRPr>
          </a:p>
        </p:txBody>
      </p:sp>
      <p:sp>
        <p:nvSpPr>
          <p:cNvPr id="48" name="Rectangle 21">
            <a:hlinkClick r:id="rId3"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9" name="Rectangle 21">
            <a:hlinkClick r:id="rId4"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50" name="Rectangle 21">
            <a:hlinkClick r:id="rId5"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1" name="Rectangle 21">
            <a:hlinkClick r:id="rId6"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2" name="Rectangle 21">
            <a:hlinkClick r:id="rId7"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3" name="Rectangle 21">
            <a:hlinkClick r:id="rId8"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4" name="Rectangle 21">
            <a:hlinkClick r:id="rId9"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5" name="Rectangle 21">
            <a:hlinkClick r:id="rId10"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6" name="Rectangle 21">
            <a:hlinkClick r:id="rId11"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7" name="Rectangle 21">
            <a:hlinkClick r:id="rId12"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8" name="Rectangle 21">
            <a:hlinkClick r:id="rId13"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9" name="Rectangle 21">
            <a:hlinkClick r:id="rId14"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60" name="Rectangle 21">
            <a:hlinkClick r:id="rId15"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graphicFrame>
        <p:nvGraphicFramePr>
          <p:cNvPr id="4" name="对象 3"/>
          <p:cNvGraphicFramePr>
            <a:graphicFrameLocks noChangeAspect="1"/>
          </p:cNvGraphicFramePr>
          <p:nvPr>
            <p:extLst>
              <p:ext uri="{D42A27DB-BD31-4B8C-83A1-F6EECF244321}">
                <p14:modId xmlns:p14="http://schemas.microsoft.com/office/powerpoint/2010/main" val="3864327869"/>
              </p:ext>
            </p:extLst>
          </p:nvPr>
        </p:nvGraphicFramePr>
        <p:xfrm>
          <a:off x="721271" y="5083299"/>
          <a:ext cx="352425" cy="495300"/>
        </p:xfrm>
        <a:graphic>
          <a:graphicData uri="http://schemas.openxmlformats.org/presentationml/2006/ole">
            <mc:AlternateContent xmlns:mc="http://schemas.openxmlformats.org/markup-compatibility/2006">
              <mc:Choice xmlns:v="urn:schemas-microsoft-com:vml" Requires="v">
                <p:oleObj spid="_x0000_s141371" name="文档" r:id="rId17" imgW="359277" imgH="594270" progId="Word.Document.12">
                  <p:embed/>
                </p:oleObj>
              </mc:Choice>
              <mc:Fallback>
                <p:oleObj name="文档" r:id="rId17" imgW="359277" imgH="594270" progId="Word.Document.12">
                  <p:embed/>
                  <p:pic>
                    <p:nvPicPr>
                      <p:cNvPr id="0" name=""/>
                      <p:cNvPicPr/>
                      <p:nvPr/>
                    </p:nvPicPr>
                    <p:blipFill>
                      <a:blip r:embed="rId18"/>
                      <a:stretch>
                        <a:fillRect/>
                      </a:stretch>
                    </p:blipFill>
                    <p:spPr>
                      <a:xfrm>
                        <a:off x="721271" y="5083299"/>
                        <a:ext cx="352425" cy="495300"/>
                      </a:xfrm>
                      <a:prstGeom prst="rect">
                        <a:avLst/>
                      </a:prstGeom>
                    </p:spPr>
                  </p:pic>
                </p:oleObj>
              </mc:Fallback>
            </mc:AlternateContent>
          </a:graphicData>
        </a:graphic>
      </p:graphicFrame>
      <p:sp>
        <p:nvSpPr>
          <p:cNvPr id="18" name="矩形 1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9" name="圆角矩形 18">
            <a:hlinkClick r:id="rId19"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20" name="Rectangle 21">
            <a:hlinkClick r:id="rId20"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38028699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13961" y="329669"/>
            <a:ext cx="10793813" cy="4324261"/>
          </a:xfrm>
          <a:prstGeom prst="rect">
            <a:avLst/>
          </a:prstGeom>
        </p:spPr>
        <p:txBody>
          <a:bodyPr>
            <a:spAutoFit/>
          </a:bodyPr>
          <a:lstStyle/>
          <a:p>
            <a:pPr>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黑色氧化铜在高温下分解为红色的</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，化学方程式</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nSpc>
                <a:spcPts val="5500"/>
              </a:lnSpc>
              <a:spcAft>
                <a:spcPts val="0"/>
              </a:spcAft>
            </a:pP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a:p>
            <a:pPr>
              <a:lnSpc>
                <a:spcPts val="55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蓝色的硫酸铜晶体受热分解为白色的硫酸铜粉末，化学方程式</a:t>
            </a:r>
            <a:r>
              <a:rPr lang="zh-CN" altLang="zh-CN" sz="2800" kern="100" dirty="0" smtClean="0">
                <a:latin typeface="Times New Roman"/>
                <a:ea typeface="华文细黑"/>
                <a:cs typeface="Times New Roman"/>
              </a:rPr>
              <a:t>为</a:t>
            </a: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红色的</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与稀硫酸反应，溶液变蓝，同时生成红色的单质铜，离子方程式</a:t>
            </a:r>
            <a:r>
              <a:rPr lang="zh-CN" altLang="zh-CN" sz="2800" kern="100" dirty="0" smtClean="0">
                <a:latin typeface="Times New Roman"/>
                <a:ea typeface="华文细黑"/>
                <a:cs typeface="Times New Roman"/>
              </a:rPr>
              <a:t>为</a:t>
            </a:r>
            <a:r>
              <a:rPr lang="en-US" altLang="zh-CN" sz="2800" u="sng" kern="100" dirty="0" smtClean="0">
                <a:latin typeface="Times New Roman"/>
                <a:ea typeface="华文细黑"/>
                <a:cs typeface="Times New Roman"/>
              </a:rPr>
              <a:t>				</a:t>
            </a:r>
            <a:r>
              <a:rPr lang="en-US" altLang="zh-CN" sz="2800" u="sng" kern="100" dirty="0">
                <a:latin typeface="Times New Roman"/>
                <a:ea typeface="华文细黑"/>
                <a:cs typeface="Times New Roman"/>
              </a:rPr>
              <a:t> </a:t>
            </a: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1243014540"/>
              </p:ext>
            </p:extLst>
          </p:nvPr>
        </p:nvGraphicFramePr>
        <p:xfrm>
          <a:off x="485969" y="956965"/>
          <a:ext cx="4303713" cy="942975"/>
        </p:xfrm>
        <a:graphic>
          <a:graphicData uri="http://schemas.openxmlformats.org/presentationml/2006/ole">
            <mc:AlternateContent xmlns:mc="http://schemas.openxmlformats.org/markup-compatibility/2006">
              <mc:Choice xmlns:v="urn:schemas-microsoft-com:vml" Requires="v">
                <p:oleObj spid="_x0000_s3494" name="文档" r:id="rId4" imgW="4301889" imgH="942605" progId="Word.Document.12">
                  <p:embed/>
                </p:oleObj>
              </mc:Choice>
              <mc:Fallback>
                <p:oleObj name="文档" r:id="rId4" imgW="4301889" imgH="942605" progId="Word.Document.12">
                  <p:embed/>
                  <p:pic>
                    <p:nvPicPr>
                      <p:cNvPr id="0" name=""/>
                      <p:cNvPicPr/>
                      <p:nvPr/>
                    </p:nvPicPr>
                    <p:blipFill>
                      <a:blip r:embed="rId5"/>
                      <a:stretch>
                        <a:fillRect/>
                      </a:stretch>
                    </p:blipFill>
                    <p:spPr>
                      <a:xfrm>
                        <a:off x="485969" y="956965"/>
                        <a:ext cx="4303713" cy="942975"/>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2974797633"/>
              </p:ext>
            </p:extLst>
          </p:nvPr>
        </p:nvGraphicFramePr>
        <p:xfrm>
          <a:off x="549964" y="2334642"/>
          <a:ext cx="5427663" cy="885825"/>
        </p:xfrm>
        <a:graphic>
          <a:graphicData uri="http://schemas.openxmlformats.org/presentationml/2006/ole">
            <mc:AlternateContent xmlns:mc="http://schemas.openxmlformats.org/markup-compatibility/2006">
              <mc:Choice xmlns:v="urn:schemas-microsoft-com:vml" Requires="v">
                <p:oleObj spid="_x0000_s3495" name="文档" r:id="rId7" imgW="5425951" imgH="885739" progId="Word.Document.12">
                  <p:embed/>
                </p:oleObj>
              </mc:Choice>
              <mc:Fallback>
                <p:oleObj name="文档" r:id="rId7" imgW="5425951" imgH="885739" progId="Word.Document.12">
                  <p:embed/>
                  <p:pic>
                    <p:nvPicPr>
                      <p:cNvPr id="0" name=""/>
                      <p:cNvPicPr/>
                      <p:nvPr/>
                    </p:nvPicPr>
                    <p:blipFill>
                      <a:blip r:embed="rId8"/>
                      <a:stretch>
                        <a:fillRect/>
                      </a:stretch>
                    </p:blipFill>
                    <p:spPr>
                      <a:xfrm>
                        <a:off x="549964" y="2334642"/>
                        <a:ext cx="5427663" cy="885825"/>
                      </a:xfrm>
                      <a:prstGeom prst="rect">
                        <a:avLst/>
                      </a:prstGeom>
                    </p:spPr>
                  </p:pic>
                </p:oleObj>
              </mc:Fallback>
            </mc:AlternateContent>
          </a:graphicData>
        </a:graphic>
      </p:graphicFrame>
      <p:sp>
        <p:nvSpPr>
          <p:cNvPr id="10" name="矩形 9"/>
          <p:cNvSpPr/>
          <p:nvPr/>
        </p:nvSpPr>
        <p:spPr>
          <a:xfrm>
            <a:off x="2574201" y="3928343"/>
            <a:ext cx="5159105" cy="523220"/>
          </a:xfrm>
          <a:prstGeom prst="rect">
            <a:avLst/>
          </a:prstGeom>
        </p:spPr>
        <p:txBody>
          <a:bodyPr wrap="none">
            <a:spAutoFit/>
          </a:bodyPr>
          <a:lstStyle/>
          <a:p>
            <a:r>
              <a:rPr lang="en-US" altLang="zh-CN" sz="2800" kern="100" dirty="0">
                <a:solidFill>
                  <a:srgbClr val="0000FF"/>
                </a:solidFill>
                <a:latin typeface="Times New Roman"/>
                <a:ea typeface="华文细黑"/>
              </a:rPr>
              <a:t>Cu</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Times New Roman"/>
                <a:ea typeface="华文细黑"/>
              </a:rPr>
              <a:t>O</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2H</a:t>
            </a:r>
            <a:r>
              <a:rPr lang="zh-CN" altLang="zh-CN" sz="2800" kern="100" baseline="30000" dirty="0">
                <a:solidFill>
                  <a:srgbClr val="0000FF"/>
                </a:solidFill>
                <a:latin typeface="Times New Roman"/>
                <a:ea typeface="华文细黑"/>
                <a:cs typeface="Times New Roman"/>
              </a:rPr>
              <a:t>＋</a:t>
            </a:r>
            <a:r>
              <a:rPr lang="en-US" altLang="zh-CN" sz="2800" kern="100" spc="-80" dirty="0">
                <a:solidFill>
                  <a:srgbClr val="0000FF"/>
                </a:solidFill>
                <a:latin typeface="Times New Roman"/>
                <a:ea typeface="华文细黑"/>
              </a:rPr>
              <a:t>==</a:t>
            </a:r>
            <a:r>
              <a:rPr lang="en-US" altLang="zh-CN" sz="2800" kern="100" dirty="0">
                <a:solidFill>
                  <a:srgbClr val="0000FF"/>
                </a:solidFill>
                <a:latin typeface="Times New Roman"/>
                <a:ea typeface="华文细黑"/>
              </a:rPr>
              <a:t>=Cu</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Cu</a:t>
            </a:r>
            <a:r>
              <a:rPr lang="en-US" altLang="zh-CN" sz="2800" kern="100" baseline="30000" dirty="0">
                <a:solidFill>
                  <a:srgbClr val="0000FF"/>
                </a:solidFill>
                <a:latin typeface="Times New Roman"/>
                <a:ea typeface="华文细黑"/>
              </a:rPr>
              <a:t>2</a:t>
            </a:r>
            <a:r>
              <a:rPr lang="zh-CN" altLang="zh-CN" sz="2800" kern="100" baseline="30000" dirty="0">
                <a:solidFill>
                  <a:srgbClr val="0000FF"/>
                </a:solidFill>
                <a:latin typeface="Times New Roman"/>
                <a:ea typeface="华文细黑"/>
                <a:cs typeface="Times New Roman"/>
              </a:rPr>
              <a:t>＋</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H</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Times New Roman"/>
                <a:ea typeface="华文细黑"/>
              </a:rPr>
              <a:t>O</a:t>
            </a:r>
            <a:endParaRPr lang="zh-CN" altLang="en-US" sz="2800" dirty="0">
              <a:solidFill>
                <a:srgbClr val="0000FF"/>
              </a:solidFill>
            </a:endParaRPr>
          </a:p>
        </p:txBody>
      </p:sp>
      <p:sp>
        <p:nvSpPr>
          <p:cNvPr id="7" name="矩形 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8" name="圆角矩形 7"/>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22323408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blinds(horizontal)">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5"/>
                                        </p:tgtEl>
                                      </p:cBhvr>
                                    </p:animEffect>
                                    <p:set>
                                      <p:cBhvr>
                                        <p:cTn id="22" dur="1" fill="hold">
                                          <p:stCondLst>
                                            <p:cond delay="499"/>
                                          </p:stCondLst>
                                        </p:cTn>
                                        <p:tgtEl>
                                          <p:spTgt spid="5"/>
                                        </p:tgtEl>
                                        <p:attrNameLst>
                                          <p:attrName>style.visibility</p:attrName>
                                        </p:attrNameLst>
                                      </p:cBhvr>
                                      <p:to>
                                        <p:strVal val="hidden"/>
                                      </p:to>
                                    </p:set>
                                  </p:childTnLst>
                                </p:cTn>
                              </p:par>
                              <p:par>
                                <p:cTn id="23" presetID="10" presetClass="exit" presetSubtype="0" fill="hold" nodeType="withEffect">
                                  <p:stCondLst>
                                    <p:cond delay="0"/>
                                  </p:stCondLst>
                                  <p:childTnLst>
                                    <p:animEffect transition="out" filter="fade">
                                      <p:cBhvr>
                                        <p:cTn id="24" dur="500"/>
                                        <p:tgtEl>
                                          <p:spTgt spid="6"/>
                                        </p:tgtEl>
                                      </p:cBhvr>
                                    </p:animEffect>
                                    <p:set>
                                      <p:cBhvr>
                                        <p:cTn id="25" dur="1" fill="hold">
                                          <p:stCondLst>
                                            <p:cond delay="499"/>
                                          </p:stCondLst>
                                        </p:cTn>
                                        <p:tgtEl>
                                          <p:spTgt spid="6"/>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10"/>
                                        </p:tgtEl>
                                      </p:cBhvr>
                                    </p:animEffect>
                                    <p:set>
                                      <p:cBhvr>
                                        <p:cTn id="28"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8"/>
                  </p:tgtEl>
                </p:cond>
              </p:nextCondLst>
            </p:seq>
          </p:childTnLst>
        </p:cTn>
      </p:par>
    </p:tnLst>
    <p:bldLst>
      <p:bldP spid="10" grpId="0"/>
      <p:bldP spid="10" grpId="1"/>
    </p:bldLst>
  </p:timing>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矩形 2"/>
          <p:cNvSpPr/>
          <p:nvPr/>
        </p:nvSpPr>
        <p:spPr>
          <a:xfrm>
            <a:off x="464260" y="981522"/>
            <a:ext cx="11185087" cy="3618939"/>
          </a:xfrm>
          <a:prstGeom prst="rect">
            <a:avLst/>
          </a:prstGeom>
        </p:spPr>
        <p:txBody>
          <a:bodyPr>
            <a:spAutoFit/>
          </a:bodyPr>
          <a:lstStyle/>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金能够溶于王水，</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项错误；</a:t>
            </a:r>
            <a:endParaRPr lang="zh-CN" altLang="zh-CN" sz="105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铜在空气中被腐蚀生成铜绿，主要成分是</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项错误；</a:t>
            </a:r>
            <a:endParaRPr lang="zh-CN" altLang="zh-CN" sz="105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合金的熔点一般比成分金属的都低，</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项正确；</a:t>
            </a:r>
            <a:endParaRPr lang="zh-CN" altLang="zh-CN" sz="1050" kern="100" dirty="0">
              <a:latin typeface="宋体"/>
              <a:cs typeface="Courier New"/>
            </a:endParaRPr>
          </a:p>
          <a:p>
            <a:pPr algn="just">
              <a:lnSpc>
                <a:spcPts val="5500"/>
              </a:lnSpc>
              <a:spcAft>
                <a:spcPts val="0"/>
              </a:spcAft>
            </a:pPr>
            <a:r>
              <a:rPr lang="en-US" altLang="zh-CN" sz="2800" kern="100" dirty="0" smtClean="0">
                <a:latin typeface="Times New Roman"/>
                <a:ea typeface="华文细黑"/>
                <a:cs typeface="Courier New"/>
              </a:rPr>
              <a:t>   Cu</a:t>
            </a:r>
            <a:r>
              <a:rPr lang="zh-CN" altLang="zh-CN" sz="2800" kern="100" dirty="0">
                <a:latin typeface="Times New Roman"/>
                <a:ea typeface="华文细黑"/>
                <a:cs typeface="Times New Roman"/>
              </a:rPr>
              <a:t>的质子数和中子数之差为</a:t>
            </a:r>
            <a:r>
              <a:rPr lang="en-US" altLang="zh-CN" sz="2800" kern="100" dirty="0">
                <a:latin typeface="Times New Roman"/>
                <a:ea typeface="华文细黑"/>
                <a:cs typeface="Courier New"/>
              </a:rPr>
              <a:t>(63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29)</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29</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项错误。</a:t>
            </a:r>
            <a:endParaRPr lang="zh-CN" altLang="zh-CN" sz="1050" kern="100" dirty="0">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答案　</a:t>
            </a:r>
            <a:r>
              <a:rPr lang="en-US" altLang="zh-CN" sz="2800" kern="100" dirty="0">
                <a:solidFill>
                  <a:schemeClr val="accent6">
                    <a:lumMod val="75000"/>
                  </a:schemeClr>
                </a:solidFill>
                <a:latin typeface="Times New Roman"/>
                <a:ea typeface="华文细黑"/>
                <a:cs typeface="Courier New"/>
              </a:rPr>
              <a:t>C</a:t>
            </a:r>
            <a:endParaRPr lang="zh-CN" altLang="zh-CN" sz="1050" kern="100" dirty="0">
              <a:solidFill>
                <a:schemeClr val="accent6">
                  <a:lumMod val="75000"/>
                </a:schemeClr>
              </a:solidFill>
              <a:effectLst/>
              <a:latin typeface="宋体"/>
              <a:cs typeface="Courier New"/>
            </a:endParaRPr>
          </a:p>
        </p:txBody>
      </p:sp>
      <p:sp>
        <p:nvSpPr>
          <p:cNvPr id="48" name="Rectangle 21">
            <a:hlinkClick r:id="rId3"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9" name="Rectangle 21">
            <a:hlinkClick r:id="rId4"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50" name="Rectangle 21">
            <a:hlinkClick r:id="rId5"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1" name="Rectangle 21">
            <a:hlinkClick r:id="rId6"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2" name="Rectangle 21">
            <a:hlinkClick r:id="rId7"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3" name="Rectangle 21">
            <a:hlinkClick r:id="rId8"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4" name="Rectangle 21">
            <a:hlinkClick r:id="rId9"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5" name="Rectangle 21">
            <a:hlinkClick r:id="rId10"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6" name="Rectangle 21">
            <a:hlinkClick r:id="rId11"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7" name="Rectangle 21">
            <a:hlinkClick r:id="rId12"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8" name="Rectangle 21">
            <a:hlinkClick r:id="rId13"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9" name="Rectangle 21">
            <a:hlinkClick r:id="rId14"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60" name="Rectangle 21">
            <a:hlinkClick r:id="rId15"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graphicFrame>
        <p:nvGraphicFramePr>
          <p:cNvPr id="2" name="对象 1"/>
          <p:cNvGraphicFramePr>
            <a:graphicFrameLocks noChangeAspect="1"/>
          </p:cNvGraphicFramePr>
          <p:nvPr>
            <p:extLst>
              <p:ext uri="{D42A27DB-BD31-4B8C-83A1-F6EECF244321}">
                <p14:modId xmlns:p14="http://schemas.microsoft.com/office/powerpoint/2010/main" val="2578033369"/>
              </p:ext>
            </p:extLst>
          </p:nvPr>
        </p:nvGraphicFramePr>
        <p:xfrm>
          <a:off x="560115" y="3242345"/>
          <a:ext cx="473075" cy="593725"/>
        </p:xfrm>
        <a:graphic>
          <a:graphicData uri="http://schemas.openxmlformats.org/presentationml/2006/ole">
            <mc:AlternateContent xmlns:mc="http://schemas.openxmlformats.org/markup-compatibility/2006">
              <mc:Choice xmlns:v="urn:schemas-microsoft-com:vml" Requires="v">
                <p:oleObj spid="_x0000_s142395" name="文档" r:id="rId17" imgW="473813" imgH="594270" progId="Word.Document.12">
                  <p:embed/>
                </p:oleObj>
              </mc:Choice>
              <mc:Fallback>
                <p:oleObj name="文档" r:id="rId17" imgW="473813" imgH="594270" progId="Word.Document.12">
                  <p:embed/>
                  <p:pic>
                    <p:nvPicPr>
                      <p:cNvPr id="0" name=""/>
                      <p:cNvPicPr/>
                      <p:nvPr/>
                    </p:nvPicPr>
                    <p:blipFill>
                      <a:blip r:embed="rId18"/>
                      <a:stretch>
                        <a:fillRect/>
                      </a:stretch>
                    </p:blipFill>
                    <p:spPr>
                      <a:xfrm>
                        <a:off x="560115" y="3242345"/>
                        <a:ext cx="473075" cy="593725"/>
                      </a:xfrm>
                      <a:prstGeom prst="rect">
                        <a:avLst/>
                      </a:prstGeom>
                    </p:spPr>
                  </p:pic>
                </p:oleObj>
              </mc:Fallback>
            </mc:AlternateContent>
          </a:graphicData>
        </a:graphic>
      </p:graphicFrame>
      <p:sp>
        <p:nvSpPr>
          <p:cNvPr id="18" name="Rectangle 21">
            <a:hlinkClick r:id="rId19"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1056973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750"/>
                                        <p:tgtEl>
                                          <p:spTgt spid="3">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blinds(horizontal)">
                                      <p:cBhvr>
                                        <p:cTn id="11" dur="750"/>
                                        <p:tgtEl>
                                          <p:spTgt spid="3">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blinds(horizontal)">
                                      <p:cBhvr>
                                        <p:cTn id="15" dur="750"/>
                                        <p:tgtEl>
                                          <p:spTgt spid="3">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blinds(horizontal)">
                                      <p:cBhvr>
                                        <p:cTn id="19" dur="750"/>
                                        <p:tgtEl>
                                          <p:spTgt spid="3">
                                            <p:txEl>
                                              <p:pRg st="3" end="3"/>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blinds(horizontal)">
                                      <p:cBhvr>
                                        <p:cTn id="22" dur="750"/>
                                        <p:tgtEl>
                                          <p:spTgt spid="2"/>
                                        </p:tgtEl>
                                      </p:cBhvr>
                                    </p:animEffect>
                                  </p:childTnLst>
                                </p:cTn>
                              </p:par>
                            </p:childTnLst>
                          </p:cTn>
                        </p:par>
                        <p:par>
                          <p:cTn id="23" fill="hold">
                            <p:stCondLst>
                              <p:cond delay="3000"/>
                            </p:stCondLst>
                            <p:childTnLst>
                              <p:par>
                                <p:cTn id="24" presetID="3" presetClass="entr" presetSubtype="10" fill="hold" nodeType="after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blinds(horizontal)">
                                      <p:cBhvr>
                                        <p:cTn id="26" dur="75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92252" y="765498"/>
            <a:ext cx="11185087" cy="4933017"/>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下列制备金属单质的方法或原理正确的是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在高温条件下，用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还原</a:t>
            </a:r>
            <a:r>
              <a:rPr lang="en-US" altLang="zh-CN" sz="2800" kern="100" dirty="0" err="1">
                <a:latin typeface="Times New Roman"/>
                <a:ea typeface="华文细黑"/>
                <a:cs typeface="Courier New"/>
              </a:rPr>
              <a:t>MgO</a:t>
            </a:r>
            <a:r>
              <a:rPr lang="zh-CN" altLang="zh-CN" sz="2800" kern="100" dirty="0">
                <a:latin typeface="Times New Roman"/>
                <a:ea typeface="华文细黑"/>
                <a:cs typeface="Times New Roman"/>
              </a:rPr>
              <a:t>制备单质</a:t>
            </a:r>
            <a:r>
              <a:rPr lang="en-US" altLang="zh-CN" sz="2800" kern="100" dirty="0">
                <a:latin typeface="Times New Roman"/>
                <a:ea typeface="华文细黑"/>
                <a:cs typeface="Courier New"/>
              </a:rPr>
              <a:t>Mg</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在通电条件下，电解</a:t>
            </a:r>
            <a:r>
              <a:rPr lang="en-US" altLang="zh-CN" sz="2800" kern="100" dirty="0">
                <a:latin typeface="Times New Roman"/>
                <a:ea typeface="华文细黑"/>
                <a:cs typeface="Courier New"/>
              </a:rPr>
              <a:t>Al</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AlF</a:t>
            </a:r>
            <a:r>
              <a:rPr lang="en-US" altLang="zh-CN" sz="2800" kern="100" baseline="-25000" dirty="0">
                <a:latin typeface="Times New Roman"/>
                <a:ea typeface="华文细黑"/>
                <a:cs typeface="Courier New"/>
              </a:rPr>
              <a:t>6</a:t>
            </a:r>
            <a:r>
              <a:rPr lang="zh-CN" altLang="zh-CN" sz="2800" kern="100" dirty="0">
                <a:latin typeface="Times New Roman"/>
                <a:ea typeface="华文细黑"/>
                <a:cs typeface="Times New Roman"/>
              </a:rPr>
              <a:t>的熔融体制备单质</a:t>
            </a:r>
            <a:r>
              <a:rPr lang="en-US" altLang="zh-CN" sz="2800" kern="100" dirty="0">
                <a:latin typeface="Times New Roman"/>
                <a:ea typeface="华文细黑"/>
                <a:cs typeface="Courier New"/>
              </a:rPr>
              <a:t>Al</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在通电条件下，电解饱和食盐水制备单质</a:t>
            </a:r>
            <a:r>
              <a:rPr lang="en-US" altLang="zh-CN" sz="2800" kern="100" dirty="0">
                <a:latin typeface="Times New Roman"/>
                <a:ea typeface="华文细黑"/>
                <a:cs typeface="Courier New"/>
              </a:rPr>
              <a:t>Na</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加强热，使</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在高温条件下分解制备单质</a:t>
            </a:r>
            <a:r>
              <a:rPr lang="en-US" altLang="zh-CN" sz="2800" kern="100" dirty="0" smtClean="0">
                <a:latin typeface="Times New Roman"/>
                <a:ea typeface="华文细黑"/>
                <a:cs typeface="Courier New"/>
              </a:rPr>
              <a:t>Cu</a:t>
            </a: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制备单质</a:t>
            </a:r>
            <a:r>
              <a:rPr lang="en-US" altLang="zh-CN" sz="2800" kern="100" dirty="0">
                <a:latin typeface="Times New Roman"/>
                <a:ea typeface="华文细黑"/>
                <a:cs typeface="Courier New"/>
              </a:rPr>
              <a:t>Mg</a:t>
            </a:r>
            <a:r>
              <a:rPr lang="zh-CN" altLang="zh-CN" sz="2800" kern="100" dirty="0">
                <a:latin typeface="Times New Roman"/>
                <a:ea typeface="华文细黑"/>
                <a:cs typeface="Times New Roman"/>
              </a:rPr>
              <a:t>应该用电解熔融</a:t>
            </a:r>
            <a:r>
              <a:rPr lang="en-US" altLang="zh-CN" sz="2800" kern="100" dirty="0">
                <a:latin typeface="Times New Roman"/>
                <a:ea typeface="华文细黑"/>
                <a:cs typeface="Courier New"/>
              </a:rPr>
              <a:t>MgCl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的方法；制备单质</a:t>
            </a:r>
            <a:r>
              <a:rPr lang="en-US" altLang="zh-CN" sz="2800" kern="100" dirty="0">
                <a:latin typeface="Times New Roman"/>
                <a:ea typeface="华文细黑"/>
                <a:cs typeface="Courier New"/>
              </a:rPr>
              <a:t>Na</a:t>
            </a:r>
            <a:r>
              <a:rPr lang="zh-CN" altLang="zh-CN" sz="2800" kern="100" dirty="0">
                <a:latin typeface="Times New Roman"/>
                <a:ea typeface="华文细黑"/>
                <a:cs typeface="Times New Roman"/>
              </a:rPr>
              <a:t>采用电解熔融</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的方法；制备单质</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用热还原法</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49" name="Rectangle 21">
            <a:hlinkClick r:id="rId2"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50" name="Rectangle 21">
            <a:hlinkClick r:id="rId3"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51" name="Rectangle 21">
            <a:hlinkClick r:id="rId4"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2" name="Rectangle 21">
            <a:hlinkClick r:id="rId5"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3" name="Rectangle 21">
            <a:hlinkClick r:id="rId6"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4" name="Rectangle 21">
            <a:hlinkClick r:id="rId7"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5" name="Rectangle 21">
            <a:hlinkClick r:id="rId8"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6" name="Rectangle 21">
            <a:hlinkClick r:id="rId9"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7" name="Rectangle 21">
            <a:hlinkClick r:id="rId10"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8" name="Rectangle 21">
            <a:hlinkClick r:id="rId11"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9" name="Rectangle 21">
            <a:hlinkClick r:id="rId12"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60" name="Rectangle 21">
            <a:hlinkClick r:id="rId13"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61" name="Rectangle 21">
            <a:hlinkClick r:id="rId14"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4" name="矩形 3"/>
          <p:cNvSpPr/>
          <p:nvPr/>
        </p:nvSpPr>
        <p:spPr>
          <a:xfrm>
            <a:off x="7372300" y="989420"/>
            <a:ext cx="423514"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B</a:t>
            </a:r>
            <a:endParaRPr lang="zh-CN" altLang="en-US" sz="2800" kern="100" dirty="0">
              <a:solidFill>
                <a:schemeClr val="accent6">
                  <a:lumMod val="75000"/>
                </a:schemeClr>
              </a:solidFill>
              <a:latin typeface="Times New Roman"/>
              <a:ea typeface="华文细黑"/>
            </a:endParaRPr>
          </a:p>
        </p:txBody>
      </p:sp>
      <p:sp>
        <p:nvSpPr>
          <p:cNvPr id="18" name="矩形 1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9" name="圆角矩形 18">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20" name="Rectangle 21">
            <a:hlinkClick r:id="rId15"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29201056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9"/>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blinds(horizontal)">
                                      <p:cBhvr>
                                        <p:cTn id="7" dur="500"/>
                                        <p:tgtEl>
                                          <p:spTgt spid="3">
                                            <p:txEl>
                                              <p:pRg st="5" end="5"/>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3">
                                            <p:txEl>
                                              <p:pRg st="5" end="5"/>
                                            </p:txEl>
                                          </p:spTgt>
                                        </p:tgtEl>
                                      </p:cBhvr>
                                    </p:animEffect>
                                    <p:set>
                                      <p:cBhvr>
                                        <p:cTn id="17" dur="1" fill="hold">
                                          <p:stCondLst>
                                            <p:cond delay="499"/>
                                          </p:stCondLst>
                                        </p:cTn>
                                        <p:tgtEl>
                                          <p:spTgt spid="3">
                                            <p:txEl>
                                              <p:pRg st="5" end="5"/>
                                            </p:txEl>
                                          </p:spTgt>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4"/>
                                        </p:tgtEl>
                                      </p:cBhvr>
                                    </p:animEffect>
                                    <p:set>
                                      <p:cBhvr>
                                        <p:cTn id="20" dur="1" fill="hold">
                                          <p:stCondLst>
                                            <p:cond delay="499"/>
                                          </p:stCondLst>
                                        </p:cTn>
                                        <p:tgtEl>
                                          <p:spTgt spid="4"/>
                                        </p:tgtEl>
                                        <p:attrNameLst>
                                          <p:attrName>style.visibility</p:attrName>
                                        </p:attrNameLst>
                                      </p:cBhvr>
                                      <p:to>
                                        <p:strVal val="hidden"/>
                                      </p:to>
                                    </p:set>
                                  </p:childTnLst>
                                </p:cTn>
                              </p:par>
                            </p:childTnLst>
                          </p:cTn>
                        </p:par>
                      </p:childTnLst>
                    </p:cTn>
                  </p:par>
                </p:childTnLst>
              </p:cTn>
              <p:nextCondLst>
                <p:cond evt="onClick" delay="0">
                  <p:tgtEl>
                    <p:spTgt spid="19"/>
                  </p:tgtEl>
                </p:cond>
              </p:nextCondLst>
            </p:seq>
          </p:childTnLst>
        </p:cTn>
      </p:par>
    </p:tnLst>
    <p:bldLst>
      <p:bldP spid="4" grpId="0"/>
      <p:bldP spid="4" grpId="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67422" y="781983"/>
            <a:ext cx="11344408" cy="4933017"/>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氧化还原反应广泛应用于金属的冶炼。下列说法不正确的是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冶炼铁的主要原料有铁矿石、焦炭、空气、石灰石等，其中石灰石</a:t>
            </a:r>
            <a:r>
              <a:rPr lang="zh-CN" altLang="zh-CN" sz="2800" kern="100" dirty="0" smtClean="0">
                <a:latin typeface="Times New Roman"/>
                <a:ea typeface="华文细黑"/>
                <a:cs typeface="Times New Roman"/>
              </a:rPr>
              <a:t>的</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作用</a:t>
            </a:r>
            <a:r>
              <a:rPr lang="zh-CN" altLang="zh-CN" sz="2800" kern="100" dirty="0">
                <a:latin typeface="Times New Roman"/>
                <a:ea typeface="华文细黑"/>
                <a:cs typeface="Times New Roman"/>
              </a:rPr>
              <a:t>是除去铁矿石中的脉石</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二氧化硅</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湿法炼铜与火法炼铜的反应中，铜元素都发生还原反应</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工业上</a:t>
            </a:r>
            <a:r>
              <a:rPr lang="en-US" altLang="zh-CN" sz="2800" kern="100" dirty="0">
                <a:latin typeface="Times New Roman"/>
                <a:ea typeface="华文细黑"/>
                <a:cs typeface="Courier New"/>
              </a:rPr>
              <a:t>Mg</a:t>
            </a:r>
            <a:r>
              <a:rPr lang="zh-CN" altLang="zh-CN" sz="2800" kern="100" dirty="0">
                <a:latin typeface="Times New Roman"/>
                <a:ea typeface="华文细黑"/>
                <a:cs typeface="Times New Roman"/>
              </a:rPr>
              <a:t>可由电解熔融的</a:t>
            </a:r>
            <a:r>
              <a:rPr lang="en-US" altLang="zh-CN" sz="2800" kern="100" dirty="0" err="1">
                <a:latin typeface="Times New Roman"/>
                <a:ea typeface="华文细黑"/>
                <a:cs typeface="Courier New"/>
              </a:rPr>
              <a:t>MgO</a:t>
            </a:r>
            <a:r>
              <a:rPr lang="zh-CN" altLang="zh-CN" sz="2800" kern="100" dirty="0">
                <a:latin typeface="Times New Roman"/>
                <a:ea typeface="华文细黑"/>
                <a:cs typeface="Times New Roman"/>
              </a:rPr>
              <a:t>制取，</a:t>
            </a:r>
            <a:r>
              <a:rPr lang="en-US" altLang="zh-CN" sz="2800" kern="100" dirty="0">
                <a:latin typeface="Times New Roman"/>
                <a:ea typeface="华文细黑"/>
                <a:cs typeface="Courier New"/>
              </a:rPr>
              <a:t>Na</a:t>
            </a:r>
            <a:r>
              <a:rPr lang="zh-CN" altLang="zh-CN" sz="2800" kern="100" dirty="0">
                <a:latin typeface="Times New Roman"/>
                <a:ea typeface="华文细黑"/>
                <a:cs typeface="Times New Roman"/>
              </a:rPr>
              <a:t>也可由电解熔融的</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制取</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铝热法还原铁的反应中，放出的热量能使铁</a:t>
            </a:r>
            <a:r>
              <a:rPr lang="zh-CN" altLang="zh-CN" sz="2800" kern="100" dirty="0" smtClean="0">
                <a:latin typeface="Times New Roman"/>
                <a:ea typeface="华文细黑"/>
                <a:cs typeface="Times New Roman"/>
              </a:rPr>
              <a:t>熔化</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工业上用电解熔融</a:t>
            </a:r>
            <a:r>
              <a:rPr lang="en-US" altLang="zh-CN" sz="2800" kern="100" dirty="0">
                <a:latin typeface="Times New Roman"/>
                <a:ea typeface="华文细黑"/>
                <a:cs typeface="Courier New"/>
              </a:rPr>
              <a:t>MgCl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的方</a:t>
            </a:r>
            <a:r>
              <a:rPr lang="zh-CN" altLang="zh-CN" sz="2800" kern="100" dirty="0" smtClean="0">
                <a:latin typeface="Times New Roman"/>
                <a:ea typeface="华文细黑"/>
                <a:cs typeface="Times New Roman"/>
              </a:rPr>
              <a:t>法冶炼金属镁。</a:t>
            </a:r>
            <a:endParaRPr lang="zh-CN" altLang="zh-CN" sz="2800" kern="100" dirty="0">
              <a:latin typeface="宋体"/>
              <a:cs typeface="Courier New"/>
            </a:endParaRPr>
          </a:p>
        </p:txBody>
      </p:sp>
      <p:sp>
        <p:nvSpPr>
          <p:cNvPr id="47" name="Rectangle 21">
            <a:hlinkClick r:id="rId2"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8" name="Rectangle 21">
            <a:hlinkClick r:id="rId3"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49" name="Rectangle 21">
            <a:hlinkClick r:id="rId4"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0" name="Rectangle 21">
            <a:hlinkClick r:id="rId5"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1" name="Rectangle 21">
            <a:hlinkClick r:id="rId6"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2" name="Rectangle 21">
            <a:hlinkClick r:id="rId7"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3" name="Rectangle 21">
            <a:hlinkClick r:id="rId8"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4" name="Rectangle 21">
            <a:hlinkClick r:id="rId9"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5" name="Rectangle 21">
            <a:hlinkClick r:id="rId10"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6" name="Rectangle 21">
            <a:hlinkClick r:id="rId11"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7" name="Rectangle 21">
            <a:hlinkClick r:id="rId12"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8" name="Rectangle 21">
            <a:hlinkClick r:id="rId13"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9" name="Rectangle 21">
            <a:hlinkClick r:id="rId14"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2" name="矩形 1"/>
          <p:cNvSpPr/>
          <p:nvPr/>
        </p:nvSpPr>
        <p:spPr>
          <a:xfrm>
            <a:off x="10208196" y="1015316"/>
            <a:ext cx="423514"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C</a:t>
            </a:r>
            <a:endParaRPr lang="zh-CN" altLang="en-US" sz="2800" kern="100" dirty="0">
              <a:solidFill>
                <a:schemeClr val="accent6">
                  <a:lumMod val="75000"/>
                </a:schemeClr>
              </a:solidFill>
              <a:latin typeface="Times New Roman"/>
              <a:ea typeface="华文细黑"/>
            </a:endParaRPr>
          </a:p>
        </p:txBody>
      </p:sp>
      <p:sp>
        <p:nvSpPr>
          <p:cNvPr id="18" name="矩形 1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9" name="圆角矩形 18">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20" name="Rectangle 21">
            <a:hlinkClick r:id="rId15"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254978070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9"/>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animEffect transition="in" filter="blinds(horizontal)">
                                      <p:cBhvr>
                                        <p:cTn id="7" dur="500"/>
                                        <p:tgtEl>
                                          <p:spTgt spid="3">
                                            <p:txEl>
                                              <p:pRg st="6" end="6"/>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3">
                                            <p:txEl>
                                              <p:pRg st="6" end="6"/>
                                            </p:txEl>
                                          </p:spTgt>
                                        </p:tgtEl>
                                      </p:cBhvr>
                                    </p:animEffect>
                                    <p:set>
                                      <p:cBhvr>
                                        <p:cTn id="17" dur="1" fill="hold">
                                          <p:stCondLst>
                                            <p:cond delay="499"/>
                                          </p:stCondLst>
                                        </p:cTn>
                                        <p:tgtEl>
                                          <p:spTgt spid="3">
                                            <p:txEl>
                                              <p:pRg st="6" end="6"/>
                                            </p:txEl>
                                          </p:spTgt>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2"/>
                                        </p:tgtEl>
                                      </p:cBhvr>
                                    </p:animEffect>
                                    <p:set>
                                      <p:cBhvr>
                                        <p:cTn id="20" dur="1" fill="hold">
                                          <p:stCondLst>
                                            <p:cond delay="499"/>
                                          </p:stCondLst>
                                        </p:cTn>
                                        <p:tgtEl>
                                          <p:spTgt spid="2"/>
                                        </p:tgtEl>
                                        <p:attrNameLst>
                                          <p:attrName>style.visibility</p:attrName>
                                        </p:attrNameLst>
                                      </p:cBhvr>
                                      <p:to>
                                        <p:strVal val="hidden"/>
                                      </p:to>
                                    </p:set>
                                  </p:childTnLst>
                                </p:cTn>
                              </p:par>
                            </p:childTnLst>
                          </p:cTn>
                        </p:par>
                      </p:childTnLst>
                    </p:cTn>
                  </p:par>
                </p:childTnLst>
              </p:cTn>
              <p:nextCondLst>
                <p:cond evt="onClick" delay="0">
                  <p:tgtEl>
                    <p:spTgt spid="19"/>
                  </p:tgtEl>
                </p:cond>
              </p:nextCondLst>
            </p:seq>
          </p:childTnLst>
        </p:cTn>
      </p:par>
    </p:tnLst>
    <p:bldLst>
      <p:bldP spid="2" grpId="0"/>
      <p:bldP spid="2" grpId="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62691" y="614449"/>
            <a:ext cx="11755638" cy="130317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rPr>
              <a:t>6.</a:t>
            </a:r>
            <a:r>
              <a:rPr lang="zh-CN" altLang="zh-CN" sz="2800" kern="100" dirty="0">
                <a:latin typeface="Times New Roman"/>
                <a:ea typeface="华文细黑"/>
                <a:cs typeface="Times New Roman"/>
              </a:rPr>
              <a:t>所谓合金，就是不同种金属</a:t>
            </a:r>
            <a:r>
              <a:rPr lang="en-US" altLang="zh-CN" sz="2800" kern="100" dirty="0">
                <a:latin typeface="Times New Roman"/>
                <a:ea typeface="华文细黑"/>
              </a:rPr>
              <a:t>(</a:t>
            </a:r>
            <a:r>
              <a:rPr lang="zh-CN" altLang="zh-CN" sz="2800" kern="100" dirty="0">
                <a:latin typeface="Times New Roman"/>
                <a:ea typeface="华文细黑"/>
                <a:cs typeface="Times New Roman"/>
              </a:rPr>
              <a:t>也包括一些非金属</a:t>
            </a:r>
            <a:r>
              <a:rPr lang="en-US" altLang="zh-CN" sz="2800" kern="100" dirty="0">
                <a:latin typeface="Times New Roman"/>
                <a:ea typeface="华文细黑"/>
              </a:rPr>
              <a:t>)</a:t>
            </a:r>
            <a:r>
              <a:rPr lang="zh-CN" altLang="zh-CN" sz="2800" kern="100" dirty="0">
                <a:latin typeface="Times New Roman"/>
                <a:ea typeface="华文细黑"/>
                <a:cs typeface="Times New Roman"/>
              </a:rPr>
              <a:t>在熔化状态下形成的一种熔合物。下表为四种金属的熔、沸点：</a:t>
            </a:r>
            <a:endParaRPr lang="zh-CN" altLang="zh-CN" sz="1050" kern="100" dirty="0">
              <a:effectLst/>
              <a:latin typeface="宋体"/>
              <a:cs typeface="Courier New"/>
            </a:endParaRPr>
          </a:p>
        </p:txBody>
      </p:sp>
      <p:sp>
        <p:nvSpPr>
          <p:cNvPr id="48" name="Rectangle 21">
            <a:hlinkClick r:id="rId2"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9" name="Rectangle 21">
            <a:hlinkClick r:id="rId3"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50" name="Rectangle 21">
            <a:hlinkClick r:id="rId4"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1" name="Rectangle 21">
            <a:hlinkClick r:id="rId5"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2" name="Rectangle 21">
            <a:hlinkClick r:id="rId6"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3" name="Rectangle 21">
            <a:hlinkClick r:id="rId7"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4" name="Rectangle 21">
            <a:hlinkClick r:id="rId8"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5" name="Rectangle 21">
            <a:hlinkClick r:id="rId9"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6" name="Rectangle 21">
            <a:hlinkClick r:id="rId10"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7" name="Rectangle 21">
            <a:hlinkClick r:id="rId11"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8" name="Rectangle 21">
            <a:hlinkClick r:id="rId12"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9" name="Rectangle 21">
            <a:hlinkClick r:id="rId13"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60" name="Rectangle 21">
            <a:hlinkClick r:id="rId14"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graphicFrame>
        <p:nvGraphicFramePr>
          <p:cNvPr id="8" name="表格 7"/>
          <p:cNvGraphicFramePr>
            <a:graphicFrameLocks noGrp="1"/>
          </p:cNvGraphicFramePr>
          <p:nvPr>
            <p:extLst>
              <p:ext uri="{D42A27DB-BD31-4B8C-83A1-F6EECF244321}">
                <p14:modId xmlns:p14="http://schemas.microsoft.com/office/powerpoint/2010/main" val="3014561863"/>
              </p:ext>
            </p:extLst>
          </p:nvPr>
        </p:nvGraphicFramePr>
        <p:xfrm>
          <a:off x="2283544" y="1989634"/>
          <a:ext cx="7556078" cy="1920240"/>
        </p:xfrm>
        <a:graphic>
          <a:graphicData uri="http://schemas.openxmlformats.org/drawingml/2006/table">
            <a:tbl>
              <a:tblPr/>
              <a:tblGrid>
                <a:gridCol w="2244472"/>
                <a:gridCol w="1185874"/>
                <a:gridCol w="1375244"/>
                <a:gridCol w="1375244"/>
                <a:gridCol w="1375244"/>
              </a:tblGrid>
              <a:tr h="602744">
                <a:tc>
                  <a:txBody>
                    <a:bodyPr/>
                    <a:lstStyle/>
                    <a:p>
                      <a:pPr algn="ctr">
                        <a:lnSpc>
                          <a:spcPct val="150000"/>
                        </a:lnSpc>
                        <a:spcAft>
                          <a:spcPts val="0"/>
                        </a:spcAft>
                      </a:pPr>
                      <a:r>
                        <a:rPr lang="en-US" sz="2800" kern="100" dirty="0">
                          <a:effectLst/>
                          <a:latin typeface="Times New Roman"/>
                          <a:ea typeface="华文细黑"/>
                          <a:cs typeface="Courier New"/>
                        </a:rPr>
                        <a:t> </a:t>
                      </a:r>
                      <a:endParaRPr lang="zh-CN" sz="2800" kern="100" dirty="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tcPr>
                </a:tc>
                <a:tc>
                  <a:txBody>
                    <a:bodyPr/>
                    <a:lstStyle/>
                    <a:p>
                      <a:pPr algn="ctr">
                        <a:lnSpc>
                          <a:spcPct val="150000"/>
                        </a:lnSpc>
                        <a:spcAft>
                          <a:spcPts val="0"/>
                        </a:spcAft>
                      </a:pPr>
                      <a:r>
                        <a:rPr lang="en-US" sz="2800" kern="100" dirty="0">
                          <a:effectLst/>
                          <a:latin typeface="Times New Roman"/>
                          <a:ea typeface="华文细黑"/>
                          <a:cs typeface="Courier New"/>
                        </a:rPr>
                        <a:t>Na</a:t>
                      </a:r>
                      <a:endParaRPr lang="zh-CN" sz="2800" kern="100" dirty="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Cu</a:t>
                      </a:r>
                      <a:endParaRPr lang="zh-CN" sz="2800" kern="10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Al</a:t>
                      </a:r>
                      <a:endParaRPr lang="zh-CN" sz="2800" kern="10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Fe</a:t>
                      </a:r>
                      <a:endParaRPr lang="zh-CN" sz="2800" kern="10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02744">
                <a:tc>
                  <a:txBody>
                    <a:bodyPr/>
                    <a:lstStyle/>
                    <a:p>
                      <a:pPr algn="ctr">
                        <a:lnSpc>
                          <a:spcPct val="150000"/>
                        </a:lnSpc>
                        <a:spcAft>
                          <a:spcPts val="0"/>
                        </a:spcAft>
                      </a:pPr>
                      <a:r>
                        <a:rPr lang="zh-CN" sz="2800" kern="100" dirty="0">
                          <a:effectLst/>
                          <a:latin typeface="Times New Roman"/>
                          <a:ea typeface="华文细黑"/>
                          <a:cs typeface="Times New Roman"/>
                        </a:rPr>
                        <a:t>熔点</a:t>
                      </a:r>
                      <a:r>
                        <a:rPr lang="en-US" sz="2800" kern="100" dirty="0">
                          <a:effectLst/>
                          <a:latin typeface="Times New Roman"/>
                          <a:ea typeface="华文细黑"/>
                          <a:cs typeface="Courier New"/>
                        </a:rPr>
                        <a:t>(</a:t>
                      </a:r>
                      <a:r>
                        <a:rPr lang="en-US" sz="2800" kern="100" dirty="0">
                          <a:effectLst/>
                          <a:latin typeface="宋体"/>
                          <a:ea typeface="华文细黑"/>
                          <a:cs typeface="Times New Roman"/>
                        </a:rPr>
                        <a:t>℃</a:t>
                      </a:r>
                      <a:r>
                        <a:rPr lang="en-US" sz="2800" kern="100" dirty="0">
                          <a:effectLst/>
                          <a:latin typeface="Times New Roman"/>
                          <a:ea typeface="华文细黑"/>
                          <a:cs typeface="Courier New"/>
                        </a:rPr>
                        <a:t>)</a:t>
                      </a:r>
                      <a:endParaRPr lang="zh-CN" sz="2800" kern="100" dirty="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97.5</a:t>
                      </a:r>
                      <a:endParaRPr lang="zh-CN" sz="2800" kern="10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1 083</a:t>
                      </a:r>
                      <a:endParaRPr lang="zh-CN" sz="2800" kern="10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660</a:t>
                      </a:r>
                      <a:endParaRPr lang="zh-CN" sz="2800" kern="10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1 535</a:t>
                      </a:r>
                      <a:endParaRPr lang="zh-CN" sz="2800" kern="10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02744">
                <a:tc>
                  <a:txBody>
                    <a:bodyPr/>
                    <a:lstStyle/>
                    <a:p>
                      <a:pPr algn="ctr">
                        <a:lnSpc>
                          <a:spcPct val="150000"/>
                        </a:lnSpc>
                        <a:spcAft>
                          <a:spcPts val="0"/>
                        </a:spcAft>
                      </a:pPr>
                      <a:r>
                        <a:rPr lang="zh-CN" sz="2800" kern="100">
                          <a:effectLst/>
                          <a:latin typeface="Times New Roman"/>
                          <a:ea typeface="华文细黑"/>
                          <a:cs typeface="Times New Roman"/>
                        </a:rPr>
                        <a:t>沸点</a:t>
                      </a:r>
                      <a:r>
                        <a:rPr lang="en-US" sz="2800" kern="100">
                          <a:effectLst/>
                          <a:latin typeface="Times New Roman"/>
                          <a:ea typeface="华文细黑"/>
                          <a:cs typeface="Courier New"/>
                        </a:rPr>
                        <a:t>(</a:t>
                      </a:r>
                      <a:r>
                        <a:rPr lang="en-US" sz="2800" kern="100">
                          <a:effectLst/>
                          <a:latin typeface="宋体"/>
                          <a:ea typeface="华文细黑"/>
                          <a:cs typeface="Times New Roman"/>
                        </a:rPr>
                        <a:t>℃</a:t>
                      </a:r>
                      <a:r>
                        <a:rPr lang="en-US" sz="2800" kern="100">
                          <a:effectLst/>
                          <a:latin typeface="Times New Roman"/>
                          <a:ea typeface="华文细黑"/>
                          <a:cs typeface="Courier New"/>
                        </a:rPr>
                        <a:t>)</a:t>
                      </a:r>
                      <a:endParaRPr lang="zh-CN" sz="2800" kern="10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883</a:t>
                      </a:r>
                      <a:endParaRPr lang="zh-CN" sz="2800" kern="10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2 595</a:t>
                      </a:r>
                      <a:endParaRPr lang="zh-CN" sz="2800" kern="10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2 200</a:t>
                      </a:r>
                      <a:endParaRPr lang="zh-CN" sz="2800" kern="10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dirty="0">
                          <a:effectLst/>
                          <a:latin typeface="Times New Roman"/>
                          <a:ea typeface="华文细黑"/>
                          <a:cs typeface="Courier New"/>
                        </a:rPr>
                        <a:t>3 000</a:t>
                      </a:r>
                      <a:endParaRPr lang="zh-CN" sz="2800" kern="100" dirty="0">
                        <a:effectLst/>
                        <a:latin typeface="宋体"/>
                        <a:cs typeface="Courier New"/>
                      </a:endParaRPr>
                    </a:p>
                  </a:txBody>
                  <a:tcPr marL="60637" marR="606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10" name="矩形 9"/>
          <p:cNvSpPr/>
          <p:nvPr/>
        </p:nvSpPr>
        <p:spPr>
          <a:xfrm>
            <a:off x="262558" y="3933850"/>
            <a:ext cx="11524006" cy="2031325"/>
          </a:xfrm>
          <a:prstGeom prst="rect">
            <a:avLst/>
          </a:prstGeom>
        </p:spPr>
        <p:txBody>
          <a:bodyPr>
            <a:spAutoFit/>
          </a:bodyPr>
          <a:lstStyle/>
          <a:p>
            <a:pPr algn="just">
              <a:lnSpc>
                <a:spcPct val="150000"/>
              </a:lnSpc>
              <a:spcAft>
                <a:spcPts val="0"/>
              </a:spcAft>
            </a:pPr>
            <a:r>
              <a:rPr lang="zh-CN" altLang="zh-CN" sz="2800" kern="100" dirty="0">
                <a:latin typeface="Times New Roman"/>
                <a:ea typeface="华文细黑"/>
                <a:cs typeface="Times New Roman"/>
              </a:rPr>
              <a:t>根据以上数据判断其中不能形成合金的是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err="1">
                <a:latin typeface="Times New Roman"/>
                <a:ea typeface="华文细黑"/>
                <a:cs typeface="Courier New"/>
              </a:rPr>
              <a:t>A.Cu</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Al  </a:t>
            </a: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B.Fe</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Cu</a:t>
            </a:r>
            <a:endParaRPr lang="zh-CN" altLang="zh-CN" sz="2800" kern="100" dirty="0">
              <a:latin typeface="宋体"/>
              <a:cs typeface="Courier New"/>
            </a:endParaRPr>
          </a:p>
          <a:p>
            <a:pPr algn="just">
              <a:lnSpc>
                <a:spcPct val="150000"/>
              </a:lnSpc>
              <a:spcAft>
                <a:spcPts val="0"/>
              </a:spcAft>
            </a:pPr>
            <a:r>
              <a:rPr lang="en-US" altLang="zh-CN" sz="2800" kern="100" dirty="0" err="1">
                <a:latin typeface="Times New Roman"/>
                <a:ea typeface="华文细黑"/>
                <a:cs typeface="Courier New"/>
              </a:rPr>
              <a:t>C.Fe</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Na  </a:t>
            </a: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D.Al</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Na</a:t>
            </a:r>
            <a:endParaRPr lang="zh-CN" altLang="zh-CN" sz="2800" kern="100" dirty="0">
              <a:effectLst/>
              <a:latin typeface="宋体"/>
              <a:cs typeface="Courier New"/>
            </a:endParaRPr>
          </a:p>
        </p:txBody>
      </p:sp>
      <p:sp>
        <p:nvSpPr>
          <p:cNvPr id="21" name="矩形 2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2" name="圆角矩形 21">
            <a:hlinkClick r:id="rId15"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23" name="Rectangle 21">
            <a:hlinkClick r:id="rId16"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289910479"/>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矩形 2"/>
          <p:cNvSpPr/>
          <p:nvPr/>
        </p:nvSpPr>
        <p:spPr>
          <a:xfrm>
            <a:off x="622598" y="1246054"/>
            <a:ext cx="10856136" cy="2111732"/>
          </a:xfrm>
          <a:prstGeom prst="rect">
            <a:avLst/>
          </a:prstGeom>
        </p:spPr>
        <p:txBody>
          <a:bodyPr>
            <a:spAutoFit/>
          </a:bodyPr>
          <a:lstStyle/>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两种金属若形成合金，一种金属的熔点不能超过另一种金属的沸点。</a:t>
            </a:r>
            <a:endParaRPr lang="zh-CN" altLang="zh-CN" sz="1050" kern="100" dirty="0">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答案　</a:t>
            </a:r>
            <a:r>
              <a:rPr lang="en-US" altLang="zh-CN" sz="2800" kern="100" dirty="0">
                <a:solidFill>
                  <a:schemeClr val="accent6">
                    <a:lumMod val="75000"/>
                  </a:schemeClr>
                </a:solidFill>
                <a:latin typeface="Times New Roman"/>
                <a:ea typeface="华文细黑"/>
                <a:cs typeface="Courier New"/>
              </a:rPr>
              <a:t>C</a:t>
            </a:r>
            <a:endParaRPr lang="zh-CN" altLang="zh-CN" sz="1050" kern="100" dirty="0">
              <a:solidFill>
                <a:schemeClr val="accent6">
                  <a:lumMod val="75000"/>
                </a:schemeClr>
              </a:solidFill>
              <a:effectLst/>
              <a:latin typeface="宋体"/>
              <a:cs typeface="Courier New"/>
            </a:endParaRPr>
          </a:p>
        </p:txBody>
      </p:sp>
      <p:sp>
        <p:nvSpPr>
          <p:cNvPr id="48" name="Rectangle 21">
            <a:hlinkClick r:id="rId2"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9" name="Rectangle 21">
            <a:hlinkClick r:id="rId3"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50" name="Rectangle 21">
            <a:hlinkClick r:id="rId4"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1" name="Rectangle 21">
            <a:hlinkClick r:id="rId5"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2" name="Rectangle 21">
            <a:hlinkClick r:id="rId6"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3" name="Rectangle 21">
            <a:hlinkClick r:id="rId7"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4" name="Rectangle 21">
            <a:hlinkClick r:id="rId8"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5" name="Rectangle 21">
            <a:hlinkClick r:id="rId9"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6" name="Rectangle 21">
            <a:hlinkClick r:id="rId10"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7" name="Rectangle 21">
            <a:hlinkClick r:id="rId11"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8" name="Rectangle 21">
            <a:hlinkClick r:id="rId12"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9" name="Rectangle 21">
            <a:hlinkClick r:id="rId13"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60" name="Rectangle 21">
            <a:hlinkClick r:id="rId14"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17" name="Rectangle 21">
            <a:hlinkClick r:id="rId15"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3113718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750"/>
                                        <p:tgtEl>
                                          <p:spTgt spid="3">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blinds(horizontal)">
                                      <p:cBhvr>
                                        <p:cTn id="11" dur="75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71500" y="693490"/>
            <a:ext cx="11755638" cy="5863144"/>
          </a:xfrm>
          <a:prstGeom prst="rect">
            <a:avLst/>
          </a:prstGeom>
        </p:spPr>
        <p:txBody>
          <a:bodyPr>
            <a:spAutoFit/>
          </a:bodyPr>
          <a:lstStyle/>
          <a:p>
            <a:pPr algn="just">
              <a:lnSpc>
                <a:spcPts val="4500"/>
              </a:lnSpc>
              <a:spcAft>
                <a:spcPts val="0"/>
              </a:spcAft>
            </a:pPr>
            <a:r>
              <a:rPr lang="en-US" altLang="zh-CN" sz="2600" kern="100" dirty="0">
                <a:latin typeface="Times New Roman"/>
                <a:ea typeface="华文细黑"/>
                <a:cs typeface="Courier New"/>
              </a:rPr>
              <a:t>7.</a:t>
            </a:r>
            <a:r>
              <a:rPr lang="zh-CN" altLang="zh-CN" sz="2600" kern="100" dirty="0">
                <a:latin typeface="Times New Roman"/>
                <a:ea typeface="华文细黑"/>
                <a:cs typeface="Times New Roman"/>
              </a:rPr>
              <a:t>下列有关金属及其合金的说法正确的是</a:t>
            </a:r>
            <a:r>
              <a:rPr lang="en-US" altLang="zh-CN" sz="2600" kern="100" dirty="0">
                <a:latin typeface="Times New Roman"/>
                <a:ea typeface="华文细黑"/>
                <a:cs typeface="Courier New"/>
              </a:rPr>
              <a:t> (</a:t>
            </a:r>
            <a:r>
              <a:rPr lang="zh-CN" altLang="zh-CN" sz="2600" kern="100" dirty="0">
                <a:latin typeface="Times New Roman"/>
                <a:ea typeface="华文细黑"/>
                <a:cs typeface="Times New Roman"/>
              </a:rPr>
              <a:t>　　</a:t>
            </a:r>
            <a:r>
              <a:rPr lang="en-US" altLang="zh-CN" sz="2600" kern="100" dirty="0">
                <a:latin typeface="Times New Roman"/>
                <a:ea typeface="华文细黑"/>
                <a:cs typeface="Courier New"/>
              </a:rPr>
              <a:t>)</a:t>
            </a:r>
            <a:endParaRPr lang="zh-CN" altLang="zh-CN" sz="2600" kern="100" dirty="0">
              <a:latin typeface="宋体"/>
              <a:cs typeface="Courier New"/>
            </a:endParaRPr>
          </a:p>
          <a:p>
            <a:pPr algn="just">
              <a:lnSpc>
                <a:spcPts val="4500"/>
              </a:lnSpc>
              <a:spcAft>
                <a:spcPts val="0"/>
              </a:spcAft>
            </a:pPr>
            <a:r>
              <a:rPr lang="en-US" altLang="zh-CN" sz="2600" kern="100" dirty="0">
                <a:latin typeface="Times New Roman"/>
                <a:ea typeface="华文细黑"/>
                <a:cs typeface="Courier New"/>
              </a:rPr>
              <a:t>A.</a:t>
            </a:r>
            <a:r>
              <a:rPr lang="zh-CN" altLang="zh-CN" sz="2600" kern="100" dirty="0">
                <a:latin typeface="Times New Roman"/>
                <a:ea typeface="华文细黑"/>
                <a:cs typeface="Times New Roman"/>
              </a:rPr>
              <a:t>锡青铜的熔点比纯铜高</a:t>
            </a:r>
            <a:endParaRPr lang="zh-CN" altLang="zh-CN" sz="2600" kern="100" dirty="0">
              <a:latin typeface="宋体"/>
              <a:cs typeface="Courier New"/>
            </a:endParaRPr>
          </a:p>
          <a:p>
            <a:pPr algn="just">
              <a:lnSpc>
                <a:spcPts val="4500"/>
              </a:lnSpc>
              <a:spcAft>
                <a:spcPts val="0"/>
              </a:spcAft>
            </a:pPr>
            <a:r>
              <a:rPr lang="en-US" altLang="zh-CN" sz="2600" kern="100" dirty="0">
                <a:latin typeface="Times New Roman"/>
                <a:ea typeface="华文细黑"/>
                <a:cs typeface="Courier New"/>
              </a:rPr>
              <a:t>B.</a:t>
            </a:r>
            <a:r>
              <a:rPr lang="zh-CN" altLang="zh-CN" sz="2600" kern="100" dirty="0">
                <a:latin typeface="Times New Roman"/>
                <a:ea typeface="华文细黑"/>
                <a:cs typeface="Times New Roman"/>
              </a:rPr>
              <a:t>生铁、普通钢和不锈钢中的碳含量依次增加</a:t>
            </a:r>
            <a:endParaRPr lang="zh-CN" altLang="zh-CN" sz="2600" kern="100" dirty="0">
              <a:latin typeface="宋体"/>
              <a:cs typeface="Courier New"/>
            </a:endParaRPr>
          </a:p>
          <a:p>
            <a:pPr algn="just">
              <a:lnSpc>
                <a:spcPts val="4500"/>
              </a:lnSpc>
              <a:spcAft>
                <a:spcPts val="0"/>
              </a:spcAft>
            </a:pPr>
            <a:r>
              <a:rPr lang="en-US" altLang="zh-CN" sz="2600" kern="100" dirty="0">
                <a:latin typeface="Times New Roman"/>
                <a:ea typeface="华文细黑"/>
                <a:cs typeface="Courier New"/>
              </a:rPr>
              <a:t>C.</a:t>
            </a:r>
            <a:r>
              <a:rPr lang="zh-CN" altLang="zh-CN" sz="2600" kern="100" dirty="0">
                <a:latin typeface="Times New Roman"/>
                <a:ea typeface="华文细黑"/>
                <a:cs typeface="Times New Roman"/>
              </a:rPr>
              <a:t>将</a:t>
            </a:r>
            <a:r>
              <a:rPr lang="en-US" altLang="zh-CN" sz="2600" kern="100" dirty="0">
                <a:latin typeface="Times New Roman"/>
                <a:ea typeface="华文细黑"/>
                <a:cs typeface="Courier New"/>
              </a:rPr>
              <a:t>NH</a:t>
            </a:r>
            <a:r>
              <a:rPr lang="en-US" altLang="zh-CN" sz="2600" kern="100" baseline="-25000" dirty="0">
                <a:latin typeface="Times New Roman"/>
                <a:ea typeface="华文细黑"/>
                <a:cs typeface="Courier New"/>
              </a:rPr>
              <a:t>3</a:t>
            </a:r>
            <a:r>
              <a:rPr lang="zh-CN" altLang="zh-CN" sz="2600" kern="100" dirty="0">
                <a:latin typeface="Times New Roman"/>
                <a:ea typeface="华文细黑"/>
                <a:cs typeface="Times New Roman"/>
              </a:rPr>
              <a:t>通入热的</a:t>
            </a:r>
            <a:r>
              <a:rPr lang="en-US" altLang="zh-CN" sz="2600" kern="100" dirty="0">
                <a:latin typeface="Times New Roman"/>
                <a:ea typeface="华文细黑"/>
                <a:cs typeface="Courier New"/>
              </a:rPr>
              <a:t>CuSO</a:t>
            </a:r>
            <a:r>
              <a:rPr lang="en-US" altLang="zh-CN" sz="2600" kern="100" baseline="-25000" dirty="0">
                <a:latin typeface="Times New Roman"/>
                <a:ea typeface="华文细黑"/>
                <a:cs typeface="Courier New"/>
              </a:rPr>
              <a:t>4</a:t>
            </a:r>
            <a:r>
              <a:rPr lang="zh-CN" altLang="zh-CN" sz="2600" kern="100" dirty="0">
                <a:latin typeface="Times New Roman"/>
                <a:ea typeface="华文细黑"/>
                <a:cs typeface="Times New Roman"/>
              </a:rPr>
              <a:t>溶液中能使</a:t>
            </a:r>
            <a:r>
              <a:rPr lang="en-US" altLang="zh-CN" sz="2600" kern="100" dirty="0">
                <a:latin typeface="Times New Roman"/>
                <a:ea typeface="华文细黑"/>
                <a:cs typeface="Courier New"/>
              </a:rPr>
              <a:t>Cu</a:t>
            </a:r>
            <a:r>
              <a:rPr lang="en-US" altLang="zh-CN" sz="2600" kern="100" baseline="30000" dirty="0">
                <a:latin typeface="Times New Roman"/>
                <a:ea typeface="华文细黑"/>
                <a:cs typeface="Courier New"/>
              </a:rPr>
              <a:t>2</a:t>
            </a:r>
            <a:r>
              <a:rPr lang="zh-CN" altLang="zh-CN" sz="2600" kern="100" baseline="30000" dirty="0">
                <a:latin typeface="Times New Roman"/>
                <a:ea typeface="华文细黑"/>
                <a:cs typeface="Times New Roman"/>
              </a:rPr>
              <a:t>＋</a:t>
            </a:r>
            <a:r>
              <a:rPr lang="zh-CN" altLang="zh-CN" sz="2600" kern="100" dirty="0">
                <a:latin typeface="Times New Roman"/>
                <a:ea typeface="华文细黑"/>
                <a:cs typeface="Times New Roman"/>
              </a:rPr>
              <a:t>还原成</a:t>
            </a:r>
            <a:r>
              <a:rPr lang="en-US" altLang="zh-CN" sz="2600" kern="100" dirty="0">
                <a:latin typeface="Times New Roman"/>
                <a:ea typeface="华文细黑"/>
                <a:cs typeface="Courier New"/>
              </a:rPr>
              <a:t>Cu</a:t>
            </a:r>
            <a:endParaRPr lang="zh-CN" altLang="zh-CN" sz="2600" kern="100" dirty="0">
              <a:latin typeface="宋体"/>
              <a:cs typeface="Courier New"/>
            </a:endParaRPr>
          </a:p>
          <a:p>
            <a:pPr algn="just">
              <a:lnSpc>
                <a:spcPts val="4500"/>
              </a:lnSpc>
              <a:spcAft>
                <a:spcPts val="0"/>
              </a:spcAft>
            </a:pPr>
            <a:r>
              <a:rPr lang="en-US" altLang="zh-CN" sz="2600" kern="100" dirty="0">
                <a:latin typeface="Times New Roman"/>
                <a:ea typeface="华文细黑"/>
                <a:cs typeface="Courier New"/>
              </a:rPr>
              <a:t>D.</a:t>
            </a:r>
            <a:r>
              <a:rPr lang="zh-CN" altLang="zh-CN" sz="2600" kern="100" dirty="0">
                <a:latin typeface="Times New Roman"/>
                <a:ea typeface="华文细黑"/>
                <a:cs typeface="Times New Roman"/>
              </a:rPr>
              <a:t>目前我国流通的硬币是由合金材料制造</a:t>
            </a:r>
            <a:r>
              <a:rPr lang="zh-CN" altLang="zh-CN" sz="2600" kern="100" dirty="0" smtClean="0">
                <a:latin typeface="Times New Roman"/>
                <a:ea typeface="华文细黑"/>
                <a:cs typeface="Times New Roman"/>
              </a:rPr>
              <a:t>的</a:t>
            </a:r>
            <a:endParaRPr lang="en-US" altLang="zh-CN" sz="2600" kern="100" dirty="0" smtClean="0">
              <a:latin typeface="Times New Roman"/>
              <a:ea typeface="华文细黑"/>
              <a:cs typeface="Times New Roman"/>
            </a:endParaRPr>
          </a:p>
          <a:p>
            <a:pPr algn="just">
              <a:lnSpc>
                <a:spcPts val="4500"/>
              </a:lnSpc>
              <a:spcAft>
                <a:spcPts val="0"/>
              </a:spcAft>
            </a:pPr>
            <a:r>
              <a:rPr lang="zh-CN" altLang="zh-CN" sz="2600" b="1" kern="100" dirty="0">
                <a:solidFill>
                  <a:srgbClr val="0000FF"/>
                </a:solidFill>
                <a:latin typeface="Times New Roman"/>
                <a:cs typeface="Times New Roman"/>
              </a:rPr>
              <a:t>解析　</a:t>
            </a:r>
            <a:r>
              <a:rPr lang="zh-CN" altLang="zh-CN" sz="2600" kern="100" dirty="0">
                <a:latin typeface="Times New Roman"/>
                <a:ea typeface="华文细黑"/>
                <a:cs typeface="Times New Roman"/>
              </a:rPr>
              <a:t>锡青铜属于合金，根据合金的特性，熔点比任何一种纯金属的低，</a:t>
            </a:r>
            <a:r>
              <a:rPr lang="en-US" altLang="zh-CN" sz="2600" kern="100" dirty="0">
                <a:latin typeface="Times New Roman"/>
                <a:ea typeface="华文细黑"/>
                <a:cs typeface="Courier New"/>
              </a:rPr>
              <a:t>A</a:t>
            </a:r>
            <a:r>
              <a:rPr lang="zh-CN" altLang="zh-CN" sz="2600" kern="100" dirty="0">
                <a:latin typeface="Times New Roman"/>
                <a:ea typeface="华文细黑"/>
                <a:cs typeface="Times New Roman"/>
              </a:rPr>
              <a:t>项错</a:t>
            </a:r>
            <a:r>
              <a:rPr lang="zh-CN" altLang="zh-CN" sz="2600" kern="100" dirty="0" smtClean="0">
                <a:latin typeface="Times New Roman"/>
                <a:ea typeface="华文细黑"/>
                <a:cs typeface="Times New Roman"/>
              </a:rPr>
              <a:t>；</a:t>
            </a:r>
            <a:endParaRPr lang="en-US" altLang="zh-CN" sz="2600" kern="100" dirty="0" smtClean="0">
              <a:latin typeface="Times New Roman"/>
              <a:ea typeface="华文细黑"/>
              <a:cs typeface="Times New Roman"/>
            </a:endParaRPr>
          </a:p>
          <a:p>
            <a:pPr algn="just">
              <a:lnSpc>
                <a:spcPts val="4500"/>
              </a:lnSpc>
              <a:spcAft>
                <a:spcPts val="0"/>
              </a:spcAft>
            </a:pPr>
            <a:r>
              <a:rPr lang="zh-CN" altLang="zh-CN" sz="2600" kern="100" dirty="0" smtClean="0">
                <a:latin typeface="Times New Roman"/>
                <a:ea typeface="华文细黑"/>
                <a:cs typeface="Times New Roman"/>
              </a:rPr>
              <a:t>生铁</a:t>
            </a:r>
            <a:r>
              <a:rPr lang="zh-CN" altLang="zh-CN" sz="2600" kern="100" dirty="0">
                <a:latin typeface="Times New Roman"/>
                <a:ea typeface="华文细黑"/>
                <a:cs typeface="Times New Roman"/>
              </a:rPr>
              <a:t>、普通钢和不锈钢中的碳含量依次降低，故</a:t>
            </a:r>
            <a:r>
              <a:rPr lang="en-US" altLang="zh-CN" sz="2600" kern="100" dirty="0">
                <a:latin typeface="Times New Roman"/>
                <a:ea typeface="华文细黑"/>
                <a:cs typeface="Courier New"/>
              </a:rPr>
              <a:t>B</a:t>
            </a:r>
            <a:r>
              <a:rPr lang="zh-CN" altLang="zh-CN" sz="2600" kern="100" dirty="0">
                <a:latin typeface="Times New Roman"/>
                <a:ea typeface="华文细黑"/>
                <a:cs typeface="Times New Roman"/>
              </a:rPr>
              <a:t>项错</a:t>
            </a:r>
            <a:r>
              <a:rPr lang="zh-CN" altLang="zh-CN" sz="2600" kern="100" dirty="0" smtClean="0">
                <a:latin typeface="Times New Roman"/>
                <a:ea typeface="华文细黑"/>
                <a:cs typeface="Times New Roman"/>
              </a:rPr>
              <a:t>；</a:t>
            </a:r>
            <a:endParaRPr lang="en-US" altLang="zh-CN" sz="2600" kern="100" dirty="0" smtClean="0">
              <a:latin typeface="Times New Roman"/>
              <a:ea typeface="华文细黑"/>
              <a:cs typeface="Times New Roman"/>
            </a:endParaRPr>
          </a:p>
          <a:p>
            <a:pPr algn="just">
              <a:lnSpc>
                <a:spcPts val="4500"/>
              </a:lnSpc>
              <a:spcAft>
                <a:spcPts val="0"/>
              </a:spcAft>
            </a:pPr>
            <a:r>
              <a:rPr lang="en-US" altLang="zh-CN" sz="2600" kern="100" dirty="0" smtClean="0">
                <a:latin typeface="Times New Roman"/>
                <a:ea typeface="华文细黑"/>
                <a:cs typeface="Courier New"/>
              </a:rPr>
              <a:t>C</a:t>
            </a:r>
            <a:r>
              <a:rPr lang="zh-CN" altLang="zh-CN" sz="2600" kern="100" dirty="0">
                <a:latin typeface="Times New Roman"/>
                <a:ea typeface="华文细黑"/>
                <a:cs typeface="Times New Roman"/>
              </a:rPr>
              <a:t>错误，溶液中该反应难以发生，先是</a:t>
            </a:r>
            <a:r>
              <a:rPr lang="en-US" altLang="zh-CN" sz="2600" kern="100" dirty="0">
                <a:latin typeface="Times New Roman"/>
                <a:ea typeface="华文细黑"/>
                <a:cs typeface="Courier New"/>
              </a:rPr>
              <a:t>2NH</a:t>
            </a:r>
            <a:r>
              <a:rPr lang="en-US" altLang="zh-CN" sz="2600" kern="100" baseline="-25000" dirty="0">
                <a:latin typeface="Times New Roman"/>
                <a:ea typeface="华文细黑"/>
                <a:cs typeface="Courier New"/>
              </a:rPr>
              <a:t>3</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2H</a:t>
            </a:r>
            <a:r>
              <a:rPr lang="en-US" altLang="zh-CN" sz="2600" kern="100" baseline="-25000" dirty="0">
                <a:latin typeface="Times New Roman"/>
                <a:ea typeface="华文细黑"/>
                <a:cs typeface="Courier New"/>
              </a:rPr>
              <a:t>2</a:t>
            </a:r>
            <a:r>
              <a:rPr lang="en-US" altLang="zh-CN" sz="2600" kern="100" dirty="0">
                <a:latin typeface="Times New Roman"/>
                <a:ea typeface="华文细黑"/>
                <a:cs typeface="Courier New"/>
              </a:rPr>
              <a:t>O</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CuSO</a:t>
            </a:r>
            <a:r>
              <a:rPr lang="en-US" altLang="zh-CN" sz="2600" kern="100" baseline="-25000" dirty="0">
                <a:latin typeface="Times New Roman"/>
                <a:ea typeface="华文细黑"/>
                <a:cs typeface="Courier New"/>
              </a:rPr>
              <a:t>4</a:t>
            </a:r>
            <a:r>
              <a:rPr lang="en-US" altLang="zh-CN" sz="2600" kern="100" spc="-80" dirty="0">
                <a:latin typeface="Times New Roman"/>
                <a:ea typeface="华文细黑"/>
                <a:cs typeface="Courier New"/>
              </a:rPr>
              <a:t>==</a:t>
            </a:r>
            <a:r>
              <a:rPr lang="en-US" altLang="zh-CN" sz="2600" kern="100" dirty="0">
                <a:latin typeface="Times New Roman"/>
                <a:ea typeface="华文细黑"/>
                <a:cs typeface="Courier New"/>
              </a:rPr>
              <a:t>=Cu(OH)</a:t>
            </a:r>
            <a:r>
              <a:rPr lang="en-US" altLang="zh-CN" sz="2600" kern="100" baseline="-25000" dirty="0">
                <a:latin typeface="Times New Roman"/>
                <a:ea typeface="华文细黑"/>
                <a:cs typeface="Courier New"/>
              </a:rPr>
              <a:t>2</a:t>
            </a:r>
            <a:r>
              <a:rPr lang="en-US" altLang="zh-CN" sz="2600" kern="100" dirty="0">
                <a:latin typeface="宋体"/>
                <a:ea typeface="华文细黑"/>
                <a:cs typeface="Times New Roman"/>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(NH</a:t>
            </a:r>
            <a:r>
              <a:rPr lang="en-US" altLang="zh-CN" sz="2600" kern="100" baseline="-25000" dirty="0">
                <a:latin typeface="Times New Roman"/>
                <a:ea typeface="华文细黑"/>
                <a:cs typeface="Courier New"/>
              </a:rPr>
              <a:t>4</a:t>
            </a:r>
            <a:r>
              <a:rPr lang="en-US" altLang="zh-CN" sz="2600" kern="100" dirty="0">
                <a:latin typeface="Times New Roman"/>
                <a:ea typeface="华文细黑"/>
                <a:cs typeface="Courier New"/>
              </a:rPr>
              <a:t>)</a:t>
            </a:r>
            <a:r>
              <a:rPr lang="en-US" altLang="zh-CN" sz="2600" kern="100" baseline="-25000" dirty="0">
                <a:latin typeface="Times New Roman"/>
                <a:ea typeface="华文细黑"/>
                <a:cs typeface="Courier New"/>
              </a:rPr>
              <a:t>2</a:t>
            </a:r>
            <a:r>
              <a:rPr lang="en-US" altLang="zh-CN" sz="2600" kern="100" dirty="0">
                <a:latin typeface="Times New Roman"/>
                <a:ea typeface="华文细黑"/>
                <a:cs typeface="Courier New"/>
              </a:rPr>
              <a:t>SO</a:t>
            </a:r>
            <a:r>
              <a:rPr lang="en-US" altLang="zh-CN" sz="2600" kern="100" baseline="-25000" dirty="0">
                <a:latin typeface="Times New Roman"/>
                <a:ea typeface="华文细黑"/>
                <a:cs typeface="Courier New"/>
              </a:rPr>
              <a:t>4</a:t>
            </a:r>
            <a:r>
              <a:rPr lang="zh-CN" altLang="zh-CN" sz="2600" kern="100" dirty="0">
                <a:latin typeface="Times New Roman"/>
                <a:ea typeface="华文细黑"/>
                <a:cs typeface="Times New Roman"/>
              </a:rPr>
              <a:t>，接着</a:t>
            </a:r>
            <a:r>
              <a:rPr lang="en-US" altLang="zh-CN" sz="2600" kern="100" dirty="0" smtClean="0">
                <a:latin typeface="Times New Roman"/>
                <a:ea typeface="华文细黑"/>
                <a:cs typeface="Courier New"/>
              </a:rPr>
              <a:t>Cu(OH)</a:t>
            </a:r>
            <a:r>
              <a:rPr lang="en-US" altLang="zh-CN" sz="2600" kern="100" baseline="-25000" dirty="0" smtClean="0">
                <a:latin typeface="Times New Roman"/>
                <a:ea typeface="华文细黑"/>
                <a:cs typeface="Courier New"/>
              </a:rPr>
              <a:t>2	</a:t>
            </a:r>
            <a:r>
              <a:rPr lang="en-US" altLang="zh-CN" sz="2600" kern="100" baseline="-25000" dirty="0">
                <a:latin typeface="Times New Roman"/>
                <a:ea typeface="华文细黑"/>
                <a:cs typeface="Courier New"/>
              </a:rPr>
              <a:t> </a:t>
            </a:r>
            <a:r>
              <a:rPr lang="en-US" altLang="zh-CN" sz="2600" kern="100" dirty="0" smtClean="0">
                <a:latin typeface="Times New Roman"/>
                <a:ea typeface="华文细黑"/>
                <a:cs typeface="Courier New"/>
              </a:rPr>
              <a:t>             </a:t>
            </a:r>
            <a:r>
              <a:rPr lang="en-US" altLang="zh-CN" sz="2600" kern="100" dirty="0" err="1" smtClean="0">
                <a:latin typeface="Times New Roman"/>
                <a:ea typeface="华文细黑"/>
                <a:cs typeface="Courier New"/>
              </a:rPr>
              <a:t>CuO</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H</a:t>
            </a:r>
            <a:r>
              <a:rPr lang="en-US" altLang="zh-CN" sz="2600" kern="100" baseline="-25000" dirty="0">
                <a:latin typeface="Times New Roman"/>
                <a:ea typeface="华文细黑"/>
                <a:cs typeface="Courier New"/>
              </a:rPr>
              <a:t>2</a:t>
            </a:r>
            <a:r>
              <a:rPr lang="en-US" altLang="zh-CN" sz="2600" kern="100" dirty="0">
                <a:latin typeface="Times New Roman"/>
                <a:ea typeface="华文细黑"/>
                <a:cs typeface="Courier New"/>
              </a:rPr>
              <a:t>O</a:t>
            </a:r>
            <a:r>
              <a:rPr lang="zh-CN" altLang="zh-CN" sz="2600" kern="100" dirty="0">
                <a:latin typeface="Times New Roman"/>
                <a:ea typeface="华文细黑"/>
                <a:cs typeface="Times New Roman"/>
              </a:rPr>
              <a:t>，溶液中</a:t>
            </a:r>
            <a:r>
              <a:rPr lang="en-US" altLang="zh-CN" sz="2600" kern="100" dirty="0">
                <a:latin typeface="Times New Roman"/>
                <a:ea typeface="华文细黑"/>
                <a:cs typeface="Courier New"/>
              </a:rPr>
              <a:t>NH</a:t>
            </a:r>
            <a:r>
              <a:rPr lang="en-US" altLang="zh-CN" sz="2600" kern="100" baseline="-25000" dirty="0">
                <a:latin typeface="Times New Roman"/>
                <a:ea typeface="华文细黑"/>
                <a:cs typeface="Courier New"/>
              </a:rPr>
              <a:t>3</a:t>
            </a:r>
            <a:r>
              <a:rPr lang="zh-CN" altLang="zh-CN" sz="2600" kern="100" dirty="0">
                <a:latin typeface="Times New Roman"/>
                <a:ea typeface="华文细黑"/>
                <a:cs typeface="Times New Roman"/>
              </a:rPr>
              <a:t>不能还原</a:t>
            </a:r>
            <a:r>
              <a:rPr lang="en-US" altLang="zh-CN" sz="2600" kern="100" dirty="0" err="1">
                <a:latin typeface="Times New Roman"/>
                <a:ea typeface="华文细黑"/>
                <a:cs typeface="Courier New"/>
              </a:rPr>
              <a:t>CuO</a:t>
            </a:r>
            <a:r>
              <a:rPr lang="zh-CN" altLang="zh-CN" sz="2600" kern="100" dirty="0">
                <a:latin typeface="Times New Roman"/>
                <a:ea typeface="华文细黑"/>
                <a:cs typeface="Times New Roman"/>
              </a:rPr>
              <a:t>为</a:t>
            </a:r>
            <a:r>
              <a:rPr lang="en-US" altLang="zh-CN" sz="2600" kern="100" dirty="0">
                <a:latin typeface="Times New Roman"/>
                <a:ea typeface="华文细黑"/>
                <a:cs typeface="Courier New"/>
              </a:rPr>
              <a:t>Cu</a:t>
            </a:r>
            <a:r>
              <a:rPr lang="zh-CN" altLang="zh-CN" sz="2600" kern="100" dirty="0">
                <a:latin typeface="Times New Roman"/>
                <a:ea typeface="华文细黑"/>
                <a:cs typeface="Times New Roman"/>
              </a:rPr>
              <a:t>，要还原必须是干燥的固态</a:t>
            </a:r>
            <a:r>
              <a:rPr lang="zh-CN" altLang="zh-CN" sz="2600" kern="100" dirty="0" smtClean="0">
                <a:latin typeface="Times New Roman"/>
                <a:ea typeface="华文细黑"/>
                <a:cs typeface="Times New Roman"/>
              </a:rPr>
              <a:t>。</a:t>
            </a:r>
            <a:endParaRPr lang="zh-CN" altLang="zh-CN" sz="2600" kern="100" dirty="0">
              <a:latin typeface="宋体"/>
              <a:cs typeface="Courier New"/>
            </a:endParaRPr>
          </a:p>
        </p:txBody>
      </p:sp>
      <p:sp>
        <p:nvSpPr>
          <p:cNvPr id="47" name="Rectangle 21">
            <a:hlinkClick r:id="rId3"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8" name="Rectangle 21">
            <a:hlinkClick r:id="rId4"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49" name="Rectangle 21">
            <a:hlinkClick r:id="rId5"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0" name="Rectangle 21">
            <a:hlinkClick r:id="rId6"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1" name="Rectangle 21">
            <a:hlinkClick r:id="rId7"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2" name="Rectangle 21">
            <a:hlinkClick r:id="rId8"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3" name="Rectangle 21">
            <a:hlinkClick r:id="rId9"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4" name="Rectangle 21">
            <a:hlinkClick r:id="rId10"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5" name="Rectangle 21">
            <a:hlinkClick r:id="rId11"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6" name="Rectangle 21">
            <a:hlinkClick r:id="rId12"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7" name="Rectangle 21">
            <a:hlinkClick r:id="rId13"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8" name="Rectangle 21">
            <a:hlinkClick r:id="rId14"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9" name="Rectangle 21">
            <a:hlinkClick r:id="rId15"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graphicFrame>
        <p:nvGraphicFramePr>
          <p:cNvPr id="5" name="对象 4"/>
          <p:cNvGraphicFramePr>
            <a:graphicFrameLocks noChangeAspect="1"/>
          </p:cNvGraphicFramePr>
          <p:nvPr>
            <p:extLst>
              <p:ext uri="{D42A27DB-BD31-4B8C-83A1-F6EECF244321}">
                <p14:modId xmlns:p14="http://schemas.microsoft.com/office/powerpoint/2010/main" val="3271100882"/>
              </p:ext>
            </p:extLst>
          </p:nvPr>
        </p:nvGraphicFramePr>
        <p:xfrm>
          <a:off x="4009752" y="5136551"/>
          <a:ext cx="1139825" cy="792162"/>
        </p:xfrm>
        <a:graphic>
          <a:graphicData uri="http://schemas.openxmlformats.org/presentationml/2006/ole">
            <mc:AlternateContent xmlns:mc="http://schemas.openxmlformats.org/markup-compatibility/2006">
              <mc:Choice xmlns:v="urn:schemas-microsoft-com:vml" Requires="v">
                <p:oleObj spid="_x0000_s107648" name="文档" r:id="rId17" imgW="1140501" imgH="792450" progId="Word.Document.12">
                  <p:embed/>
                </p:oleObj>
              </mc:Choice>
              <mc:Fallback>
                <p:oleObj name="文档" r:id="rId17" imgW="1140501" imgH="792450" progId="Word.Document.12">
                  <p:embed/>
                  <p:pic>
                    <p:nvPicPr>
                      <p:cNvPr id="0" name=""/>
                      <p:cNvPicPr/>
                      <p:nvPr/>
                    </p:nvPicPr>
                    <p:blipFill>
                      <a:blip r:embed="rId18"/>
                      <a:stretch>
                        <a:fillRect/>
                      </a:stretch>
                    </p:blipFill>
                    <p:spPr>
                      <a:xfrm>
                        <a:off x="4009752" y="5136551"/>
                        <a:ext cx="1139825" cy="792162"/>
                      </a:xfrm>
                      <a:prstGeom prst="rect">
                        <a:avLst/>
                      </a:prstGeom>
                    </p:spPr>
                  </p:pic>
                </p:oleObj>
              </mc:Fallback>
            </mc:AlternateContent>
          </a:graphicData>
        </a:graphic>
      </p:graphicFrame>
      <p:sp>
        <p:nvSpPr>
          <p:cNvPr id="8" name="矩形 7"/>
          <p:cNvSpPr/>
          <p:nvPr/>
        </p:nvSpPr>
        <p:spPr>
          <a:xfrm>
            <a:off x="6433417" y="816071"/>
            <a:ext cx="44435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D</a:t>
            </a:r>
            <a:endParaRPr lang="zh-CN" altLang="en-US" sz="2800" kern="100" dirty="0">
              <a:solidFill>
                <a:schemeClr val="accent6">
                  <a:lumMod val="75000"/>
                </a:schemeClr>
              </a:solidFill>
              <a:latin typeface="Times New Roman"/>
              <a:ea typeface="华文细黑"/>
            </a:endParaRPr>
          </a:p>
        </p:txBody>
      </p:sp>
      <p:sp>
        <p:nvSpPr>
          <p:cNvPr id="19" name="矩形 18"/>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0" name="圆角矩形 19">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21" name="Rectangle 21">
            <a:hlinkClick r:id="rId19"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118181414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0"/>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5" end="5"/>
                                            </p:txEl>
                                          </p:spTgt>
                                        </p:tgtEl>
                                        <p:attrNameLst>
                                          <p:attrName>style.visibility</p:attrName>
                                        </p:attrNameLst>
                                      </p:cBhvr>
                                      <p:to>
                                        <p:strVal val="visible"/>
                                      </p:to>
                                    </p:set>
                                    <p:animEffect transition="in" filter="blinds(horizontal)">
                                      <p:cBhvr>
                                        <p:cTn id="7" dur="500"/>
                                        <p:tgtEl>
                                          <p:spTgt spid="4">
                                            <p:txEl>
                                              <p:pRg st="5" end="5"/>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6" end="6"/>
                                            </p:txEl>
                                          </p:spTgt>
                                        </p:tgtEl>
                                        <p:attrNameLst>
                                          <p:attrName>style.visibility</p:attrName>
                                        </p:attrNameLst>
                                      </p:cBhvr>
                                      <p:to>
                                        <p:strVal val="visible"/>
                                      </p:to>
                                    </p:set>
                                    <p:animEffect transition="in" filter="blinds(horizontal)">
                                      <p:cBhvr>
                                        <p:cTn id="12" dur="500"/>
                                        <p:tgtEl>
                                          <p:spTgt spid="4">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xEl>
                                              <p:pRg st="7" end="7"/>
                                            </p:txEl>
                                          </p:spTgt>
                                        </p:tgtEl>
                                        <p:attrNameLst>
                                          <p:attrName>style.visibility</p:attrName>
                                        </p:attrNameLst>
                                      </p:cBhvr>
                                      <p:to>
                                        <p:strVal val="visible"/>
                                      </p:to>
                                    </p:set>
                                    <p:animEffect transition="in" filter="blinds(horizontal)">
                                      <p:cBhvr>
                                        <p:cTn id="17" dur="500"/>
                                        <p:tgtEl>
                                          <p:spTgt spid="4">
                                            <p:txEl>
                                              <p:pRg st="7" end="7"/>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blinds(horizontal)">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blinds(horizontal)">
                                      <p:cBhvr>
                                        <p:cTn id="25" dur="500"/>
                                        <p:tgtEl>
                                          <p:spTgt spid="8"/>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xit" presetSubtype="0" fill="hold" nodeType="clickEffect">
                                  <p:stCondLst>
                                    <p:cond delay="0"/>
                                  </p:stCondLst>
                                  <p:childTnLst>
                                    <p:animEffect transition="out" filter="fade">
                                      <p:cBhvr>
                                        <p:cTn id="29" dur="500"/>
                                        <p:tgtEl>
                                          <p:spTgt spid="4">
                                            <p:txEl>
                                              <p:pRg st="5" end="5"/>
                                            </p:txEl>
                                          </p:spTgt>
                                        </p:tgtEl>
                                      </p:cBhvr>
                                    </p:animEffect>
                                    <p:set>
                                      <p:cBhvr>
                                        <p:cTn id="30" dur="1" fill="hold">
                                          <p:stCondLst>
                                            <p:cond delay="499"/>
                                          </p:stCondLst>
                                        </p:cTn>
                                        <p:tgtEl>
                                          <p:spTgt spid="4">
                                            <p:txEl>
                                              <p:pRg st="5" end="5"/>
                                            </p:txEl>
                                          </p:spTgt>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4">
                                            <p:txEl>
                                              <p:pRg st="6" end="6"/>
                                            </p:txEl>
                                          </p:spTgt>
                                        </p:tgtEl>
                                      </p:cBhvr>
                                    </p:animEffect>
                                    <p:set>
                                      <p:cBhvr>
                                        <p:cTn id="33" dur="1" fill="hold">
                                          <p:stCondLst>
                                            <p:cond delay="499"/>
                                          </p:stCondLst>
                                        </p:cTn>
                                        <p:tgtEl>
                                          <p:spTgt spid="4">
                                            <p:txEl>
                                              <p:pRg st="6" end="6"/>
                                            </p:txEl>
                                          </p:spTgt>
                                        </p:tgtEl>
                                        <p:attrNameLst>
                                          <p:attrName>style.visibility</p:attrName>
                                        </p:attrNameLst>
                                      </p:cBhvr>
                                      <p:to>
                                        <p:strVal val="hidden"/>
                                      </p:to>
                                    </p:set>
                                  </p:childTnLst>
                                </p:cTn>
                              </p:par>
                              <p:par>
                                <p:cTn id="34" presetID="10" presetClass="exit" presetSubtype="0" fill="hold" nodeType="withEffect">
                                  <p:stCondLst>
                                    <p:cond delay="0"/>
                                  </p:stCondLst>
                                  <p:childTnLst>
                                    <p:animEffect transition="out" filter="fade">
                                      <p:cBhvr>
                                        <p:cTn id="35" dur="500"/>
                                        <p:tgtEl>
                                          <p:spTgt spid="4">
                                            <p:txEl>
                                              <p:pRg st="7" end="7"/>
                                            </p:txEl>
                                          </p:spTgt>
                                        </p:tgtEl>
                                      </p:cBhvr>
                                    </p:animEffect>
                                    <p:set>
                                      <p:cBhvr>
                                        <p:cTn id="36" dur="1" fill="hold">
                                          <p:stCondLst>
                                            <p:cond delay="499"/>
                                          </p:stCondLst>
                                        </p:cTn>
                                        <p:tgtEl>
                                          <p:spTgt spid="4">
                                            <p:txEl>
                                              <p:pRg st="7" end="7"/>
                                            </p:txEl>
                                          </p:spTgt>
                                        </p:tgtEl>
                                        <p:attrNameLst>
                                          <p:attrName>style.visibility</p:attrName>
                                        </p:attrNameLst>
                                      </p:cBhvr>
                                      <p:to>
                                        <p:strVal val="hidden"/>
                                      </p:to>
                                    </p:set>
                                  </p:childTnLst>
                                </p:cTn>
                              </p:par>
                              <p:par>
                                <p:cTn id="37" presetID="10" presetClass="exit" presetSubtype="0" fill="hold" nodeType="withEffect">
                                  <p:stCondLst>
                                    <p:cond delay="0"/>
                                  </p:stCondLst>
                                  <p:childTnLst>
                                    <p:animEffect transition="out" filter="fade">
                                      <p:cBhvr>
                                        <p:cTn id="38" dur="500"/>
                                        <p:tgtEl>
                                          <p:spTgt spid="5"/>
                                        </p:tgtEl>
                                      </p:cBhvr>
                                    </p:animEffect>
                                    <p:set>
                                      <p:cBhvr>
                                        <p:cTn id="39" dur="1" fill="hold">
                                          <p:stCondLst>
                                            <p:cond delay="499"/>
                                          </p:stCondLst>
                                        </p:cTn>
                                        <p:tgtEl>
                                          <p:spTgt spid="5"/>
                                        </p:tgtEl>
                                        <p:attrNameLst>
                                          <p:attrName>style.visibility</p:attrName>
                                        </p:attrNameLst>
                                      </p:cBhvr>
                                      <p:to>
                                        <p:strVal val="hidden"/>
                                      </p:to>
                                    </p:set>
                                  </p:childTnLst>
                                </p:cTn>
                              </p:par>
                              <p:par>
                                <p:cTn id="40" presetID="10" presetClass="exit" presetSubtype="0" fill="hold" grpId="1" nodeType="withEffect">
                                  <p:stCondLst>
                                    <p:cond delay="0"/>
                                  </p:stCondLst>
                                  <p:childTnLst>
                                    <p:animEffect transition="out" filter="fade">
                                      <p:cBhvr>
                                        <p:cTn id="41" dur="500"/>
                                        <p:tgtEl>
                                          <p:spTgt spid="8"/>
                                        </p:tgtEl>
                                      </p:cBhvr>
                                    </p:animEffect>
                                    <p:set>
                                      <p:cBhvr>
                                        <p:cTn id="42"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20"/>
                  </p:tgtEl>
                </p:cond>
              </p:nextCondLst>
            </p:seq>
          </p:childTnLst>
        </p:cTn>
      </p:par>
    </p:tnLst>
    <p:bldLst>
      <p:bldP spid="8" grpId="0"/>
      <p:bldP spid="8" grpId="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11708" y="816496"/>
            <a:ext cx="11688154" cy="656846"/>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8.</a:t>
            </a:r>
            <a:r>
              <a:rPr lang="zh-CN" altLang="zh-CN" sz="2800" kern="100" dirty="0">
                <a:latin typeface="Times New Roman"/>
                <a:ea typeface="华文细黑"/>
                <a:cs typeface="Times New Roman"/>
              </a:rPr>
              <a:t>下列金属冶炼的反应原理中错误的是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1050" kern="100" dirty="0">
              <a:effectLst/>
              <a:latin typeface="宋体"/>
              <a:cs typeface="Courier New"/>
            </a:endParaRPr>
          </a:p>
        </p:txBody>
      </p:sp>
      <p:sp>
        <p:nvSpPr>
          <p:cNvPr id="50" name="Rectangle 21">
            <a:hlinkClick r:id="rId3"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51" name="Rectangle 21">
            <a:hlinkClick r:id="rId4"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52" name="Rectangle 21">
            <a:hlinkClick r:id="rId5"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3" name="Rectangle 21">
            <a:hlinkClick r:id="rId6"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4" name="Rectangle 21">
            <a:hlinkClick r:id="rId7"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5" name="Rectangle 21">
            <a:hlinkClick r:id="rId8"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6" name="Rectangle 21">
            <a:hlinkClick r:id="rId9"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7" name="Rectangle 21">
            <a:hlinkClick r:id="rId10"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8" name="Rectangle 21">
            <a:hlinkClick r:id="rId11"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9" name="Rectangle 21">
            <a:hlinkClick r:id="rId12"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60" name="Rectangle 21">
            <a:hlinkClick r:id="rId13"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61" name="Rectangle 21">
            <a:hlinkClick r:id="rId14"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62" name="Rectangle 21">
            <a:hlinkClick r:id="rId15"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graphicFrame>
        <p:nvGraphicFramePr>
          <p:cNvPr id="2" name="对象 1"/>
          <p:cNvGraphicFramePr>
            <a:graphicFrameLocks noChangeAspect="1"/>
          </p:cNvGraphicFramePr>
          <p:nvPr>
            <p:extLst>
              <p:ext uri="{D42A27DB-BD31-4B8C-83A1-F6EECF244321}">
                <p14:modId xmlns:p14="http://schemas.microsoft.com/office/powerpoint/2010/main" val="2569106841"/>
              </p:ext>
            </p:extLst>
          </p:nvPr>
        </p:nvGraphicFramePr>
        <p:xfrm>
          <a:off x="448096" y="1680592"/>
          <a:ext cx="9607550" cy="3981450"/>
        </p:xfrm>
        <a:graphic>
          <a:graphicData uri="http://schemas.openxmlformats.org/presentationml/2006/ole">
            <mc:AlternateContent xmlns:mc="http://schemas.openxmlformats.org/markup-compatibility/2006">
              <mc:Choice xmlns:v="urn:schemas-microsoft-com:vml" Requires="v">
                <p:oleObj spid="_x0000_s147515" name="文档" r:id="rId17" imgW="9608088" imgH="3981150" progId="Word.Document.12">
                  <p:embed/>
                </p:oleObj>
              </mc:Choice>
              <mc:Fallback>
                <p:oleObj name="文档" r:id="rId17" imgW="9608088" imgH="3981150" progId="Word.Document.12">
                  <p:embed/>
                  <p:pic>
                    <p:nvPicPr>
                      <p:cNvPr id="0" name=""/>
                      <p:cNvPicPr/>
                      <p:nvPr/>
                    </p:nvPicPr>
                    <p:blipFill>
                      <a:blip r:embed="rId18"/>
                      <a:stretch>
                        <a:fillRect/>
                      </a:stretch>
                    </p:blipFill>
                    <p:spPr>
                      <a:xfrm>
                        <a:off x="448096" y="1680592"/>
                        <a:ext cx="9607550" cy="3981450"/>
                      </a:xfrm>
                      <a:prstGeom prst="rect">
                        <a:avLst/>
                      </a:prstGeom>
                    </p:spPr>
                  </p:pic>
                </p:oleObj>
              </mc:Fallback>
            </mc:AlternateContent>
          </a:graphicData>
        </a:graphic>
      </p:graphicFrame>
      <p:sp>
        <p:nvSpPr>
          <p:cNvPr id="5" name="矩形 4"/>
          <p:cNvSpPr/>
          <p:nvPr/>
        </p:nvSpPr>
        <p:spPr>
          <a:xfrm>
            <a:off x="6580212" y="1003831"/>
            <a:ext cx="423514"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B</a:t>
            </a:r>
            <a:endParaRPr lang="zh-CN" altLang="en-US" sz="2800" kern="100" dirty="0">
              <a:solidFill>
                <a:schemeClr val="accent6">
                  <a:lumMod val="75000"/>
                </a:schemeClr>
              </a:solidFill>
              <a:latin typeface="Times New Roman"/>
              <a:ea typeface="华文细黑"/>
            </a:endParaRPr>
          </a:p>
        </p:txBody>
      </p:sp>
      <p:sp>
        <p:nvSpPr>
          <p:cNvPr id="19" name="矩形 18"/>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0" name="圆角矩形 19"/>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
        <p:nvSpPr>
          <p:cNvPr id="21" name="Rectangle 21">
            <a:hlinkClick r:id="rId19"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34192134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0"/>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20"/>
                  </p:tgtEl>
                </p:cond>
              </p:nextCondLst>
            </p:seq>
          </p:childTnLst>
        </p:cTn>
      </p:par>
    </p:tnLst>
    <p:bldLst>
      <p:bldP spid="5" grpId="0"/>
      <p:bldP spid="5" grpId="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19125" y="717007"/>
            <a:ext cx="11572430" cy="5439566"/>
          </a:xfrm>
          <a:prstGeom prst="rect">
            <a:avLst/>
          </a:prstGeom>
        </p:spPr>
        <p:txBody>
          <a:bodyPr>
            <a:spAutoFit/>
          </a:bodyPr>
          <a:lstStyle/>
          <a:p>
            <a:pPr algn="just">
              <a:lnSpc>
                <a:spcPts val="5300"/>
              </a:lnSpc>
              <a:spcAft>
                <a:spcPts val="0"/>
              </a:spcAft>
            </a:pPr>
            <a:r>
              <a:rPr lang="en-US" altLang="zh-CN" sz="2800" kern="100" dirty="0">
                <a:latin typeface="Times New Roman"/>
                <a:ea typeface="华文细黑"/>
                <a:cs typeface="Courier New"/>
              </a:rPr>
              <a:t>9.</a:t>
            </a:r>
            <a:r>
              <a:rPr lang="zh-CN" altLang="zh-CN" sz="2800" kern="100" dirty="0">
                <a:latin typeface="Times New Roman"/>
                <a:ea typeface="华文细黑"/>
                <a:cs typeface="Times New Roman"/>
              </a:rPr>
              <a:t>氢化亚铜</a:t>
            </a:r>
            <a:r>
              <a:rPr lang="en-US" altLang="zh-CN" sz="2800" kern="100" dirty="0">
                <a:latin typeface="Times New Roman"/>
                <a:ea typeface="华文细黑"/>
                <a:cs typeface="Courier New"/>
              </a:rPr>
              <a:t>(</a:t>
            </a:r>
            <a:r>
              <a:rPr lang="en-US" altLang="zh-CN" sz="2800" kern="100" dirty="0" err="1">
                <a:latin typeface="Times New Roman"/>
                <a:ea typeface="华文细黑"/>
                <a:cs typeface="Courier New"/>
              </a:rPr>
              <a:t>CuH</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是一难溶物质，用</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溶液和另一种</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反应物</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在</a:t>
            </a:r>
            <a:r>
              <a:rPr lang="en-US" altLang="zh-CN" sz="2800" kern="100" dirty="0">
                <a:latin typeface="Times New Roman"/>
                <a:ea typeface="华文细黑"/>
                <a:cs typeface="Courier New"/>
              </a:rPr>
              <a:t>40</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50 </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时反应可生成它。</a:t>
            </a:r>
            <a:r>
              <a:rPr lang="en-US" altLang="zh-CN" sz="2800" kern="100" dirty="0" err="1">
                <a:latin typeface="Times New Roman"/>
                <a:ea typeface="华文细黑"/>
                <a:cs typeface="Courier New"/>
              </a:rPr>
              <a:t>CuH</a:t>
            </a:r>
            <a:r>
              <a:rPr lang="zh-CN" altLang="zh-CN" sz="2800" kern="100" dirty="0">
                <a:latin typeface="Times New Roman"/>
                <a:ea typeface="华文细黑"/>
                <a:cs typeface="Times New Roman"/>
              </a:rPr>
              <a:t>不稳定，易分解；</a:t>
            </a:r>
            <a:r>
              <a:rPr lang="en-US" altLang="zh-CN" sz="2800" kern="100" dirty="0" err="1">
                <a:latin typeface="Times New Roman"/>
                <a:ea typeface="华文细黑"/>
                <a:cs typeface="Courier New"/>
              </a:rPr>
              <a:t>CuH</a:t>
            </a:r>
            <a:r>
              <a:rPr lang="zh-CN" altLang="zh-CN" sz="2800" kern="100" dirty="0">
                <a:latin typeface="Times New Roman"/>
                <a:ea typeface="华文细黑"/>
                <a:cs typeface="Times New Roman"/>
              </a:rPr>
              <a:t>在氯气中能燃烧，跟盐酸反应能产生气体。下列有关推断中错误的是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3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这里的</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另一种反应物</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具有还原性</a:t>
            </a:r>
            <a:endParaRPr lang="zh-CN" altLang="zh-CN" sz="2800" kern="100" dirty="0">
              <a:latin typeface="宋体"/>
              <a:cs typeface="Courier New"/>
            </a:endParaRPr>
          </a:p>
          <a:p>
            <a:pPr algn="just">
              <a:lnSpc>
                <a:spcPts val="5300"/>
              </a:lnSpc>
              <a:spcAft>
                <a:spcPts val="0"/>
              </a:spcAft>
            </a:pPr>
            <a:r>
              <a:rPr lang="en-US" altLang="zh-CN" sz="2800" kern="100" dirty="0" err="1">
                <a:latin typeface="Times New Roman"/>
                <a:ea typeface="华文细黑"/>
                <a:cs typeface="Courier New"/>
              </a:rPr>
              <a:t>B.CuH</a:t>
            </a:r>
            <a:r>
              <a:rPr lang="zh-CN" altLang="zh-CN" sz="2800" kern="100" dirty="0">
                <a:latin typeface="Times New Roman"/>
                <a:ea typeface="华文细黑"/>
                <a:cs typeface="Times New Roman"/>
              </a:rPr>
              <a:t>可作氧化剂、还原剂</a:t>
            </a:r>
            <a:endParaRPr lang="zh-CN" altLang="zh-CN" sz="2800" kern="100" dirty="0">
              <a:latin typeface="宋体"/>
              <a:cs typeface="Courier New"/>
            </a:endParaRPr>
          </a:p>
          <a:p>
            <a:pPr algn="just">
              <a:lnSpc>
                <a:spcPts val="5300"/>
              </a:lnSpc>
              <a:spcAft>
                <a:spcPts val="0"/>
              </a:spcAft>
            </a:pPr>
            <a:r>
              <a:rPr lang="en-US" altLang="zh-CN" sz="2800" kern="100" dirty="0" err="1">
                <a:latin typeface="Times New Roman"/>
                <a:ea typeface="华文细黑"/>
                <a:cs typeface="Courier New"/>
              </a:rPr>
              <a:t>C.CuH</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Cl</a:t>
            </a:r>
            <a:r>
              <a:rPr lang="en-US" altLang="zh-CN" sz="2800" kern="100" baseline="-25000" dirty="0" smtClean="0">
                <a:latin typeface="Times New Roman"/>
                <a:ea typeface="华文细黑"/>
                <a:cs typeface="Courier New"/>
              </a:rPr>
              <a:t>2	        </a:t>
            </a:r>
            <a:r>
              <a:rPr lang="en-US" altLang="zh-CN" sz="2800" kern="100" dirty="0" err="1" smtClean="0">
                <a:latin typeface="Times New Roman"/>
                <a:ea typeface="华文细黑"/>
                <a:cs typeface="Courier New"/>
              </a:rPr>
              <a:t>CuCl</a:t>
            </a:r>
            <a:r>
              <a:rPr lang="zh-CN" altLang="zh-CN" sz="2800" kern="100" dirty="0">
                <a:latin typeface="Times New Roman"/>
                <a:ea typeface="华文细黑"/>
                <a:cs typeface="Times New Roman"/>
              </a:rPr>
              <a:t>＋</a:t>
            </a:r>
            <a:r>
              <a:rPr lang="en-US" altLang="zh-CN" sz="2800" kern="100" dirty="0" err="1">
                <a:latin typeface="Times New Roman"/>
                <a:ea typeface="华文细黑"/>
                <a:cs typeface="Courier New"/>
              </a:rPr>
              <a:t>HCl</a:t>
            </a:r>
            <a:endParaRPr lang="zh-CN" altLang="zh-CN" sz="2800" kern="100" dirty="0">
              <a:latin typeface="宋体"/>
              <a:cs typeface="Courier New"/>
            </a:endParaRPr>
          </a:p>
          <a:p>
            <a:pPr algn="just">
              <a:lnSpc>
                <a:spcPts val="5300"/>
              </a:lnSpc>
              <a:spcAft>
                <a:spcPts val="0"/>
              </a:spcAft>
            </a:pPr>
            <a:r>
              <a:rPr lang="en-US" altLang="zh-CN" sz="2800" kern="100" dirty="0" err="1">
                <a:latin typeface="Times New Roman"/>
                <a:ea typeface="华文细黑"/>
                <a:cs typeface="Courier New"/>
              </a:rPr>
              <a:t>D.CuH</a:t>
            </a:r>
            <a:r>
              <a:rPr lang="zh-CN" altLang="zh-CN" sz="2800" kern="100" dirty="0">
                <a:latin typeface="Times New Roman"/>
                <a:ea typeface="华文细黑"/>
                <a:cs typeface="Times New Roman"/>
              </a:rPr>
              <a:t>＋</a:t>
            </a:r>
            <a:r>
              <a:rPr lang="en-US" altLang="zh-CN" sz="2800" kern="100" dirty="0" err="1">
                <a:latin typeface="Times New Roman"/>
                <a:ea typeface="华文细黑"/>
                <a:cs typeface="Courier New"/>
              </a:rPr>
              <a:t>HCl</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a:t>
            </a:r>
            <a:r>
              <a:rPr lang="en-US" altLang="zh-CN" sz="2800" kern="100" dirty="0" err="1">
                <a:latin typeface="Times New Roman"/>
                <a:ea typeface="华文细黑"/>
                <a:cs typeface="Courier New"/>
              </a:rPr>
              <a:t>CuCl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常温</a:t>
            </a:r>
            <a:r>
              <a:rPr lang="en-US" altLang="zh-CN" sz="2800" kern="100" dirty="0" smtClean="0">
                <a:latin typeface="Times New Roman"/>
                <a:ea typeface="华文细黑"/>
                <a:cs typeface="Courier New"/>
              </a:rPr>
              <a:t>)</a:t>
            </a:r>
          </a:p>
          <a:p>
            <a:pPr algn="just">
              <a:lnSpc>
                <a:spcPts val="53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项中</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具有强氧化性，产物应为</a:t>
            </a:r>
            <a:r>
              <a:rPr lang="en-US" altLang="zh-CN" sz="2800" kern="100" dirty="0">
                <a:latin typeface="Times New Roman"/>
                <a:ea typeface="华文细黑"/>
                <a:cs typeface="Courier New"/>
              </a:rPr>
              <a:t>CuCl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和</a:t>
            </a:r>
            <a:r>
              <a:rPr lang="en-US" altLang="zh-CN" sz="2800" kern="100" dirty="0" err="1">
                <a:latin typeface="Times New Roman"/>
                <a:ea typeface="华文细黑"/>
                <a:cs typeface="Courier New"/>
              </a:rPr>
              <a:t>HCl</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48" name="Rectangle 21">
            <a:hlinkClick r:id="rId3"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9" name="Rectangle 21">
            <a:hlinkClick r:id="rId4"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50" name="Rectangle 21">
            <a:hlinkClick r:id="rId5"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1" name="Rectangle 21">
            <a:hlinkClick r:id="rId6"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2" name="Rectangle 21">
            <a:hlinkClick r:id="rId7"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3" name="Rectangle 21">
            <a:hlinkClick r:id="rId8"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4" name="Rectangle 21">
            <a:hlinkClick r:id="rId9"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5" name="Rectangle 21">
            <a:hlinkClick r:id="rId10"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6" name="Rectangle 21">
            <a:hlinkClick r:id="rId11"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7" name="Rectangle 21">
            <a:hlinkClick r:id="rId12"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8" name="Rectangle 21">
            <a:hlinkClick r:id="rId13"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9" name="Rectangle 21">
            <a:hlinkClick r:id="rId14"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60" name="Rectangle 21">
            <a:hlinkClick r:id="rId15"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graphicFrame>
        <p:nvGraphicFramePr>
          <p:cNvPr id="2" name="对象 1"/>
          <p:cNvGraphicFramePr>
            <a:graphicFrameLocks noChangeAspect="1"/>
          </p:cNvGraphicFramePr>
          <p:nvPr>
            <p:extLst>
              <p:ext uri="{D42A27DB-BD31-4B8C-83A1-F6EECF244321}">
                <p14:modId xmlns:p14="http://schemas.microsoft.com/office/powerpoint/2010/main" val="3136187293"/>
              </p:ext>
            </p:extLst>
          </p:nvPr>
        </p:nvGraphicFramePr>
        <p:xfrm>
          <a:off x="2210966" y="4030888"/>
          <a:ext cx="1123950" cy="809625"/>
        </p:xfrm>
        <a:graphic>
          <a:graphicData uri="http://schemas.openxmlformats.org/presentationml/2006/ole">
            <mc:AlternateContent xmlns:mc="http://schemas.openxmlformats.org/markup-compatibility/2006">
              <mc:Choice xmlns:v="urn:schemas-microsoft-com:vml" Requires="v">
                <p:oleObj spid="_x0000_s148539" name="文档" r:id="rId17" imgW="1130776" imgH="809190" progId="Word.Document.12">
                  <p:embed/>
                </p:oleObj>
              </mc:Choice>
              <mc:Fallback>
                <p:oleObj name="文档" r:id="rId17" imgW="1130776" imgH="809190" progId="Word.Document.12">
                  <p:embed/>
                  <p:pic>
                    <p:nvPicPr>
                      <p:cNvPr id="0" name=""/>
                      <p:cNvPicPr/>
                      <p:nvPr/>
                    </p:nvPicPr>
                    <p:blipFill>
                      <a:blip r:embed="rId18"/>
                      <a:stretch>
                        <a:fillRect/>
                      </a:stretch>
                    </p:blipFill>
                    <p:spPr>
                      <a:xfrm>
                        <a:off x="2210966" y="4030888"/>
                        <a:ext cx="1123950" cy="809625"/>
                      </a:xfrm>
                      <a:prstGeom prst="rect">
                        <a:avLst/>
                      </a:prstGeom>
                    </p:spPr>
                  </p:pic>
                </p:oleObj>
              </mc:Fallback>
            </mc:AlternateContent>
          </a:graphicData>
        </a:graphic>
      </p:graphicFrame>
      <p:sp>
        <p:nvSpPr>
          <p:cNvPr id="3" name="矩形 2"/>
          <p:cNvSpPr/>
          <p:nvPr/>
        </p:nvSpPr>
        <p:spPr>
          <a:xfrm>
            <a:off x="8336979" y="2258502"/>
            <a:ext cx="423514"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C</a:t>
            </a:r>
            <a:endParaRPr lang="zh-CN" altLang="en-US" sz="2800" kern="100" dirty="0">
              <a:solidFill>
                <a:schemeClr val="accent6">
                  <a:lumMod val="75000"/>
                </a:schemeClr>
              </a:solidFill>
              <a:latin typeface="Times New Roman"/>
              <a:ea typeface="华文细黑"/>
            </a:endParaRPr>
          </a:p>
        </p:txBody>
      </p:sp>
      <p:sp>
        <p:nvSpPr>
          <p:cNvPr id="19" name="矩形 18"/>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0" name="圆角矩形 19"/>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
        <p:nvSpPr>
          <p:cNvPr id="21" name="Rectangle 21">
            <a:hlinkClick r:id="rId19"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41589945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0"/>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5" end="5"/>
                                            </p:txEl>
                                          </p:spTgt>
                                        </p:tgtEl>
                                        <p:attrNameLst>
                                          <p:attrName>style.visibility</p:attrName>
                                        </p:attrNameLst>
                                      </p:cBhvr>
                                      <p:to>
                                        <p:strVal val="visible"/>
                                      </p:to>
                                    </p:set>
                                    <p:animEffect transition="in" filter="blinds(horizontal)">
                                      <p:cBhvr>
                                        <p:cTn id="7" dur="500"/>
                                        <p:tgtEl>
                                          <p:spTgt spid="4">
                                            <p:txEl>
                                              <p:pRg st="5" end="5"/>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4">
                                            <p:txEl>
                                              <p:pRg st="5" end="5"/>
                                            </p:txEl>
                                          </p:spTgt>
                                        </p:tgtEl>
                                      </p:cBhvr>
                                    </p:animEffect>
                                    <p:set>
                                      <p:cBhvr>
                                        <p:cTn id="17" dur="1" fill="hold">
                                          <p:stCondLst>
                                            <p:cond delay="499"/>
                                          </p:stCondLst>
                                        </p:cTn>
                                        <p:tgtEl>
                                          <p:spTgt spid="4">
                                            <p:txEl>
                                              <p:pRg st="5" end="5"/>
                                            </p:txEl>
                                          </p:spTgt>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3"/>
                                        </p:tgtEl>
                                      </p:cBhvr>
                                    </p:animEffect>
                                    <p:set>
                                      <p:cBhvr>
                                        <p:cTn id="20" dur="1" fill="hold">
                                          <p:stCondLst>
                                            <p:cond delay="499"/>
                                          </p:stCondLst>
                                        </p:cTn>
                                        <p:tgtEl>
                                          <p:spTgt spid="3"/>
                                        </p:tgtEl>
                                        <p:attrNameLst>
                                          <p:attrName>style.visibility</p:attrName>
                                        </p:attrNameLst>
                                      </p:cBhvr>
                                      <p:to>
                                        <p:strVal val="hidden"/>
                                      </p:to>
                                    </p:set>
                                  </p:childTnLst>
                                </p:cTn>
                              </p:par>
                            </p:childTnLst>
                          </p:cTn>
                        </p:par>
                      </p:childTnLst>
                    </p:cTn>
                  </p:par>
                </p:childTnLst>
              </p:cTn>
              <p:nextCondLst>
                <p:cond evt="onClick" delay="0">
                  <p:tgtEl>
                    <p:spTgt spid="20"/>
                  </p:tgtEl>
                </p:cond>
              </p:nextCondLst>
            </p:seq>
          </p:childTnLst>
        </p:cTn>
      </p:par>
    </p:tnLst>
    <p:bldLst>
      <p:bldP spid="3" grpId="0"/>
      <p:bldP spid="3" grpId="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90550" y="617931"/>
            <a:ext cx="11524006" cy="130317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10.CuSO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是一种重要的化工原料，其有关制备途径及性质如下图所示。下列说法正确的是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1050" kern="100" dirty="0">
              <a:effectLst/>
              <a:latin typeface="宋体"/>
              <a:cs typeface="Courier New"/>
            </a:endParaRPr>
          </a:p>
        </p:txBody>
      </p:sp>
      <p:sp>
        <p:nvSpPr>
          <p:cNvPr id="50" name="Rectangle 21">
            <a:hlinkClick r:id="rId2"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51" name="Rectangle 21">
            <a:hlinkClick r:id="rId3"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52" name="Rectangle 21">
            <a:hlinkClick r:id="rId4"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3" name="Rectangle 21">
            <a:hlinkClick r:id="rId5"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4" name="Rectangle 21">
            <a:hlinkClick r:id="rId6"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5" name="Rectangle 21">
            <a:hlinkClick r:id="rId7"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6" name="Rectangle 21">
            <a:hlinkClick r:id="rId8"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7" name="Rectangle 21">
            <a:hlinkClick r:id="rId9"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8" name="Rectangle 21">
            <a:hlinkClick r:id="rId10"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9" name="Rectangle 21">
            <a:hlinkClick r:id="rId11"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60" name="Rectangle 21">
            <a:hlinkClick r:id="rId12"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61" name="Rectangle 21">
            <a:hlinkClick r:id="rId13"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62" name="Rectangle 21">
            <a:hlinkClick r:id="rId14"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pic>
        <p:nvPicPr>
          <p:cNvPr id="143362" name="Picture 2" descr="\\李笑影\李笑影\2016\一轮\化学\人教版化学\HX172.TIF"/>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212969" y="1986083"/>
            <a:ext cx="7862903" cy="1902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3"/>
          <p:cNvSpPr/>
          <p:nvPr/>
        </p:nvSpPr>
        <p:spPr>
          <a:xfrm>
            <a:off x="157815" y="3786283"/>
            <a:ext cx="11873194" cy="2595839"/>
          </a:xfrm>
          <a:prstGeom prst="rect">
            <a:avLst/>
          </a:prstGeom>
        </p:spPr>
        <p:txBody>
          <a:bodyPr>
            <a:spAutoFit/>
          </a:bodyPr>
          <a:lstStyle/>
          <a:p>
            <a:pPr algn="just">
              <a:lnSpc>
                <a:spcPct val="150000"/>
              </a:lnSpc>
              <a:spcAft>
                <a:spcPts val="0"/>
              </a:spcAft>
            </a:pPr>
            <a:r>
              <a:rPr lang="en-US" altLang="zh-CN" sz="2800" kern="100">
                <a:latin typeface="Times New Roman"/>
                <a:ea typeface="华文细黑"/>
                <a:cs typeface="Courier New"/>
              </a:rPr>
              <a:t>A.</a:t>
            </a:r>
            <a:r>
              <a:rPr lang="zh-CN" altLang="zh-CN" sz="2800" kern="100" dirty="0">
                <a:latin typeface="Times New Roman"/>
                <a:ea typeface="华文细黑"/>
                <a:cs typeface="Times New Roman"/>
              </a:rPr>
              <a:t>相对于途径</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，途径</a:t>
            </a: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更好地体现了绿色化学思想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B.Y</a:t>
            </a:r>
            <a:r>
              <a:rPr lang="zh-CN" altLang="zh-CN" sz="2800" kern="100" dirty="0">
                <a:latin typeface="Times New Roman"/>
                <a:ea typeface="华文细黑"/>
                <a:cs typeface="Times New Roman"/>
              </a:rPr>
              <a:t>可以是葡萄糖溶液</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C.X</a:t>
            </a:r>
            <a:r>
              <a:rPr lang="zh-CN" altLang="zh-CN" sz="2800" kern="100" dirty="0">
                <a:latin typeface="Times New Roman"/>
                <a:ea typeface="华文细黑"/>
                <a:cs typeface="Times New Roman"/>
              </a:rPr>
              <a:t>可能是</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的混合气体</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将</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溶液蒸发，利用余热蒸干，可制得胆矾晶体</a:t>
            </a:r>
            <a:endParaRPr lang="zh-CN" altLang="zh-CN" sz="2800" kern="100" dirty="0">
              <a:effectLst/>
              <a:latin typeface="宋体"/>
              <a:cs typeface="Courier New"/>
            </a:endParaRPr>
          </a:p>
        </p:txBody>
      </p:sp>
      <p:sp>
        <p:nvSpPr>
          <p:cNvPr id="21" name="矩形 2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2" name="圆角矩形 21">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23" name="Rectangle 21">
            <a:hlinkClick r:id="rId17"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3470122174"/>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矩形 2"/>
          <p:cNvSpPr/>
          <p:nvPr/>
        </p:nvSpPr>
        <p:spPr>
          <a:xfrm>
            <a:off x="373928" y="848484"/>
            <a:ext cx="11409910" cy="5029582"/>
          </a:xfrm>
          <a:prstGeom prst="rect">
            <a:avLst/>
          </a:prstGeom>
        </p:spPr>
        <p:txBody>
          <a:bodyPr>
            <a:spAutoFit/>
          </a:bodyPr>
          <a:lstStyle/>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途径</a:t>
            </a: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中会产生有毒物质</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而途径</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不会，</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与过量</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溶液反应会生成新制</a:t>
            </a:r>
            <a:r>
              <a:rPr lang="en-US" altLang="zh-CN" sz="2800" kern="100" dirty="0">
                <a:latin typeface="Times New Roman"/>
                <a:ea typeface="华文细黑"/>
                <a:cs typeface="Courier New"/>
              </a:rPr>
              <a:t>Cu(OH)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悬浊液，葡萄糖溶液能还原新制</a:t>
            </a:r>
            <a:r>
              <a:rPr lang="en-US" altLang="zh-CN" sz="2800" kern="100" dirty="0">
                <a:latin typeface="Times New Roman"/>
                <a:ea typeface="华文细黑"/>
                <a:cs typeface="Courier New"/>
              </a:rPr>
              <a:t>Cu(OH)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悬浊液生成</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正确；</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热分解过程中，铜元素价态降低，故必有化合价升高的元素，</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中只有氧元素的化合价能升高，故</a:t>
            </a:r>
            <a:r>
              <a:rPr lang="en-US" altLang="zh-CN" sz="2800" kern="100" dirty="0">
                <a:latin typeface="Times New Roman"/>
                <a:ea typeface="华文细黑"/>
                <a:cs typeface="Courier New"/>
              </a:rPr>
              <a:t>X</a:t>
            </a:r>
            <a:r>
              <a:rPr lang="zh-CN" altLang="zh-CN" sz="2800" kern="100" dirty="0">
                <a:latin typeface="Times New Roman"/>
                <a:ea typeface="华文细黑"/>
                <a:cs typeface="Times New Roman"/>
              </a:rPr>
              <a:t>中必有</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错误；</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项操作会导致开始得到的胆矾晶体失去结晶水，</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错误。</a:t>
            </a:r>
            <a:endParaRPr lang="zh-CN" altLang="zh-CN" sz="1050" kern="100" dirty="0">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答案　</a:t>
            </a:r>
            <a:r>
              <a:rPr lang="en-US" altLang="zh-CN" sz="2800" kern="100" dirty="0">
                <a:solidFill>
                  <a:schemeClr val="accent6">
                    <a:lumMod val="75000"/>
                  </a:schemeClr>
                </a:solidFill>
                <a:latin typeface="Times New Roman"/>
                <a:ea typeface="华文细黑"/>
                <a:cs typeface="Courier New"/>
              </a:rPr>
              <a:t>B</a:t>
            </a:r>
            <a:endParaRPr lang="zh-CN" altLang="zh-CN" sz="1050" kern="100" dirty="0">
              <a:solidFill>
                <a:schemeClr val="accent6">
                  <a:lumMod val="75000"/>
                </a:schemeClr>
              </a:solidFill>
              <a:effectLst/>
              <a:latin typeface="宋体"/>
              <a:cs typeface="Courier New"/>
            </a:endParaRPr>
          </a:p>
        </p:txBody>
      </p:sp>
      <p:sp>
        <p:nvSpPr>
          <p:cNvPr id="48" name="Rectangle 21">
            <a:hlinkClick r:id="rId2"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9" name="Rectangle 21">
            <a:hlinkClick r:id="rId3"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50" name="Rectangle 21">
            <a:hlinkClick r:id="rId4"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1" name="Rectangle 21">
            <a:hlinkClick r:id="rId5"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2" name="Rectangle 21">
            <a:hlinkClick r:id="rId6"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3" name="Rectangle 21">
            <a:hlinkClick r:id="rId7"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4" name="Rectangle 21">
            <a:hlinkClick r:id="rId8"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5" name="Rectangle 21">
            <a:hlinkClick r:id="rId9"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6" name="Rectangle 21">
            <a:hlinkClick r:id="rId10"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7" name="Rectangle 21">
            <a:hlinkClick r:id="rId11"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8" name="Rectangle 21">
            <a:hlinkClick r:id="rId12"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9" name="Rectangle 21">
            <a:hlinkClick r:id="rId13"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60" name="Rectangle 21">
            <a:hlinkClick r:id="rId14"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17" name="Rectangle 21">
            <a:hlinkClick r:id="rId15"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24565031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750"/>
                                        <p:tgtEl>
                                          <p:spTgt spid="3">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blinds(horizontal)">
                                      <p:cBhvr>
                                        <p:cTn id="11" dur="750"/>
                                        <p:tgtEl>
                                          <p:spTgt spid="3">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blinds(horizontal)">
                                      <p:cBhvr>
                                        <p:cTn id="15" dur="750"/>
                                        <p:tgtEl>
                                          <p:spTgt spid="3">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blinds(horizontal)">
                                      <p:cBhvr>
                                        <p:cTn id="19" dur="750"/>
                                        <p:tgtEl>
                                          <p:spTgt spid="3">
                                            <p:txEl>
                                              <p:pRg st="3" end="3"/>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blinds(horizontal)">
                                      <p:cBhvr>
                                        <p:cTn id="23" dur="75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18542" y="659582"/>
            <a:ext cx="11502034" cy="6048811"/>
          </a:xfrm>
          <a:prstGeom prst="rect">
            <a:avLst/>
          </a:prstGeom>
        </p:spPr>
        <p:txBody>
          <a:bodyPr wrap="square" lIns="121898" tIns="60948" rIns="121898" bIns="60948">
            <a:spAutoFit/>
          </a:bodyPr>
          <a:lstStyle/>
          <a:p>
            <a:pPr algn="just">
              <a:lnSpc>
                <a:spcPts val="4600"/>
              </a:lnSpc>
              <a:spcAft>
                <a:spcPts val="0"/>
              </a:spcAft>
            </a:pPr>
            <a:r>
              <a:rPr lang="zh-CN" altLang="zh-CN" sz="2600" b="1" kern="100" dirty="0">
                <a:solidFill>
                  <a:srgbClr val="0000FF"/>
                </a:solidFill>
                <a:latin typeface="Times New Roman"/>
                <a:cs typeface="Times New Roman"/>
              </a:rPr>
              <a:t>题组一　铜及其化合物的性质</a:t>
            </a:r>
          </a:p>
          <a:p>
            <a:pPr algn="just">
              <a:lnSpc>
                <a:spcPts val="4600"/>
              </a:lnSpc>
              <a:spcAft>
                <a:spcPts val="0"/>
              </a:spcAft>
            </a:pPr>
            <a:r>
              <a:rPr lang="en-US" altLang="zh-CN" sz="2600" kern="100" dirty="0">
                <a:latin typeface="Times New Roman"/>
                <a:ea typeface="华文细黑"/>
                <a:cs typeface="Courier New"/>
              </a:rPr>
              <a:t>1.</a:t>
            </a:r>
            <a:r>
              <a:rPr lang="zh-CN" altLang="zh-CN" sz="2600" kern="100" dirty="0">
                <a:latin typeface="Times New Roman"/>
                <a:ea typeface="华文细黑"/>
                <a:cs typeface="Times New Roman"/>
              </a:rPr>
              <a:t>下列有关铜的化合物的性质的叙述中正确的是</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　　</a:t>
            </a:r>
            <a:r>
              <a:rPr lang="en-US" altLang="zh-CN" sz="2600" kern="100" dirty="0">
                <a:latin typeface="Times New Roman"/>
                <a:ea typeface="华文细黑"/>
                <a:cs typeface="Courier New"/>
              </a:rPr>
              <a:t>)</a:t>
            </a:r>
            <a:endParaRPr lang="zh-CN" altLang="zh-CN" sz="2600" kern="100" dirty="0">
              <a:latin typeface="宋体"/>
              <a:cs typeface="Courier New"/>
            </a:endParaRPr>
          </a:p>
          <a:p>
            <a:pPr algn="just">
              <a:lnSpc>
                <a:spcPts val="4600"/>
              </a:lnSpc>
              <a:spcAft>
                <a:spcPts val="0"/>
              </a:spcAft>
            </a:pPr>
            <a:r>
              <a:rPr lang="en-US" altLang="zh-CN" sz="2600" kern="100" dirty="0">
                <a:latin typeface="Times New Roman"/>
                <a:ea typeface="华文细黑"/>
                <a:cs typeface="Courier New"/>
              </a:rPr>
              <a:t>A.CuSO</a:t>
            </a:r>
            <a:r>
              <a:rPr lang="en-US" altLang="zh-CN" sz="2600" kern="100" baseline="-25000" dirty="0">
                <a:latin typeface="Times New Roman"/>
                <a:ea typeface="华文细黑"/>
                <a:cs typeface="Courier New"/>
              </a:rPr>
              <a:t>4</a:t>
            </a:r>
            <a:r>
              <a:rPr lang="zh-CN" altLang="zh-CN" sz="2600" kern="100" dirty="0">
                <a:latin typeface="Times New Roman"/>
                <a:ea typeface="华文细黑"/>
                <a:cs typeface="Times New Roman"/>
              </a:rPr>
              <a:t>变成</a:t>
            </a:r>
            <a:r>
              <a:rPr lang="en-US" altLang="zh-CN" sz="2600" kern="100" dirty="0">
                <a:latin typeface="Times New Roman"/>
                <a:ea typeface="华文细黑"/>
                <a:cs typeface="Courier New"/>
              </a:rPr>
              <a:t>CuSO</a:t>
            </a:r>
            <a:r>
              <a:rPr lang="en-US" altLang="zh-CN" sz="2600" kern="100" baseline="-25000" dirty="0">
                <a:latin typeface="Times New Roman"/>
                <a:ea typeface="华文细黑"/>
                <a:cs typeface="Courier New"/>
              </a:rPr>
              <a:t>4</a:t>
            </a:r>
            <a:r>
              <a:rPr lang="en-US" altLang="zh-CN" sz="2600" kern="100" dirty="0">
                <a:latin typeface="Times New Roman"/>
                <a:ea typeface="华文细黑"/>
                <a:cs typeface="Courier New"/>
              </a:rPr>
              <a:t>·5H</a:t>
            </a:r>
            <a:r>
              <a:rPr lang="en-US" altLang="zh-CN" sz="2600" kern="100" baseline="-25000" dirty="0">
                <a:latin typeface="Times New Roman"/>
                <a:ea typeface="华文细黑"/>
                <a:cs typeface="Courier New"/>
              </a:rPr>
              <a:t>2</a:t>
            </a:r>
            <a:r>
              <a:rPr lang="en-US" altLang="zh-CN" sz="2600" kern="100" dirty="0">
                <a:latin typeface="Times New Roman"/>
                <a:ea typeface="华文细黑"/>
                <a:cs typeface="Courier New"/>
              </a:rPr>
              <a:t>O</a:t>
            </a:r>
            <a:r>
              <a:rPr lang="zh-CN" altLang="zh-CN" sz="2600" kern="100" dirty="0">
                <a:latin typeface="Times New Roman"/>
                <a:ea typeface="华文细黑"/>
                <a:cs typeface="Times New Roman"/>
              </a:rPr>
              <a:t>是物理变化</a:t>
            </a:r>
            <a:endParaRPr lang="zh-CN" altLang="zh-CN" sz="2600" kern="100" dirty="0">
              <a:latin typeface="宋体"/>
              <a:cs typeface="Courier New"/>
            </a:endParaRPr>
          </a:p>
          <a:p>
            <a:pPr algn="just">
              <a:lnSpc>
                <a:spcPts val="4600"/>
              </a:lnSpc>
              <a:spcAft>
                <a:spcPts val="0"/>
              </a:spcAft>
            </a:pPr>
            <a:r>
              <a:rPr lang="en-US" altLang="zh-CN" sz="2600" kern="100" dirty="0">
                <a:latin typeface="Times New Roman"/>
                <a:ea typeface="华文细黑"/>
                <a:cs typeface="Courier New"/>
              </a:rPr>
              <a:t>B.</a:t>
            </a:r>
            <a:r>
              <a:rPr lang="zh-CN" altLang="zh-CN" sz="2600" kern="100" dirty="0">
                <a:latin typeface="Times New Roman"/>
                <a:ea typeface="华文细黑"/>
                <a:cs typeface="Times New Roman"/>
              </a:rPr>
              <a:t>一定条件下，新制的</a:t>
            </a:r>
            <a:r>
              <a:rPr lang="en-US" altLang="zh-CN" sz="2600" kern="100" dirty="0">
                <a:latin typeface="Times New Roman"/>
                <a:ea typeface="华文细黑"/>
                <a:cs typeface="Courier New"/>
              </a:rPr>
              <a:t>Cu(OH)</a:t>
            </a:r>
            <a:r>
              <a:rPr lang="en-US" altLang="zh-CN" sz="2600" kern="100" baseline="-25000" dirty="0">
                <a:latin typeface="Times New Roman"/>
                <a:ea typeface="华文细黑"/>
                <a:cs typeface="Courier New"/>
              </a:rPr>
              <a:t>2</a:t>
            </a:r>
            <a:r>
              <a:rPr lang="zh-CN" altLang="zh-CN" sz="2600" kern="100" dirty="0">
                <a:latin typeface="Times New Roman"/>
                <a:ea typeface="华文细黑"/>
                <a:cs typeface="Times New Roman"/>
              </a:rPr>
              <a:t>悬浊液能与乙醛反应但不能与乙酸反应</a:t>
            </a:r>
            <a:endParaRPr lang="zh-CN" altLang="zh-CN" sz="2600" kern="100" dirty="0">
              <a:latin typeface="宋体"/>
              <a:cs typeface="Courier New"/>
            </a:endParaRPr>
          </a:p>
          <a:p>
            <a:pPr algn="just">
              <a:lnSpc>
                <a:spcPts val="4600"/>
              </a:lnSpc>
              <a:spcAft>
                <a:spcPts val="0"/>
              </a:spcAft>
            </a:pPr>
            <a:r>
              <a:rPr lang="en-US" altLang="zh-CN" sz="2600" kern="100" dirty="0" err="1">
                <a:latin typeface="Times New Roman"/>
                <a:ea typeface="华文细黑"/>
                <a:cs typeface="Courier New"/>
              </a:rPr>
              <a:t>C.CuO</a:t>
            </a:r>
            <a:r>
              <a:rPr lang="zh-CN" altLang="zh-CN" sz="2600" kern="100" dirty="0">
                <a:latin typeface="Times New Roman"/>
                <a:ea typeface="华文细黑"/>
                <a:cs typeface="Times New Roman"/>
              </a:rPr>
              <a:t>是黑色固体，与水反应可生成</a:t>
            </a:r>
            <a:r>
              <a:rPr lang="en-US" altLang="zh-CN" sz="2600" kern="100" dirty="0">
                <a:latin typeface="Times New Roman"/>
                <a:ea typeface="华文细黑"/>
                <a:cs typeface="Courier New"/>
              </a:rPr>
              <a:t>Cu(OH)</a:t>
            </a:r>
            <a:r>
              <a:rPr lang="en-US" altLang="zh-CN" sz="2600" kern="100" baseline="-25000" dirty="0">
                <a:latin typeface="Times New Roman"/>
                <a:ea typeface="华文细黑"/>
                <a:cs typeface="Courier New"/>
              </a:rPr>
              <a:t>2</a:t>
            </a:r>
            <a:endParaRPr lang="zh-CN" altLang="zh-CN" sz="2600" kern="100" dirty="0">
              <a:latin typeface="宋体"/>
              <a:cs typeface="Courier New"/>
            </a:endParaRPr>
          </a:p>
          <a:p>
            <a:pPr algn="just">
              <a:lnSpc>
                <a:spcPts val="4600"/>
              </a:lnSpc>
              <a:spcAft>
                <a:spcPts val="0"/>
              </a:spcAft>
            </a:pPr>
            <a:r>
              <a:rPr lang="en-US" altLang="zh-CN" sz="2600" kern="100" dirty="0">
                <a:latin typeface="Times New Roman"/>
                <a:ea typeface="华文细黑"/>
                <a:cs typeface="Courier New"/>
              </a:rPr>
              <a:t>D.Cu</a:t>
            </a:r>
            <a:r>
              <a:rPr lang="en-US" altLang="zh-CN" sz="2600" kern="100" baseline="-25000" dirty="0">
                <a:latin typeface="Times New Roman"/>
                <a:ea typeface="华文细黑"/>
                <a:cs typeface="Courier New"/>
              </a:rPr>
              <a:t>2</a:t>
            </a:r>
            <a:r>
              <a:rPr lang="en-US" altLang="zh-CN" sz="2600" kern="100" dirty="0">
                <a:latin typeface="Times New Roman"/>
                <a:ea typeface="华文细黑"/>
                <a:cs typeface="Courier New"/>
              </a:rPr>
              <a:t>O</a:t>
            </a:r>
            <a:r>
              <a:rPr lang="zh-CN" altLang="zh-CN" sz="2600" kern="100" dirty="0">
                <a:latin typeface="Times New Roman"/>
                <a:ea typeface="华文细黑"/>
                <a:cs typeface="Times New Roman"/>
              </a:rPr>
              <a:t>遇硝酸可能会被氧化成</a:t>
            </a:r>
            <a:r>
              <a:rPr lang="en-US" altLang="zh-CN" sz="2600" kern="100" dirty="0">
                <a:latin typeface="Times New Roman"/>
                <a:ea typeface="华文细黑"/>
                <a:cs typeface="Courier New"/>
              </a:rPr>
              <a:t>Cu</a:t>
            </a:r>
            <a:r>
              <a:rPr lang="en-US" altLang="zh-CN" sz="2600" kern="100" baseline="30000" dirty="0">
                <a:latin typeface="Times New Roman"/>
                <a:ea typeface="华文细黑"/>
                <a:cs typeface="Courier New"/>
              </a:rPr>
              <a:t>2</a:t>
            </a:r>
            <a:r>
              <a:rPr lang="zh-CN" altLang="zh-CN" sz="2600" kern="100" baseline="30000" dirty="0" smtClean="0">
                <a:latin typeface="Times New Roman"/>
                <a:ea typeface="华文细黑"/>
                <a:cs typeface="Times New Roman"/>
              </a:rPr>
              <a:t>＋</a:t>
            </a:r>
            <a:endParaRPr lang="en-US" altLang="zh-CN" sz="2600" kern="100" baseline="30000" dirty="0" smtClean="0">
              <a:latin typeface="Times New Roman"/>
              <a:ea typeface="华文细黑"/>
              <a:cs typeface="Times New Roman"/>
            </a:endParaRPr>
          </a:p>
          <a:p>
            <a:pPr algn="just">
              <a:lnSpc>
                <a:spcPts val="4600"/>
              </a:lnSpc>
              <a:spcAft>
                <a:spcPts val="0"/>
              </a:spcAft>
            </a:pPr>
            <a:r>
              <a:rPr lang="zh-CN" altLang="zh-CN" sz="2600" b="1" kern="100" dirty="0">
                <a:solidFill>
                  <a:srgbClr val="0000FF"/>
                </a:solidFill>
                <a:latin typeface="Times New Roman"/>
                <a:cs typeface="Times New Roman"/>
              </a:rPr>
              <a:t>解析　</a:t>
            </a:r>
            <a:r>
              <a:rPr lang="en-US" altLang="zh-CN" sz="2600" kern="100" dirty="0">
                <a:latin typeface="Times New Roman"/>
                <a:ea typeface="华文细黑"/>
                <a:cs typeface="Courier New"/>
              </a:rPr>
              <a:t>CuSO</a:t>
            </a:r>
            <a:r>
              <a:rPr lang="en-US" altLang="zh-CN" sz="2600" kern="100" baseline="-25000" dirty="0">
                <a:latin typeface="Times New Roman"/>
                <a:ea typeface="华文细黑"/>
                <a:cs typeface="Courier New"/>
              </a:rPr>
              <a:t>4</a:t>
            </a:r>
            <a:r>
              <a:rPr lang="zh-CN" altLang="zh-CN" sz="2600" kern="100" dirty="0">
                <a:latin typeface="Times New Roman"/>
                <a:ea typeface="华文细黑"/>
                <a:cs typeface="Times New Roman"/>
              </a:rPr>
              <a:t>变成</a:t>
            </a:r>
            <a:r>
              <a:rPr lang="en-US" altLang="zh-CN" sz="2600" kern="100" dirty="0">
                <a:latin typeface="Times New Roman"/>
                <a:ea typeface="华文细黑"/>
                <a:cs typeface="Courier New"/>
              </a:rPr>
              <a:t>CuSO</a:t>
            </a:r>
            <a:r>
              <a:rPr lang="en-US" altLang="zh-CN" sz="2600" kern="100" baseline="-25000" dirty="0">
                <a:latin typeface="Times New Roman"/>
                <a:ea typeface="华文细黑"/>
                <a:cs typeface="Courier New"/>
              </a:rPr>
              <a:t>4</a:t>
            </a:r>
            <a:r>
              <a:rPr lang="en-US" altLang="zh-CN" sz="2600" kern="100" dirty="0" smtClean="0">
                <a:latin typeface="Times New Roman"/>
                <a:ea typeface="华文细黑"/>
                <a:cs typeface="Courier New"/>
              </a:rPr>
              <a:t>· 5H</a:t>
            </a:r>
            <a:r>
              <a:rPr lang="en-US" altLang="zh-CN" sz="2600" kern="100" baseline="-25000" dirty="0" smtClean="0">
                <a:latin typeface="Times New Roman"/>
                <a:ea typeface="华文细黑"/>
                <a:cs typeface="Courier New"/>
              </a:rPr>
              <a:t>2</a:t>
            </a:r>
            <a:r>
              <a:rPr lang="en-US" altLang="zh-CN" sz="2600" kern="100" dirty="0" smtClean="0">
                <a:latin typeface="Times New Roman"/>
                <a:ea typeface="华文细黑"/>
                <a:cs typeface="Courier New"/>
              </a:rPr>
              <a:t>O</a:t>
            </a:r>
            <a:r>
              <a:rPr lang="zh-CN" altLang="zh-CN" sz="2600" kern="100" dirty="0">
                <a:latin typeface="Times New Roman"/>
                <a:ea typeface="华文细黑"/>
                <a:cs typeface="Times New Roman"/>
              </a:rPr>
              <a:t>属于化学变化，</a:t>
            </a:r>
            <a:r>
              <a:rPr lang="en-US" altLang="zh-CN" sz="2600" kern="100" dirty="0">
                <a:latin typeface="Times New Roman"/>
                <a:ea typeface="华文细黑"/>
                <a:cs typeface="Courier New"/>
              </a:rPr>
              <a:t>A</a:t>
            </a:r>
            <a:r>
              <a:rPr lang="zh-CN" altLang="zh-CN" sz="2600" kern="100" dirty="0">
                <a:latin typeface="Times New Roman"/>
                <a:ea typeface="华文细黑"/>
                <a:cs typeface="Times New Roman"/>
              </a:rPr>
              <a:t>错</a:t>
            </a:r>
            <a:r>
              <a:rPr lang="zh-CN" altLang="zh-CN" sz="2600" kern="100" dirty="0" smtClean="0">
                <a:latin typeface="Times New Roman"/>
                <a:ea typeface="华文细黑"/>
                <a:cs typeface="Times New Roman"/>
              </a:rPr>
              <a:t>；</a:t>
            </a:r>
            <a:endParaRPr lang="en-US" altLang="zh-CN" sz="2600" kern="100" dirty="0" smtClean="0">
              <a:latin typeface="Times New Roman"/>
              <a:ea typeface="华文细黑"/>
              <a:cs typeface="Times New Roman"/>
            </a:endParaRPr>
          </a:p>
          <a:p>
            <a:pPr algn="just">
              <a:lnSpc>
                <a:spcPts val="4600"/>
              </a:lnSpc>
              <a:spcAft>
                <a:spcPts val="0"/>
              </a:spcAft>
            </a:pPr>
            <a:r>
              <a:rPr lang="en-US" altLang="zh-CN" sz="2600" kern="100" dirty="0" smtClean="0">
                <a:latin typeface="Times New Roman"/>
                <a:ea typeface="华文细黑"/>
                <a:cs typeface="Courier New"/>
              </a:rPr>
              <a:t>Cu(OH)</a:t>
            </a:r>
            <a:r>
              <a:rPr lang="en-US" altLang="zh-CN" sz="2600" kern="100" baseline="-25000" dirty="0" smtClean="0">
                <a:latin typeface="Times New Roman"/>
                <a:ea typeface="华文细黑"/>
                <a:cs typeface="Courier New"/>
              </a:rPr>
              <a:t>2</a:t>
            </a:r>
            <a:r>
              <a:rPr lang="zh-CN" altLang="zh-CN" sz="2600" kern="100" dirty="0">
                <a:latin typeface="Times New Roman"/>
                <a:ea typeface="华文细黑"/>
                <a:cs typeface="Times New Roman"/>
              </a:rPr>
              <a:t>是碱，能与酸反应，</a:t>
            </a:r>
            <a:r>
              <a:rPr lang="en-US" altLang="zh-CN" sz="2600" kern="100" dirty="0">
                <a:latin typeface="Times New Roman"/>
                <a:ea typeface="华文细黑"/>
                <a:cs typeface="Courier New"/>
              </a:rPr>
              <a:t>B</a:t>
            </a:r>
            <a:r>
              <a:rPr lang="zh-CN" altLang="zh-CN" sz="2600" kern="100" dirty="0">
                <a:latin typeface="Times New Roman"/>
                <a:ea typeface="华文细黑"/>
                <a:cs typeface="Times New Roman"/>
              </a:rPr>
              <a:t>错</a:t>
            </a:r>
            <a:r>
              <a:rPr lang="zh-CN" altLang="zh-CN" sz="2600" kern="100" dirty="0" smtClean="0">
                <a:latin typeface="Times New Roman"/>
                <a:ea typeface="华文细黑"/>
                <a:cs typeface="Times New Roman"/>
              </a:rPr>
              <a:t>；</a:t>
            </a:r>
            <a:endParaRPr lang="en-US" altLang="zh-CN" sz="2600" kern="100" dirty="0" smtClean="0">
              <a:latin typeface="Times New Roman"/>
              <a:ea typeface="华文细黑"/>
              <a:cs typeface="Times New Roman"/>
            </a:endParaRPr>
          </a:p>
          <a:p>
            <a:pPr algn="just">
              <a:lnSpc>
                <a:spcPts val="4600"/>
              </a:lnSpc>
              <a:spcAft>
                <a:spcPts val="0"/>
              </a:spcAft>
            </a:pPr>
            <a:r>
              <a:rPr lang="en-US" altLang="zh-CN" sz="2600" kern="100" dirty="0" err="1" smtClean="0">
                <a:latin typeface="Times New Roman"/>
                <a:ea typeface="华文细黑"/>
                <a:cs typeface="Courier New"/>
              </a:rPr>
              <a:t>CuO</a:t>
            </a:r>
            <a:r>
              <a:rPr lang="zh-CN" altLang="zh-CN" sz="2600" kern="100" dirty="0">
                <a:latin typeface="Times New Roman"/>
                <a:ea typeface="华文细黑"/>
                <a:cs typeface="Times New Roman"/>
              </a:rPr>
              <a:t>不能与水反应，</a:t>
            </a:r>
            <a:r>
              <a:rPr lang="en-US" altLang="zh-CN" sz="2600" kern="100" dirty="0">
                <a:latin typeface="Times New Roman"/>
                <a:ea typeface="华文细黑"/>
                <a:cs typeface="Courier New"/>
              </a:rPr>
              <a:t>C</a:t>
            </a:r>
            <a:r>
              <a:rPr lang="zh-CN" altLang="zh-CN" sz="2600" kern="100" dirty="0">
                <a:latin typeface="Times New Roman"/>
                <a:ea typeface="华文细黑"/>
                <a:cs typeface="Times New Roman"/>
              </a:rPr>
              <a:t>错</a:t>
            </a:r>
            <a:r>
              <a:rPr lang="zh-CN" altLang="zh-CN" sz="2600" kern="100" dirty="0" smtClean="0">
                <a:latin typeface="Times New Roman"/>
                <a:ea typeface="华文细黑"/>
                <a:cs typeface="Times New Roman"/>
              </a:rPr>
              <a:t>；</a:t>
            </a:r>
            <a:endParaRPr lang="en-US" altLang="zh-CN" sz="2600" kern="100" dirty="0" smtClean="0">
              <a:latin typeface="Times New Roman"/>
              <a:ea typeface="华文细黑"/>
              <a:cs typeface="Times New Roman"/>
            </a:endParaRPr>
          </a:p>
          <a:p>
            <a:pPr algn="just">
              <a:lnSpc>
                <a:spcPts val="4600"/>
              </a:lnSpc>
              <a:spcAft>
                <a:spcPts val="0"/>
              </a:spcAft>
            </a:pPr>
            <a:r>
              <a:rPr lang="en-US" altLang="zh-CN" sz="2600" kern="100" dirty="0" smtClean="0">
                <a:latin typeface="Times New Roman"/>
                <a:ea typeface="华文细黑"/>
                <a:cs typeface="Courier New"/>
              </a:rPr>
              <a:t>Cu</a:t>
            </a:r>
            <a:r>
              <a:rPr lang="en-US" altLang="zh-CN" sz="2600" kern="100" baseline="-25000" dirty="0" smtClean="0">
                <a:latin typeface="Times New Roman"/>
                <a:ea typeface="华文细黑"/>
                <a:cs typeface="Courier New"/>
              </a:rPr>
              <a:t>2</a:t>
            </a:r>
            <a:r>
              <a:rPr lang="en-US" altLang="zh-CN" sz="2600" kern="100" dirty="0" smtClean="0">
                <a:latin typeface="Times New Roman"/>
                <a:ea typeface="华文细黑"/>
                <a:cs typeface="Courier New"/>
              </a:rPr>
              <a:t>O</a:t>
            </a:r>
            <a:r>
              <a:rPr lang="zh-CN" altLang="zh-CN" sz="2600" kern="100" dirty="0">
                <a:latin typeface="Times New Roman"/>
                <a:ea typeface="华文细黑"/>
                <a:cs typeface="Times New Roman"/>
              </a:rPr>
              <a:t>中铜处于低价态，能被强氧化剂硝酸氧化</a:t>
            </a:r>
            <a:r>
              <a:rPr lang="zh-CN" altLang="zh-CN" sz="2600" kern="100" dirty="0" smtClean="0">
                <a:latin typeface="Times New Roman"/>
                <a:ea typeface="华文细黑"/>
                <a:cs typeface="Times New Roman"/>
              </a:rPr>
              <a:t>。</a:t>
            </a:r>
            <a:endParaRPr lang="zh-CN" altLang="zh-CN" sz="2600" kern="100" dirty="0">
              <a:latin typeface="宋体"/>
              <a:cs typeface="Courier New"/>
            </a:endParaRPr>
          </a:p>
        </p:txBody>
      </p:sp>
      <p:sp>
        <p:nvSpPr>
          <p:cNvPr id="3" name="矩形 2"/>
          <p:cNvSpPr/>
          <p:nvPr/>
        </p:nvSpPr>
        <p:spPr>
          <a:xfrm>
            <a:off x="7287988" y="1403931"/>
            <a:ext cx="444352" cy="523220"/>
          </a:xfrm>
          <a:prstGeom prst="rect">
            <a:avLst/>
          </a:prstGeom>
        </p:spPr>
        <p:txBody>
          <a:bodyPr wrap="none">
            <a:spAutoFit/>
          </a:bodyPr>
          <a:lstStyle/>
          <a:p>
            <a:r>
              <a:rPr lang="en-US" altLang="zh-CN" sz="2800" kern="100" dirty="0">
                <a:solidFill>
                  <a:schemeClr val="accent6">
                    <a:lumMod val="75000"/>
                  </a:schemeClr>
                </a:solidFill>
                <a:latin typeface="Times New Roman"/>
                <a:cs typeface="Times New Roman"/>
              </a:rPr>
              <a:t>D</a:t>
            </a:r>
            <a:endParaRPr lang="zh-CN" altLang="en-US" sz="2800" kern="100" dirty="0">
              <a:solidFill>
                <a:schemeClr val="accent6">
                  <a:lumMod val="75000"/>
                </a:schemeClr>
              </a:solidFill>
              <a:latin typeface="Times New Roman"/>
              <a:cs typeface="Times New Roman"/>
            </a:endParaRPr>
          </a:p>
        </p:txBody>
      </p:sp>
      <p:sp>
        <p:nvSpPr>
          <p:cNvPr id="4" name="Rectangle 21">
            <a:hlinkClick r:id="rId2" action="ppaction://hlinksldjump"/>
          </p:cNvPr>
          <p:cNvSpPr>
            <a:spLocks noChangeArrowheads="1"/>
          </p:cNvSpPr>
          <p:nvPr/>
        </p:nvSpPr>
        <p:spPr bwMode="auto">
          <a:xfrm>
            <a:off x="9191550"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5" name="Rectangle 21">
            <a:hlinkClick r:id="rId3" action="ppaction://hlinksldjump"/>
          </p:cNvPr>
          <p:cNvSpPr>
            <a:spLocks noChangeArrowheads="1"/>
          </p:cNvSpPr>
          <p:nvPr/>
        </p:nvSpPr>
        <p:spPr bwMode="auto">
          <a:xfrm>
            <a:off x="9676178"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10136664"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5" action="ppaction://hlinksldjump"/>
          </p:cNvPr>
          <p:cNvSpPr>
            <a:spLocks noChangeArrowheads="1"/>
          </p:cNvSpPr>
          <p:nvPr/>
        </p:nvSpPr>
        <p:spPr bwMode="auto">
          <a:xfrm>
            <a:off x="1057300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9" name="Rectangle 21">
            <a:hlinkClick r:id="rId6" action="ppaction://hlinksldjump"/>
          </p:cNvPr>
          <p:cNvSpPr>
            <a:spLocks noChangeArrowheads="1"/>
          </p:cNvSpPr>
          <p:nvPr/>
        </p:nvSpPr>
        <p:spPr bwMode="auto">
          <a:xfrm>
            <a:off x="1105721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5</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0" name="Rectangle 21">
            <a:hlinkClick r:id="rId7" action="ppaction://hlinksldjump"/>
          </p:cNvPr>
          <p:cNvSpPr>
            <a:spLocks noChangeArrowheads="1"/>
          </p:cNvSpPr>
          <p:nvPr/>
        </p:nvSpPr>
        <p:spPr bwMode="auto">
          <a:xfrm>
            <a:off x="11541426"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2" name="圆角矩形 11">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7328334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xEl>
                                              <p:pRg st="6" end="6"/>
                                            </p:txEl>
                                          </p:spTgt>
                                        </p:tgtEl>
                                        <p:attrNameLst>
                                          <p:attrName>style.visibility</p:attrName>
                                        </p:attrNameLst>
                                      </p:cBhvr>
                                      <p:to>
                                        <p:strVal val="visible"/>
                                      </p:to>
                                    </p:set>
                                    <p:animEffect transition="in" filter="blinds(horizontal)">
                                      <p:cBhvr>
                                        <p:cTn id="7" dur="500"/>
                                        <p:tgtEl>
                                          <p:spTgt spid="7">
                                            <p:txEl>
                                              <p:pRg st="6" end="6"/>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xEl>
                                              <p:pRg st="7" end="7"/>
                                            </p:txEl>
                                          </p:spTgt>
                                        </p:tgtEl>
                                        <p:attrNameLst>
                                          <p:attrName>style.visibility</p:attrName>
                                        </p:attrNameLst>
                                      </p:cBhvr>
                                      <p:to>
                                        <p:strVal val="visible"/>
                                      </p:to>
                                    </p:set>
                                    <p:animEffect transition="in" filter="blinds(horizontal)">
                                      <p:cBhvr>
                                        <p:cTn id="12" dur="500"/>
                                        <p:tgtEl>
                                          <p:spTgt spid="7">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
                                            <p:txEl>
                                              <p:pRg st="8" end="8"/>
                                            </p:txEl>
                                          </p:spTgt>
                                        </p:tgtEl>
                                        <p:attrNameLst>
                                          <p:attrName>style.visibility</p:attrName>
                                        </p:attrNameLst>
                                      </p:cBhvr>
                                      <p:to>
                                        <p:strVal val="visible"/>
                                      </p:to>
                                    </p:set>
                                    <p:animEffect transition="in" filter="blinds(horizontal)">
                                      <p:cBhvr>
                                        <p:cTn id="17" dur="500"/>
                                        <p:tgtEl>
                                          <p:spTgt spid="7">
                                            <p:txEl>
                                              <p:pRg st="8" end="8"/>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
                                            <p:txEl>
                                              <p:pRg st="9" end="9"/>
                                            </p:txEl>
                                          </p:spTgt>
                                        </p:tgtEl>
                                        <p:attrNameLst>
                                          <p:attrName>style.visibility</p:attrName>
                                        </p:attrNameLst>
                                      </p:cBhvr>
                                      <p:to>
                                        <p:strVal val="visible"/>
                                      </p:to>
                                    </p:set>
                                    <p:animEffect transition="in" filter="blinds(horizontal)">
                                      <p:cBhvr>
                                        <p:cTn id="22" dur="500"/>
                                        <p:tgtEl>
                                          <p:spTgt spid="7">
                                            <p:txEl>
                                              <p:pRg st="9" end="9"/>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7">
                                            <p:txEl>
                                              <p:pRg st="6" end="6"/>
                                            </p:txEl>
                                          </p:spTgt>
                                        </p:tgtEl>
                                      </p:cBhvr>
                                    </p:animEffect>
                                    <p:set>
                                      <p:cBhvr>
                                        <p:cTn id="32" dur="1" fill="hold">
                                          <p:stCondLst>
                                            <p:cond delay="499"/>
                                          </p:stCondLst>
                                        </p:cTn>
                                        <p:tgtEl>
                                          <p:spTgt spid="7">
                                            <p:txEl>
                                              <p:pRg st="6" end="6"/>
                                            </p:txEl>
                                          </p:spTgt>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500"/>
                                        <p:tgtEl>
                                          <p:spTgt spid="7">
                                            <p:txEl>
                                              <p:pRg st="7" end="7"/>
                                            </p:txEl>
                                          </p:spTgt>
                                        </p:tgtEl>
                                      </p:cBhvr>
                                    </p:animEffect>
                                    <p:set>
                                      <p:cBhvr>
                                        <p:cTn id="35" dur="1" fill="hold">
                                          <p:stCondLst>
                                            <p:cond delay="499"/>
                                          </p:stCondLst>
                                        </p:cTn>
                                        <p:tgtEl>
                                          <p:spTgt spid="7">
                                            <p:txEl>
                                              <p:pRg st="7" end="7"/>
                                            </p:txEl>
                                          </p:spTgt>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7">
                                            <p:txEl>
                                              <p:pRg st="8" end="8"/>
                                            </p:txEl>
                                          </p:spTgt>
                                        </p:tgtEl>
                                      </p:cBhvr>
                                    </p:animEffect>
                                    <p:set>
                                      <p:cBhvr>
                                        <p:cTn id="38" dur="1" fill="hold">
                                          <p:stCondLst>
                                            <p:cond delay="499"/>
                                          </p:stCondLst>
                                        </p:cTn>
                                        <p:tgtEl>
                                          <p:spTgt spid="7">
                                            <p:txEl>
                                              <p:pRg st="8" end="8"/>
                                            </p:txEl>
                                          </p:spTgt>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7">
                                            <p:txEl>
                                              <p:pRg st="9" end="9"/>
                                            </p:txEl>
                                          </p:spTgt>
                                        </p:tgtEl>
                                      </p:cBhvr>
                                    </p:animEffect>
                                    <p:set>
                                      <p:cBhvr>
                                        <p:cTn id="41" dur="1" fill="hold">
                                          <p:stCondLst>
                                            <p:cond delay="499"/>
                                          </p:stCondLst>
                                        </p:cTn>
                                        <p:tgtEl>
                                          <p:spTgt spid="7">
                                            <p:txEl>
                                              <p:pRg st="9" end="9"/>
                                            </p:txEl>
                                          </p:spTgt>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3"/>
                                        </p:tgtEl>
                                      </p:cBhvr>
                                    </p:animEffect>
                                    <p:set>
                                      <p:cBhvr>
                                        <p:cTn id="44" dur="1" fill="hold">
                                          <p:stCondLst>
                                            <p:cond delay="499"/>
                                          </p:stCondLst>
                                        </p:cTn>
                                        <p:tgtEl>
                                          <p:spTgt spid="3"/>
                                        </p:tgtEl>
                                        <p:attrNameLst>
                                          <p:attrName>style.visibility</p:attrName>
                                        </p:attrNameLst>
                                      </p:cBhvr>
                                      <p:to>
                                        <p:strVal val="hidden"/>
                                      </p:to>
                                    </p:set>
                                  </p:childTnLst>
                                </p:cTn>
                              </p:par>
                            </p:childTnLst>
                          </p:cTn>
                        </p:par>
                      </p:childTnLst>
                    </p:cTn>
                  </p:par>
                </p:childTnLst>
              </p:cTn>
              <p:nextCondLst>
                <p:cond evt="onClick" delay="0">
                  <p:tgtEl>
                    <p:spTgt spid="12"/>
                  </p:tgtEl>
                </p:cond>
              </p:nextCondLst>
            </p:seq>
          </p:childTnLst>
        </p:cTn>
      </p:par>
    </p:tnLst>
    <p:bldLst>
      <p:bldP spid="3" grpId="0"/>
      <p:bldP spid="3" grpId="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04938" y="762717"/>
            <a:ext cx="11639247" cy="2595069"/>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rPr>
              <a:t>11.</a:t>
            </a:r>
            <a:r>
              <a:rPr lang="zh-CN" altLang="zh-CN" sz="2800" kern="100" dirty="0">
                <a:latin typeface="Times New Roman"/>
                <a:ea typeface="华文细黑"/>
                <a:cs typeface="Times New Roman"/>
              </a:rPr>
              <a:t>已知酸性条件下有如下反应：</a:t>
            </a:r>
            <a:r>
              <a:rPr lang="en-US" altLang="zh-CN" sz="2800" kern="100" dirty="0">
                <a:latin typeface="Times New Roman"/>
                <a:ea typeface="华文细黑"/>
              </a:rPr>
              <a:t>2Cu</a:t>
            </a:r>
            <a:r>
              <a:rPr lang="zh-CN" altLang="zh-CN" sz="2800" kern="100" baseline="30000" dirty="0">
                <a:latin typeface="Times New Roman"/>
                <a:ea typeface="华文细黑"/>
                <a:cs typeface="Times New Roman"/>
              </a:rPr>
              <a:t>＋</a:t>
            </a:r>
            <a:r>
              <a:rPr lang="en-US" altLang="zh-CN" sz="2800" kern="100" spc="-80" dirty="0">
                <a:latin typeface="Times New Roman"/>
                <a:ea typeface="华文细黑"/>
              </a:rPr>
              <a:t>==</a:t>
            </a:r>
            <a:r>
              <a:rPr lang="en-US" altLang="zh-CN" sz="2800" kern="100" dirty="0">
                <a:latin typeface="Times New Roman"/>
                <a:ea typeface="华文细黑"/>
              </a:rPr>
              <a:t>=Cu</a:t>
            </a:r>
            <a:r>
              <a:rPr lang="en-US" altLang="zh-CN" sz="2800" kern="100" baseline="30000" dirty="0">
                <a:latin typeface="Times New Roman"/>
                <a:ea typeface="华文细黑"/>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rPr>
              <a:t>Cu</a:t>
            </a:r>
            <a:r>
              <a:rPr lang="zh-CN" altLang="zh-CN" sz="2800" kern="100" dirty="0">
                <a:latin typeface="Times New Roman"/>
                <a:ea typeface="华文细黑"/>
                <a:cs typeface="Times New Roman"/>
              </a:rPr>
              <a:t>。由于反应温度不同，用氢气还原氧化铜时，可能产生</a:t>
            </a:r>
            <a:r>
              <a:rPr lang="en-US" altLang="zh-CN" sz="2800" kern="100" dirty="0">
                <a:latin typeface="Times New Roman"/>
                <a:ea typeface="华文细黑"/>
              </a:rPr>
              <a:t>Cu</a:t>
            </a:r>
            <a:r>
              <a:rPr lang="zh-CN" altLang="zh-CN" sz="2800" kern="100" dirty="0">
                <a:latin typeface="Times New Roman"/>
                <a:ea typeface="华文细黑"/>
                <a:cs typeface="Times New Roman"/>
              </a:rPr>
              <a:t>或</a:t>
            </a:r>
            <a:r>
              <a:rPr lang="en-US" altLang="zh-CN" sz="2800" kern="100" dirty="0">
                <a:latin typeface="Times New Roman"/>
                <a:ea typeface="华文细黑"/>
              </a:rPr>
              <a:t>Cu</a:t>
            </a:r>
            <a:r>
              <a:rPr lang="en-US" altLang="zh-CN" sz="2800" kern="100" baseline="-25000" dirty="0">
                <a:latin typeface="Times New Roman"/>
                <a:ea typeface="华文细黑"/>
              </a:rPr>
              <a:t>2</a:t>
            </a:r>
            <a:r>
              <a:rPr lang="en-US" altLang="zh-CN" sz="2800" kern="100" dirty="0">
                <a:latin typeface="Times New Roman"/>
                <a:ea typeface="华文细黑"/>
              </a:rPr>
              <a:t>O</a:t>
            </a:r>
            <a:r>
              <a:rPr lang="zh-CN" altLang="zh-CN" sz="2800" kern="100" dirty="0">
                <a:latin typeface="Times New Roman"/>
                <a:ea typeface="华文细黑"/>
                <a:cs typeface="Times New Roman"/>
              </a:rPr>
              <a:t>，两者都是红色固体。一同学对某次用氢气还原氧化铜实验所得的红色固体产物做了验证，实验操作和实验现象记录如下：</a:t>
            </a:r>
            <a:endParaRPr lang="zh-CN" altLang="zh-CN" sz="1050" kern="100" dirty="0">
              <a:effectLst/>
              <a:latin typeface="宋体"/>
              <a:cs typeface="Courier New"/>
            </a:endParaRPr>
          </a:p>
        </p:txBody>
      </p:sp>
      <p:sp>
        <p:nvSpPr>
          <p:cNvPr id="48" name="Rectangle 21">
            <a:hlinkClick r:id="rId2"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9" name="Rectangle 21">
            <a:hlinkClick r:id="rId3"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50" name="Rectangle 21">
            <a:hlinkClick r:id="rId4"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1" name="Rectangle 21">
            <a:hlinkClick r:id="rId5"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2" name="Rectangle 21">
            <a:hlinkClick r:id="rId6"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3" name="Rectangle 21">
            <a:hlinkClick r:id="rId7"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4" name="Rectangle 21">
            <a:hlinkClick r:id="rId8"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5" name="Rectangle 21">
            <a:hlinkClick r:id="rId9"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6" name="Rectangle 21">
            <a:hlinkClick r:id="rId10"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7" name="Rectangle 21">
            <a:hlinkClick r:id="rId11"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8" name="Rectangle 21">
            <a:hlinkClick r:id="rId12"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9" name="Rectangle 21">
            <a:hlinkClick r:id="rId13"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60" name="Rectangle 21">
            <a:hlinkClick r:id="rId14"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graphicFrame>
        <p:nvGraphicFramePr>
          <p:cNvPr id="4" name="表格 3"/>
          <p:cNvGraphicFramePr>
            <a:graphicFrameLocks noGrp="1"/>
          </p:cNvGraphicFramePr>
          <p:nvPr>
            <p:extLst>
              <p:ext uri="{D42A27DB-BD31-4B8C-83A1-F6EECF244321}">
                <p14:modId xmlns:p14="http://schemas.microsoft.com/office/powerpoint/2010/main" val="2050819410"/>
              </p:ext>
            </p:extLst>
          </p:nvPr>
        </p:nvGraphicFramePr>
        <p:xfrm>
          <a:off x="416099" y="3511327"/>
          <a:ext cx="11395712" cy="2160240"/>
        </p:xfrm>
        <a:graphic>
          <a:graphicData uri="http://schemas.openxmlformats.org/drawingml/2006/table">
            <a:tbl>
              <a:tblPr/>
              <a:tblGrid>
                <a:gridCol w="1912733"/>
                <a:gridCol w="2370414"/>
                <a:gridCol w="2370414"/>
                <a:gridCol w="2370414"/>
                <a:gridCol w="2371737"/>
              </a:tblGrid>
              <a:tr h="792088">
                <a:tc>
                  <a:txBody>
                    <a:bodyPr/>
                    <a:lstStyle/>
                    <a:p>
                      <a:pPr algn="ctr">
                        <a:lnSpc>
                          <a:spcPct val="150000"/>
                        </a:lnSpc>
                        <a:spcAft>
                          <a:spcPts val="0"/>
                        </a:spcAft>
                      </a:pPr>
                      <a:r>
                        <a:rPr lang="zh-CN" sz="2800" kern="100" dirty="0" smtClean="0">
                          <a:effectLst/>
                          <a:latin typeface="Times New Roman"/>
                          <a:ea typeface="华文细黑"/>
                          <a:cs typeface="Times New Roman"/>
                        </a:rPr>
                        <a:t>加入试剂</a:t>
                      </a:r>
                      <a:endParaRPr lang="zh-CN" sz="2800" kern="100" dirty="0">
                        <a:effectLst/>
                        <a:latin typeface="宋体"/>
                        <a:cs typeface="Courier New"/>
                      </a:endParaRPr>
                    </a:p>
                  </a:txBody>
                  <a:tcPr marL="53899" marR="538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dirty="0">
                          <a:effectLst/>
                          <a:latin typeface="Times New Roman"/>
                          <a:ea typeface="华文细黑"/>
                          <a:cs typeface="Times New Roman"/>
                        </a:rPr>
                        <a:t>稀硫酸</a:t>
                      </a:r>
                      <a:endParaRPr lang="zh-CN" sz="2800" kern="100" dirty="0">
                        <a:effectLst/>
                        <a:latin typeface="宋体"/>
                        <a:cs typeface="Courier New"/>
                      </a:endParaRPr>
                    </a:p>
                  </a:txBody>
                  <a:tcPr marL="53899" marR="538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dirty="0">
                          <a:effectLst/>
                          <a:latin typeface="Times New Roman"/>
                          <a:ea typeface="华文细黑"/>
                          <a:cs typeface="Times New Roman"/>
                        </a:rPr>
                        <a:t>浓硫酸</a:t>
                      </a:r>
                      <a:r>
                        <a:rPr lang="zh-CN" sz="2800" kern="100" dirty="0" smtClean="0">
                          <a:effectLst/>
                          <a:latin typeface="Times New Roman"/>
                          <a:ea typeface="华文细黑"/>
                          <a:cs typeface="Times New Roman"/>
                        </a:rPr>
                        <a:t>、加热</a:t>
                      </a:r>
                      <a:endParaRPr lang="zh-CN" sz="2800" kern="100" dirty="0">
                        <a:effectLst/>
                        <a:latin typeface="宋体"/>
                        <a:cs typeface="Courier New"/>
                      </a:endParaRPr>
                    </a:p>
                  </a:txBody>
                  <a:tcPr marL="53899" marR="538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稀硝酸</a:t>
                      </a:r>
                      <a:endParaRPr lang="zh-CN" sz="2800" kern="100">
                        <a:effectLst/>
                        <a:latin typeface="宋体"/>
                        <a:cs typeface="Courier New"/>
                      </a:endParaRPr>
                    </a:p>
                  </a:txBody>
                  <a:tcPr marL="53899" marR="538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浓硝酸</a:t>
                      </a:r>
                      <a:endParaRPr lang="zh-CN" sz="2800" kern="100">
                        <a:effectLst/>
                        <a:latin typeface="宋体"/>
                        <a:cs typeface="Courier New"/>
                      </a:endParaRPr>
                    </a:p>
                  </a:txBody>
                  <a:tcPr marL="53899" marR="538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368152">
                <a:tc>
                  <a:txBody>
                    <a:bodyPr/>
                    <a:lstStyle/>
                    <a:p>
                      <a:pPr algn="ctr">
                        <a:lnSpc>
                          <a:spcPct val="150000"/>
                        </a:lnSpc>
                        <a:spcAft>
                          <a:spcPts val="0"/>
                        </a:spcAft>
                      </a:pPr>
                      <a:r>
                        <a:rPr lang="zh-CN" sz="2800" kern="100" dirty="0" smtClean="0">
                          <a:effectLst/>
                          <a:latin typeface="Times New Roman"/>
                          <a:ea typeface="华文细黑"/>
                          <a:cs typeface="Times New Roman"/>
                        </a:rPr>
                        <a:t>实验现象</a:t>
                      </a:r>
                      <a:endParaRPr lang="zh-CN" sz="2800" kern="100" dirty="0">
                        <a:effectLst/>
                        <a:latin typeface="宋体"/>
                        <a:cs typeface="Courier New"/>
                      </a:endParaRPr>
                    </a:p>
                  </a:txBody>
                  <a:tcPr marL="53899" marR="538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红色固体和</a:t>
                      </a:r>
                      <a:endParaRPr lang="zh-CN" sz="2800" kern="100">
                        <a:effectLst/>
                        <a:latin typeface="宋体"/>
                        <a:cs typeface="Courier New"/>
                      </a:endParaRPr>
                    </a:p>
                    <a:p>
                      <a:pPr algn="ctr">
                        <a:lnSpc>
                          <a:spcPct val="150000"/>
                        </a:lnSpc>
                        <a:spcAft>
                          <a:spcPts val="0"/>
                        </a:spcAft>
                      </a:pPr>
                      <a:r>
                        <a:rPr lang="zh-CN" sz="2800" kern="100">
                          <a:effectLst/>
                          <a:latin typeface="Times New Roman"/>
                          <a:ea typeface="华文细黑"/>
                          <a:cs typeface="Times New Roman"/>
                        </a:rPr>
                        <a:t>蓝色溶液</a:t>
                      </a:r>
                      <a:endParaRPr lang="zh-CN" sz="2800" kern="100">
                        <a:effectLst/>
                        <a:latin typeface="宋体"/>
                        <a:cs typeface="Courier New"/>
                      </a:endParaRPr>
                    </a:p>
                  </a:txBody>
                  <a:tcPr marL="53899" marR="538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无色气体和</a:t>
                      </a:r>
                      <a:endParaRPr lang="zh-CN" sz="2800" kern="100">
                        <a:effectLst/>
                        <a:latin typeface="宋体"/>
                        <a:cs typeface="Courier New"/>
                      </a:endParaRPr>
                    </a:p>
                    <a:p>
                      <a:pPr algn="ctr">
                        <a:lnSpc>
                          <a:spcPct val="150000"/>
                        </a:lnSpc>
                        <a:spcAft>
                          <a:spcPts val="0"/>
                        </a:spcAft>
                      </a:pPr>
                      <a:r>
                        <a:rPr lang="zh-CN" sz="2800" kern="100">
                          <a:effectLst/>
                          <a:latin typeface="Times New Roman"/>
                          <a:ea typeface="华文细黑"/>
                          <a:cs typeface="Times New Roman"/>
                        </a:rPr>
                        <a:t>蓝色溶液</a:t>
                      </a:r>
                      <a:endParaRPr lang="zh-CN" sz="2800" kern="100">
                        <a:effectLst/>
                        <a:latin typeface="宋体"/>
                        <a:cs typeface="Courier New"/>
                      </a:endParaRPr>
                    </a:p>
                  </a:txBody>
                  <a:tcPr marL="53899" marR="538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无色气体和</a:t>
                      </a:r>
                      <a:endParaRPr lang="zh-CN" sz="2800" kern="100">
                        <a:effectLst/>
                        <a:latin typeface="宋体"/>
                        <a:cs typeface="Courier New"/>
                      </a:endParaRPr>
                    </a:p>
                    <a:p>
                      <a:pPr algn="ctr">
                        <a:lnSpc>
                          <a:spcPct val="150000"/>
                        </a:lnSpc>
                        <a:spcAft>
                          <a:spcPts val="0"/>
                        </a:spcAft>
                      </a:pPr>
                      <a:r>
                        <a:rPr lang="zh-CN" sz="2800" kern="100">
                          <a:effectLst/>
                          <a:latin typeface="Times New Roman"/>
                          <a:ea typeface="华文细黑"/>
                          <a:cs typeface="Times New Roman"/>
                        </a:rPr>
                        <a:t>蓝色溶液</a:t>
                      </a:r>
                      <a:endParaRPr lang="zh-CN" sz="2800" kern="100">
                        <a:effectLst/>
                        <a:latin typeface="宋体"/>
                        <a:cs typeface="Courier New"/>
                      </a:endParaRPr>
                    </a:p>
                  </a:txBody>
                  <a:tcPr marL="53899" marR="538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dirty="0">
                          <a:effectLst/>
                          <a:latin typeface="Times New Roman"/>
                          <a:ea typeface="华文细黑"/>
                          <a:cs typeface="Times New Roman"/>
                        </a:rPr>
                        <a:t>红</a:t>
                      </a:r>
                      <a:r>
                        <a:rPr lang="zh-CN" sz="2800" kern="100" dirty="0" smtClean="0">
                          <a:effectLst/>
                          <a:latin typeface="Times New Roman"/>
                          <a:ea typeface="华文细黑"/>
                          <a:cs typeface="Times New Roman"/>
                        </a:rPr>
                        <a:t>棕色气体</a:t>
                      </a:r>
                      <a:r>
                        <a:rPr lang="zh-CN" sz="2800" kern="100" dirty="0">
                          <a:effectLst/>
                          <a:latin typeface="Times New Roman"/>
                          <a:ea typeface="华文细黑"/>
                          <a:cs typeface="Times New Roman"/>
                        </a:rPr>
                        <a:t>和</a:t>
                      </a:r>
                      <a:endParaRPr lang="zh-CN" sz="2800" kern="100" dirty="0">
                        <a:effectLst/>
                        <a:latin typeface="宋体"/>
                        <a:cs typeface="Courier New"/>
                      </a:endParaRPr>
                    </a:p>
                    <a:p>
                      <a:pPr algn="ctr">
                        <a:lnSpc>
                          <a:spcPct val="150000"/>
                        </a:lnSpc>
                        <a:spcAft>
                          <a:spcPts val="0"/>
                        </a:spcAft>
                      </a:pPr>
                      <a:r>
                        <a:rPr lang="zh-CN" sz="2800" kern="100" dirty="0">
                          <a:effectLst/>
                          <a:latin typeface="Times New Roman"/>
                          <a:ea typeface="华文细黑"/>
                          <a:cs typeface="Times New Roman"/>
                        </a:rPr>
                        <a:t>蓝色溶液</a:t>
                      </a:r>
                      <a:endParaRPr lang="zh-CN" sz="2800" kern="100" dirty="0">
                        <a:effectLst/>
                        <a:latin typeface="宋体"/>
                        <a:cs typeface="Courier New"/>
                      </a:endParaRPr>
                    </a:p>
                  </a:txBody>
                  <a:tcPr marL="53899" marR="5389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18" name="Rectangle 21">
            <a:hlinkClick r:id="rId15"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2908612842"/>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21">
            <a:hlinkClick r:id="rId2"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8" name="Rectangle 21">
            <a:hlinkClick r:id="rId3"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49" name="Rectangle 21">
            <a:hlinkClick r:id="rId4"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0" name="Rectangle 21">
            <a:hlinkClick r:id="rId5"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1" name="Rectangle 21">
            <a:hlinkClick r:id="rId6"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2" name="Rectangle 21">
            <a:hlinkClick r:id="rId7"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3" name="Rectangle 21">
            <a:hlinkClick r:id="rId8"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4" name="Rectangle 21">
            <a:hlinkClick r:id="rId9"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5" name="Rectangle 21">
            <a:hlinkClick r:id="rId10"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6" name="Rectangle 21">
            <a:hlinkClick r:id="rId11"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7" name="Rectangle 21">
            <a:hlinkClick r:id="rId12"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8" name="Rectangle 21">
            <a:hlinkClick r:id="rId13"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9" name="Rectangle 21">
            <a:hlinkClick r:id="rId14"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4" name="矩形 3"/>
          <p:cNvSpPr/>
          <p:nvPr/>
        </p:nvSpPr>
        <p:spPr>
          <a:xfrm>
            <a:off x="220887" y="717007"/>
            <a:ext cx="11755638" cy="5439566"/>
          </a:xfrm>
          <a:prstGeom prst="rect">
            <a:avLst/>
          </a:prstGeom>
        </p:spPr>
        <p:txBody>
          <a:bodyPr>
            <a:spAutoFit/>
          </a:bodyPr>
          <a:lstStyle/>
          <a:p>
            <a:pPr algn="just">
              <a:lnSpc>
                <a:spcPts val="5300"/>
              </a:lnSpc>
              <a:spcAft>
                <a:spcPts val="0"/>
              </a:spcAft>
            </a:pPr>
            <a:r>
              <a:rPr lang="zh-CN" altLang="zh-CN" sz="2800" kern="100" dirty="0">
                <a:latin typeface="Times New Roman"/>
                <a:ea typeface="华文细黑"/>
                <a:cs typeface="Times New Roman"/>
              </a:rPr>
              <a:t>由此推出本次氢气还原氧化铜实验的产物是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300"/>
              </a:lnSpc>
              <a:spcAft>
                <a:spcPts val="0"/>
              </a:spcAft>
            </a:pPr>
            <a:r>
              <a:rPr lang="en-US" altLang="zh-CN" sz="2800" kern="100" dirty="0" err="1">
                <a:latin typeface="Times New Roman"/>
                <a:ea typeface="华文细黑"/>
                <a:cs typeface="Courier New"/>
              </a:rPr>
              <a:t>A.Cu</a:t>
            </a:r>
            <a:endParaRPr lang="zh-CN" altLang="zh-CN" sz="2800" kern="100" dirty="0">
              <a:latin typeface="宋体"/>
              <a:cs typeface="Courier New"/>
            </a:endParaRPr>
          </a:p>
          <a:p>
            <a:pPr algn="just">
              <a:lnSpc>
                <a:spcPts val="5300"/>
              </a:lnSpc>
              <a:spcAft>
                <a:spcPts val="0"/>
              </a:spcAft>
            </a:pPr>
            <a:r>
              <a:rPr lang="en-US" altLang="zh-CN" sz="2800" kern="100" dirty="0">
                <a:latin typeface="Times New Roman"/>
                <a:ea typeface="华文细黑"/>
                <a:cs typeface="Courier New"/>
              </a:rPr>
              <a:t>B.Cu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endParaRPr lang="zh-CN" altLang="zh-CN" sz="2800" kern="100" dirty="0">
              <a:latin typeface="宋体"/>
              <a:cs typeface="Courier New"/>
            </a:endParaRPr>
          </a:p>
          <a:p>
            <a:pPr algn="just">
              <a:lnSpc>
                <a:spcPts val="53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一定有</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，可能有</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endParaRPr lang="zh-CN" altLang="zh-CN" sz="2800" kern="100" dirty="0">
              <a:latin typeface="宋体"/>
              <a:cs typeface="Courier New"/>
            </a:endParaRPr>
          </a:p>
          <a:p>
            <a:pPr algn="just">
              <a:lnSpc>
                <a:spcPts val="53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一定有</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，可能有</a:t>
            </a:r>
            <a:r>
              <a:rPr lang="en-US" altLang="zh-CN" sz="2800" kern="100" dirty="0" smtClean="0">
                <a:latin typeface="Times New Roman"/>
                <a:ea typeface="华文细黑"/>
                <a:cs typeface="Courier New"/>
              </a:rPr>
              <a:t>Cu</a:t>
            </a:r>
          </a:p>
          <a:p>
            <a:pPr algn="just">
              <a:lnSpc>
                <a:spcPts val="53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还原</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生成红色固体，可能是</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中的一种或两种，产物中加入稀</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溶液变蓝和得到红色固体，证明产物中含</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，在酸性条件下</a:t>
            </a:r>
            <a:r>
              <a:rPr lang="en-US" altLang="zh-CN" sz="2800" kern="100" dirty="0">
                <a:latin typeface="Times New Roman"/>
                <a:ea typeface="华文细黑"/>
                <a:cs typeface="Courier New"/>
              </a:rPr>
              <a:t>2Cu</a:t>
            </a:r>
            <a:r>
              <a:rPr lang="zh-CN" altLang="zh-CN" sz="2800" kern="100" baseline="30000" dirty="0">
                <a:latin typeface="Times New Roman"/>
                <a:ea typeface="华文细黑"/>
                <a:cs typeface="Times New Roman"/>
              </a:rPr>
              <a:t>＋</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=Cu</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，故不能证明产物中是否含有</a:t>
            </a:r>
            <a:r>
              <a:rPr lang="en-US" altLang="zh-CN" sz="2800" kern="100" dirty="0">
                <a:latin typeface="Times New Roman"/>
                <a:ea typeface="华文细黑"/>
                <a:cs typeface="Courier New"/>
              </a:rPr>
              <a:t>Cu</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2" name="矩形 1"/>
          <p:cNvSpPr/>
          <p:nvPr/>
        </p:nvSpPr>
        <p:spPr>
          <a:xfrm>
            <a:off x="7278463" y="899875"/>
            <a:ext cx="44435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D</a:t>
            </a:r>
            <a:endParaRPr lang="zh-CN" altLang="en-US" sz="2800" kern="100" dirty="0">
              <a:solidFill>
                <a:schemeClr val="accent6">
                  <a:lumMod val="75000"/>
                </a:schemeClr>
              </a:solidFill>
              <a:latin typeface="Times New Roman"/>
              <a:ea typeface="华文细黑"/>
            </a:endParaRPr>
          </a:p>
        </p:txBody>
      </p:sp>
      <p:sp>
        <p:nvSpPr>
          <p:cNvPr id="18" name="矩形 1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9" name="圆角矩形 18">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20" name="Rectangle 21">
            <a:hlinkClick r:id="rId15"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264714048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9"/>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5" end="5"/>
                                            </p:txEl>
                                          </p:spTgt>
                                        </p:tgtEl>
                                        <p:attrNameLst>
                                          <p:attrName>style.visibility</p:attrName>
                                        </p:attrNameLst>
                                      </p:cBhvr>
                                      <p:to>
                                        <p:strVal val="visible"/>
                                      </p:to>
                                    </p:set>
                                    <p:animEffect transition="in" filter="blinds(horizontal)">
                                      <p:cBhvr>
                                        <p:cTn id="7" dur="500"/>
                                        <p:tgtEl>
                                          <p:spTgt spid="4">
                                            <p:txEl>
                                              <p:pRg st="5" end="5"/>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4">
                                            <p:txEl>
                                              <p:pRg st="5" end="5"/>
                                            </p:txEl>
                                          </p:spTgt>
                                        </p:tgtEl>
                                      </p:cBhvr>
                                    </p:animEffect>
                                    <p:set>
                                      <p:cBhvr>
                                        <p:cTn id="17" dur="1" fill="hold">
                                          <p:stCondLst>
                                            <p:cond delay="499"/>
                                          </p:stCondLst>
                                        </p:cTn>
                                        <p:tgtEl>
                                          <p:spTgt spid="4">
                                            <p:txEl>
                                              <p:pRg st="5" end="5"/>
                                            </p:txEl>
                                          </p:spTgt>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2"/>
                                        </p:tgtEl>
                                      </p:cBhvr>
                                    </p:animEffect>
                                    <p:set>
                                      <p:cBhvr>
                                        <p:cTn id="20" dur="1" fill="hold">
                                          <p:stCondLst>
                                            <p:cond delay="499"/>
                                          </p:stCondLst>
                                        </p:cTn>
                                        <p:tgtEl>
                                          <p:spTgt spid="2"/>
                                        </p:tgtEl>
                                        <p:attrNameLst>
                                          <p:attrName>style.visibility</p:attrName>
                                        </p:attrNameLst>
                                      </p:cBhvr>
                                      <p:to>
                                        <p:strVal val="hidden"/>
                                      </p:to>
                                    </p:set>
                                  </p:childTnLst>
                                </p:cTn>
                              </p:par>
                            </p:childTnLst>
                          </p:cTn>
                        </p:par>
                      </p:childTnLst>
                    </p:cTn>
                  </p:par>
                </p:childTnLst>
              </p:cTn>
              <p:nextCondLst>
                <p:cond evt="onClick" delay="0">
                  <p:tgtEl>
                    <p:spTgt spid="19"/>
                  </p:tgtEl>
                </p:cond>
              </p:nextCondLst>
            </p:seq>
          </p:childTnLst>
        </p:cTn>
      </p:par>
    </p:tnLst>
    <p:bldLst>
      <p:bldP spid="2" grpId="0"/>
      <p:bldP spid="2" grpId="1"/>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tangle 21">
            <a:hlinkClick r:id="rId2"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52" name="Rectangle 21">
            <a:hlinkClick r:id="rId3"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53" name="Rectangle 21">
            <a:hlinkClick r:id="rId4"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4" name="Rectangle 21">
            <a:hlinkClick r:id="rId5"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5" name="Rectangle 21">
            <a:hlinkClick r:id="rId6"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6" name="Rectangle 21">
            <a:hlinkClick r:id="rId7"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7" name="Rectangle 21">
            <a:hlinkClick r:id="rId8"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8" name="Rectangle 21">
            <a:hlinkClick r:id="rId9"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9" name="Rectangle 21">
            <a:hlinkClick r:id="rId10"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60" name="Rectangle 21">
            <a:hlinkClick r:id="rId11"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61" name="Rectangle 21">
            <a:hlinkClick r:id="rId12"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62" name="Rectangle 21">
            <a:hlinkClick r:id="rId13"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63" name="Rectangle 21">
            <a:hlinkClick r:id="rId14"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4" name="矩形 3"/>
          <p:cNvSpPr/>
          <p:nvPr/>
        </p:nvSpPr>
        <p:spPr>
          <a:xfrm>
            <a:off x="387524" y="765498"/>
            <a:ext cx="11120875" cy="1307089"/>
          </a:xfrm>
          <a:prstGeom prst="rect">
            <a:avLst/>
          </a:prstGeom>
        </p:spPr>
        <p:txBody>
          <a:bodyPr>
            <a:spAutoFit/>
          </a:bodyPr>
          <a:lstStyle/>
          <a:p>
            <a:pPr>
              <a:lnSpc>
                <a:spcPct val="150000"/>
              </a:lnSpc>
            </a:pPr>
            <a:r>
              <a:rPr lang="en-US" altLang="zh-CN" sz="2800" kern="100" dirty="0">
                <a:latin typeface="Times New Roman"/>
                <a:ea typeface="华文细黑"/>
              </a:rPr>
              <a:t>12.</a:t>
            </a:r>
            <a:r>
              <a:rPr lang="zh-CN" altLang="zh-CN" sz="2800" kern="100" dirty="0">
                <a:latin typeface="Times New Roman"/>
                <a:ea typeface="华文细黑"/>
                <a:cs typeface="Times New Roman"/>
              </a:rPr>
              <a:t>下表中，对陈述</a:t>
            </a:r>
            <a:r>
              <a:rPr lang="en-US" altLang="zh-CN" sz="2800" kern="100" dirty="0">
                <a:latin typeface="宋体"/>
                <a:ea typeface="华文细黑"/>
                <a:cs typeface="Times New Roman"/>
              </a:rPr>
              <a:t>Ⅰ</a:t>
            </a:r>
            <a:r>
              <a:rPr lang="zh-CN" altLang="zh-CN" sz="2800" kern="100" dirty="0">
                <a:latin typeface="Times New Roman"/>
                <a:ea typeface="华文细黑"/>
                <a:cs typeface="Times New Roman"/>
              </a:rPr>
              <a:t>、</a:t>
            </a:r>
            <a:r>
              <a:rPr lang="en-US" altLang="zh-CN" sz="2800" kern="100" dirty="0">
                <a:latin typeface="宋体"/>
                <a:ea typeface="华文细黑"/>
                <a:cs typeface="Times New Roman"/>
              </a:rPr>
              <a:t>Ⅱ</a:t>
            </a:r>
            <a:r>
              <a:rPr lang="zh-CN" altLang="zh-CN" sz="2800" kern="100" dirty="0">
                <a:latin typeface="Times New Roman"/>
                <a:ea typeface="华文细黑"/>
                <a:cs typeface="Times New Roman"/>
              </a:rPr>
              <a:t>的正确性及其有无因果关系的判断都正确的是</a:t>
            </a:r>
            <a:r>
              <a:rPr lang="en-US" altLang="zh-CN" sz="2800" kern="100" dirty="0">
                <a:latin typeface="Times New Roman"/>
                <a:ea typeface="华文细黑"/>
              </a:rPr>
              <a:t>(</a:t>
            </a:r>
            <a:r>
              <a:rPr lang="zh-CN" altLang="zh-CN" sz="2800" kern="100" dirty="0">
                <a:latin typeface="Times New Roman"/>
                <a:ea typeface="华文细黑"/>
                <a:cs typeface="Times New Roman"/>
              </a:rPr>
              <a:t>　　</a:t>
            </a:r>
            <a:r>
              <a:rPr lang="en-US" altLang="zh-CN" sz="2800" kern="100" dirty="0">
                <a:latin typeface="Times New Roman"/>
                <a:ea typeface="华文细黑"/>
              </a:rPr>
              <a:t>)</a:t>
            </a:r>
            <a:endParaRPr lang="zh-CN" altLang="en-US" sz="2800" dirty="0"/>
          </a:p>
        </p:txBody>
      </p:sp>
      <p:graphicFrame>
        <p:nvGraphicFramePr>
          <p:cNvPr id="6" name="表格 5"/>
          <p:cNvGraphicFramePr>
            <a:graphicFrameLocks noGrp="1"/>
          </p:cNvGraphicFramePr>
          <p:nvPr>
            <p:extLst>
              <p:ext uri="{D42A27DB-BD31-4B8C-83A1-F6EECF244321}">
                <p14:modId xmlns:p14="http://schemas.microsoft.com/office/powerpoint/2010/main" val="3190702219"/>
              </p:ext>
            </p:extLst>
          </p:nvPr>
        </p:nvGraphicFramePr>
        <p:xfrm>
          <a:off x="459532" y="2288610"/>
          <a:ext cx="11230339" cy="3816425"/>
        </p:xfrm>
        <a:graphic>
          <a:graphicData uri="http://schemas.openxmlformats.org/drawingml/2006/table">
            <a:tbl>
              <a:tblPr/>
              <a:tblGrid>
                <a:gridCol w="1208007"/>
                <a:gridCol w="3758831"/>
                <a:gridCol w="4113369"/>
                <a:gridCol w="2150132"/>
              </a:tblGrid>
              <a:tr h="804399">
                <a:tc>
                  <a:txBody>
                    <a:bodyPr/>
                    <a:lstStyle/>
                    <a:p>
                      <a:pPr algn="ctr">
                        <a:lnSpc>
                          <a:spcPct val="150000"/>
                        </a:lnSpc>
                        <a:spcAft>
                          <a:spcPts val="0"/>
                        </a:spcAft>
                      </a:pPr>
                      <a:r>
                        <a:rPr lang="zh-CN" sz="2800" kern="100" dirty="0">
                          <a:effectLst/>
                          <a:latin typeface="Times New Roman"/>
                          <a:ea typeface="华文细黑"/>
                          <a:cs typeface="Times New Roman"/>
                        </a:rPr>
                        <a:t>选项</a:t>
                      </a:r>
                      <a:endParaRPr lang="zh-CN" sz="2800" kern="100" dirty="0">
                        <a:effectLst/>
                        <a:latin typeface="宋体"/>
                        <a:cs typeface="Courier New"/>
                      </a:endParaRPr>
                    </a:p>
                  </a:txBody>
                  <a:tcPr marL="19404" marR="1940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陈述</a:t>
                      </a:r>
                      <a:r>
                        <a:rPr lang="en-US" sz="2800" kern="100">
                          <a:effectLst/>
                          <a:latin typeface="宋体"/>
                          <a:ea typeface="华文细黑"/>
                          <a:cs typeface="Times New Roman"/>
                        </a:rPr>
                        <a:t>Ⅰ</a:t>
                      </a:r>
                      <a:endParaRPr lang="zh-CN" sz="2800" kern="100">
                        <a:effectLst/>
                        <a:latin typeface="宋体"/>
                        <a:cs typeface="Courier New"/>
                      </a:endParaRPr>
                    </a:p>
                  </a:txBody>
                  <a:tcPr marL="19404" marR="1940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陈述</a:t>
                      </a:r>
                      <a:r>
                        <a:rPr lang="en-US" sz="2800" kern="100">
                          <a:effectLst/>
                          <a:latin typeface="宋体"/>
                          <a:ea typeface="华文细黑"/>
                          <a:cs typeface="Times New Roman"/>
                        </a:rPr>
                        <a:t>Ⅱ</a:t>
                      </a:r>
                      <a:endParaRPr lang="zh-CN" sz="2800" kern="100">
                        <a:effectLst/>
                        <a:latin typeface="宋体"/>
                        <a:cs typeface="Courier New"/>
                      </a:endParaRPr>
                    </a:p>
                  </a:txBody>
                  <a:tcPr marL="19404" marR="1940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判断</a:t>
                      </a:r>
                      <a:endParaRPr lang="zh-CN" sz="2800" kern="100">
                        <a:effectLst/>
                        <a:latin typeface="宋体"/>
                        <a:cs typeface="Courier New"/>
                      </a:endParaRPr>
                    </a:p>
                  </a:txBody>
                  <a:tcPr marL="19404" marR="1940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506013">
                <a:tc>
                  <a:txBody>
                    <a:bodyPr/>
                    <a:lstStyle/>
                    <a:p>
                      <a:pPr algn="ctr">
                        <a:lnSpc>
                          <a:spcPct val="150000"/>
                        </a:lnSpc>
                        <a:spcAft>
                          <a:spcPts val="0"/>
                        </a:spcAft>
                      </a:pPr>
                      <a:r>
                        <a:rPr lang="en-US" sz="2800" kern="100">
                          <a:effectLst/>
                          <a:latin typeface="Times New Roman"/>
                          <a:ea typeface="华文细黑"/>
                          <a:cs typeface="Courier New"/>
                        </a:rPr>
                        <a:t>A</a:t>
                      </a:r>
                      <a:endParaRPr lang="zh-CN" sz="2800" kern="100">
                        <a:effectLst/>
                        <a:latin typeface="宋体"/>
                        <a:cs typeface="Courier New"/>
                      </a:endParaRPr>
                    </a:p>
                  </a:txBody>
                  <a:tcPr marL="19404" marR="1940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0"/>
                        </a:spcAft>
                      </a:pPr>
                      <a:r>
                        <a:rPr lang="zh-CN" sz="2800" kern="100" dirty="0">
                          <a:effectLst/>
                          <a:latin typeface="Times New Roman"/>
                          <a:ea typeface="华文细黑"/>
                          <a:cs typeface="Times New Roman"/>
                        </a:rPr>
                        <a:t>铜绿的主要成分是碱式碳酸铜</a:t>
                      </a:r>
                      <a:endParaRPr lang="zh-CN" sz="2800" kern="100" dirty="0">
                        <a:effectLst/>
                        <a:latin typeface="宋体"/>
                        <a:cs typeface="Courier New"/>
                      </a:endParaRPr>
                    </a:p>
                  </a:txBody>
                  <a:tcPr marL="19404" marR="1940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0"/>
                        </a:spcAft>
                      </a:pPr>
                      <a:r>
                        <a:rPr lang="zh-CN" sz="2800" kern="100" dirty="0">
                          <a:effectLst/>
                          <a:latin typeface="Times New Roman"/>
                          <a:ea typeface="华文细黑"/>
                          <a:cs typeface="Times New Roman"/>
                        </a:rPr>
                        <a:t>可用稀盐酸去除铜器表面的铜绿</a:t>
                      </a:r>
                      <a:endParaRPr lang="zh-CN" sz="2800" kern="100" dirty="0">
                        <a:effectLst/>
                        <a:latin typeface="宋体"/>
                        <a:cs typeface="Courier New"/>
                      </a:endParaRPr>
                    </a:p>
                  </a:txBody>
                  <a:tcPr marL="19404" marR="1940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0"/>
                        </a:spcAft>
                      </a:pPr>
                      <a:r>
                        <a:rPr lang="en-US" sz="2800" kern="100" dirty="0">
                          <a:effectLst/>
                          <a:latin typeface="宋体"/>
                          <a:ea typeface="华文细黑"/>
                          <a:cs typeface="Times New Roman"/>
                        </a:rPr>
                        <a:t>Ⅰ</a:t>
                      </a:r>
                      <a:r>
                        <a:rPr lang="zh-CN" sz="2800" kern="100" dirty="0">
                          <a:effectLst/>
                          <a:latin typeface="Times New Roman"/>
                          <a:ea typeface="华文细黑"/>
                          <a:cs typeface="Times New Roman"/>
                        </a:rPr>
                        <a:t>对；</a:t>
                      </a:r>
                      <a:r>
                        <a:rPr lang="en-US" sz="2800" kern="100" dirty="0">
                          <a:effectLst/>
                          <a:latin typeface="宋体"/>
                          <a:ea typeface="华文细黑"/>
                          <a:cs typeface="Times New Roman"/>
                        </a:rPr>
                        <a:t>Ⅱ</a:t>
                      </a:r>
                      <a:r>
                        <a:rPr lang="zh-CN" sz="2800" kern="100" dirty="0" smtClean="0">
                          <a:effectLst/>
                          <a:latin typeface="Times New Roman"/>
                          <a:ea typeface="华文细黑"/>
                          <a:cs typeface="Times New Roman"/>
                        </a:rPr>
                        <a:t>对；无</a:t>
                      </a:r>
                      <a:endParaRPr lang="zh-CN" sz="2800" kern="100" dirty="0">
                        <a:effectLst/>
                        <a:latin typeface="宋体"/>
                        <a:cs typeface="Courier New"/>
                      </a:endParaRPr>
                    </a:p>
                  </a:txBody>
                  <a:tcPr marL="19404" marR="1940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506013">
                <a:tc>
                  <a:txBody>
                    <a:bodyPr/>
                    <a:lstStyle/>
                    <a:p>
                      <a:pPr algn="ctr">
                        <a:lnSpc>
                          <a:spcPct val="150000"/>
                        </a:lnSpc>
                        <a:spcAft>
                          <a:spcPts val="0"/>
                        </a:spcAft>
                      </a:pPr>
                      <a:r>
                        <a:rPr lang="en-US" sz="2800" kern="100">
                          <a:effectLst/>
                          <a:latin typeface="Times New Roman"/>
                          <a:ea typeface="华文细黑"/>
                          <a:cs typeface="Courier New"/>
                        </a:rPr>
                        <a:t>B</a:t>
                      </a:r>
                      <a:endParaRPr lang="zh-CN" sz="2800" kern="100">
                        <a:effectLst/>
                        <a:latin typeface="宋体"/>
                        <a:cs typeface="Courier New"/>
                      </a:endParaRPr>
                    </a:p>
                  </a:txBody>
                  <a:tcPr marL="19404" marR="1940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0"/>
                        </a:spcAft>
                      </a:pPr>
                      <a:r>
                        <a:rPr lang="zh-CN" sz="2800" kern="100">
                          <a:effectLst/>
                          <a:latin typeface="Times New Roman"/>
                          <a:ea typeface="华文细黑"/>
                          <a:cs typeface="Times New Roman"/>
                        </a:rPr>
                        <a:t>铜表面易形成致密的氧化膜</a:t>
                      </a:r>
                      <a:endParaRPr lang="zh-CN" sz="2800" kern="100">
                        <a:effectLst/>
                        <a:latin typeface="宋体"/>
                        <a:cs typeface="Courier New"/>
                      </a:endParaRPr>
                    </a:p>
                  </a:txBody>
                  <a:tcPr marL="19404" marR="1940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0"/>
                        </a:spcAft>
                      </a:pPr>
                      <a:r>
                        <a:rPr lang="zh-CN" sz="2800" kern="100" dirty="0">
                          <a:effectLst/>
                          <a:latin typeface="Times New Roman"/>
                          <a:ea typeface="华文细黑"/>
                          <a:cs typeface="Times New Roman"/>
                        </a:rPr>
                        <a:t>铜制容器可以盛放浓硫酸</a:t>
                      </a:r>
                      <a:endParaRPr lang="zh-CN" sz="2800" kern="100" dirty="0">
                        <a:effectLst/>
                        <a:latin typeface="宋体"/>
                        <a:cs typeface="Courier New"/>
                      </a:endParaRPr>
                    </a:p>
                  </a:txBody>
                  <a:tcPr marL="19404" marR="1940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0"/>
                        </a:spcAft>
                      </a:pPr>
                      <a:r>
                        <a:rPr lang="en-US" sz="2800" kern="100" dirty="0">
                          <a:effectLst/>
                          <a:latin typeface="宋体"/>
                          <a:ea typeface="华文细黑"/>
                          <a:cs typeface="Times New Roman"/>
                        </a:rPr>
                        <a:t>Ⅰ</a:t>
                      </a:r>
                      <a:r>
                        <a:rPr lang="zh-CN" sz="2800" kern="100" dirty="0">
                          <a:effectLst/>
                          <a:latin typeface="Times New Roman"/>
                          <a:ea typeface="华文细黑"/>
                          <a:cs typeface="Times New Roman"/>
                        </a:rPr>
                        <a:t>对；</a:t>
                      </a:r>
                      <a:r>
                        <a:rPr lang="en-US" sz="2800" kern="100" dirty="0">
                          <a:effectLst/>
                          <a:latin typeface="宋体"/>
                          <a:ea typeface="华文细黑"/>
                          <a:cs typeface="Times New Roman"/>
                        </a:rPr>
                        <a:t>Ⅱ</a:t>
                      </a:r>
                      <a:r>
                        <a:rPr lang="zh-CN" sz="2800" kern="100" dirty="0">
                          <a:effectLst/>
                          <a:latin typeface="Times New Roman"/>
                          <a:ea typeface="华文细黑"/>
                          <a:cs typeface="Times New Roman"/>
                        </a:rPr>
                        <a:t>对；有</a:t>
                      </a:r>
                      <a:endParaRPr lang="zh-CN" sz="2800" kern="100" dirty="0">
                        <a:effectLst/>
                        <a:latin typeface="宋体"/>
                        <a:cs typeface="Courier New"/>
                      </a:endParaRPr>
                    </a:p>
                  </a:txBody>
                  <a:tcPr marL="19404" marR="1940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18" name="Rectangle 21">
            <a:hlinkClick r:id="rId15"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402570265"/>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tangle 21">
            <a:hlinkClick r:id="rId2"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52" name="Rectangle 21">
            <a:hlinkClick r:id="rId3"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53" name="Rectangle 21">
            <a:hlinkClick r:id="rId4"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4" name="Rectangle 21">
            <a:hlinkClick r:id="rId5"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5" name="Rectangle 21">
            <a:hlinkClick r:id="rId6"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6" name="Rectangle 21">
            <a:hlinkClick r:id="rId7"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7" name="Rectangle 21">
            <a:hlinkClick r:id="rId8"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8" name="Rectangle 21">
            <a:hlinkClick r:id="rId9"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9" name="Rectangle 21">
            <a:hlinkClick r:id="rId10"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60" name="Rectangle 21">
            <a:hlinkClick r:id="rId11"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61" name="Rectangle 21">
            <a:hlinkClick r:id="rId12"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62" name="Rectangle 21">
            <a:hlinkClick r:id="rId13"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63" name="Rectangle 21">
            <a:hlinkClick r:id="rId14"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graphicFrame>
        <p:nvGraphicFramePr>
          <p:cNvPr id="2" name="表格 1"/>
          <p:cNvGraphicFramePr>
            <a:graphicFrameLocks noGrp="1"/>
          </p:cNvGraphicFramePr>
          <p:nvPr>
            <p:extLst>
              <p:ext uri="{D42A27DB-BD31-4B8C-83A1-F6EECF244321}">
                <p14:modId xmlns:p14="http://schemas.microsoft.com/office/powerpoint/2010/main" val="3174899689"/>
              </p:ext>
            </p:extLst>
          </p:nvPr>
        </p:nvGraphicFramePr>
        <p:xfrm>
          <a:off x="478582" y="1109474"/>
          <a:ext cx="11233248" cy="4480560"/>
        </p:xfrm>
        <a:graphic>
          <a:graphicData uri="http://schemas.openxmlformats.org/drawingml/2006/table">
            <a:tbl>
              <a:tblPr/>
              <a:tblGrid>
                <a:gridCol w="1208007"/>
                <a:gridCol w="3758831"/>
                <a:gridCol w="4113369"/>
                <a:gridCol w="2153041"/>
              </a:tblGrid>
              <a:tr h="1213849">
                <a:tc>
                  <a:txBody>
                    <a:bodyPr/>
                    <a:lstStyle/>
                    <a:p>
                      <a:pPr algn="ctr">
                        <a:lnSpc>
                          <a:spcPct val="150000"/>
                        </a:lnSpc>
                        <a:spcAft>
                          <a:spcPts val="0"/>
                        </a:spcAft>
                      </a:pPr>
                      <a:r>
                        <a:rPr lang="en-US" sz="2800" kern="100" dirty="0">
                          <a:effectLst/>
                          <a:latin typeface="Times New Roman"/>
                          <a:ea typeface="华文细黑"/>
                          <a:cs typeface="Courier New"/>
                        </a:rPr>
                        <a:t>C</a:t>
                      </a:r>
                      <a:endParaRPr lang="zh-CN" sz="2800" kern="100" dirty="0">
                        <a:effectLst/>
                        <a:latin typeface="宋体"/>
                        <a:cs typeface="Courier New"/>
                      </a:endParaRPr>
                    </a:p>
                  </a:txBody>
                  <a:tcPr marL="19404" marR="1940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0"/>
                        </a:spcAft>
                      </a:pPr>
                      <a:r>
                        <a:rPr lang="zh-CN" sz="2800" kern="100" dirty="0">
                          <a:effectLst/>
                          <a:latin typeface="Times New Roman"/>
                          <a:ea typeface="华文细黑"/>
                          <a:cs typeface="Times New Roman"/>
                        </a:rPr>
                        <a:t>向硫酸铜溶液中通入少量氨气，有蓝色沉淀产生，过滤后灼烧滤渣，最后变成黑色固体</a:t>
                      </a:r>
                      <a:endParaRPr lang="zh-CN" sz="2800" kern="100" dirty="0">
                        <a:effectLst/>
                        <a:latin typeface="宋体"/>
                        <a:cs typeface="Courier New"/>
                      </a:endParaRPr>
                    </a:p>
                  </a:txBody>
                  <a:tcPr marL="19404" marR="1940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0"/>
                        </a:spcAft>
                      </a:pPr>
                      <a:r>
                        <a:rPr lang="zh-CN" sz="2800" kern="100" dirty="0">
                          <a:effectLst/>
                          <a:latin typeface="Times New Roman"/>
                          <a:ea typeface="华文细黑"/>
                          <a:cs typeface="Times New Roman"/>
                        </a:rPr>
                        <a:t>把铜丝放在酒精灯火焰上灼烧，铜丝表面变黑</a:t>
                      </a:r>
                      <a:endParaRPr lang="zh-CN" sz="2800" kern="100" dirty="0">
                        <a:effectLst/>
                        <a:latin typeface="宋体"/>
                        <a:cs typeface="Courier New"/>
                      </a:endParaRPr>
                    </a:p>
                  </a:txBody>
                  <a:tcPr marL="19404" marR="1940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0"/>
                        </a:spcAft>
                      </a:pPr>
                      <a:r>
                        <a:rPr lang="en-US" sz="2800" kern="100" dirty="0">
                          <a:effectLst/>
                          <a:latin typeface="宋体"/>
                          <a:ea typeface="华文细黑"/>
                          <a:cs typeface="Times New Roman"/>
                        </a:rPr>
                        <a:t>Ⅰ</a:t>
                      </a:r>
                      <a:r>
                        <a:rPr lang="zh-CN" sz="2800" kern="100" dirty="0">
                          <a:effectLst/>
                          <a:latin typeface="Times New Roman"/>
                          <a:ea typeface="华文细黑"/>
                          <a:cs typeface="Times New Roman"/>
                        </a:rPr>
                        <a:t>对；</a:t>
                      </a:r>
                      <a:r>
                        <a:rPr lang="en-US" sz="2800" kern="100" dirty="0">
                          <a:effectLst/>
                          <a:latin typeface="宋体"/>
                          <a:ea typeface="华文细黑"/>
                          <a:cs typeface="Times New Roman"/>
                        </a:rPr>
                        <a:t>Ⅱ</a:t>
                      </a:r>
                      <a:r>
                        <a:rPr lang="zh-CN" sz="2800" kern="100" dirty="0">
                          <a:effectLst/>
                          <a:latin typeface="Times New Roman"/>
                          <a:ea typeface="华文细黑"/>
                          <a:cs typeface="Times New Roman"/>
                        </a:rPr>
                        <a:t>对；有</a:t>
                      </a:r>
                      <a:endParaRPr lang="zh-CN" sz="2800" kern="100" dirty="0">
                        <a:effectLst/>
                        <a:latin typeface="宋体"/>
                        <a:cs typeface="Courier New"/>
                      </a:endParaRPr>
                    </a:p>
                  </a:txBody>
                  <a:tcPr marL="19404" marR="1940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213849">
                <a:tc>
                  <a:txBody>
                    <a:bodyPr/>
                    <a:lstStyle/>
                    <a:p>
                      <a:pPr algn="ctr">
                        <a:lnSpc>
                          <a:spcPct val="150000"/>
                        </a:lnSpc>
                        <a:spcAft>
                          <a:spcPts val="0"/>
                        </a:spcAft>
                      </a:pPr>
                      <a:r>
                        <a:rPr lang="en-US" sz="2800" kern="100">
                          <a:effectLst/>
                          <a:latin typeface="Times New Roman"/>
                          <a:ea typeface="华文细黑"/>
                          <a:cs typeface="Courier New"/>
                        </a:rPr>
                        <a:t>D</a:t>
                      </a:r>
                      <a:endParaRPr lang="zh-CN" sz="2800" kern="100">
                        <a:effectLst/>
                        <a:latin typeface="宋体"/>
                        <a:cs typeface="Courier New"/>
                      </a:endParaRPr>
                    </a:p>
                  </a:txBody>
                  <a:tcPr marL="19404" marR="1940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0"/>
                        </a:spcAft>
                      </a:pPr>
                      <a:r>
                        <a:rPr lang="zh-CN" sz="2800" kern="100" dirty="0">
                          <a:effectLst/>
                          <a:latin typeface="Times New Roman"/>
                          <a:ea typeface="华文细黑"/>
                          <a:cs typeface="Times New Roman"/>
                        </a:rPr>
                        <a:t>蓝色硫酸铜晶体受热转化为白色硫酸铜粉末是物理变化</a:t>
                      </a:r>
                      <a:endParaRPr lang="zh-CN" sz="2800" kern="100" dirty="0">
                        <a:effectLst/>
                        <a:latin typeface="宋体"/>
                        <a:cs typeface="Courier New"/>
                      </a:endParaRPr>
                    </a:p>
                  </a:txBody>
                  <a:tcPr marL="19404" marR="1940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0"/>
                        </a:spcAft>
                      </a:pPr>
                      <a:r>
                        <a:rPr lang="zh-CN" sz="2800" kern="100">
                          <a:effectLst/>
                          <a:latin typeface="Times New Roman"/>
                          <a:ea typeface="华文细黑"/>
                          <a:cs typeface="Times New Roman"/>
                        </a:rPr>
                        <a:t>硫酸铜溶液可用作游泳池的消毒剂</a:t>
                      </a:r>
                      <a:endParaRPr lang="zh-CN" sz="2800" kern="100">
                        <a:effectLst/>
                        <a:latin typeface="宋体"/>
                        <a:cs typeface="Courier New"/>
                      </a:endParaRPr>
                    </a:p>
                  </a:txBody>
                  <a:tcPr marL="19404" marR="1940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0"/>
                        </a:spcAft>
                      </a:pPr>
                      <a:r>
                        <a:rPr lang="en-US" sz="2800" kern="100" dirty="0">
                          <a:effectLst/>
                          <a:latin typeface="宋体"/>
                          <a:ea typeface="华文细黑"/>
                          <a:cs typeface="Times New Roman"/>
                        </a:rPr>
                        <a:t>Ⅰ</a:t>
                      </a:r>
                      <a:r>
                        <a:rPr lang="zh-CN" sz="2800" kern="100" dirty="0">
                          <a:effectLst/>
                          <a:latin typeface="Times New Roman"/>
                          <a:ea typeface="华文细黑"/>
                          <a:cs typeface="Times New Roman"/>
                        </a:rPr>
                        <a:t>错；</a:t>
                      </a:r>
                      <a:r>
                        <a:rPr lang="en-US" sz="2800" kern="100" dirty="0">
                          <a:effectLst/>
                          <a:latin typeface="宋体"/>
                          <a:ea typeface="华文细黑"/>
                          <a:cs typeface="Times New Roman"/>
                        </a:rPr>
                        <a:t>Ⅱ</a:t>
                      </a:r>
                      <a:r>
                        <a:rPr lang="zh-CN" sz="2800" kern="100" dirty="0">
                          <a:effectLst/>
                          <a:latin typeface="Times New Roman"/>
                          <a:ea typeface="华文细黑"/>
                          <a:cs typeface="Times New Roman"/>
                        </a:rPr>
                        <a:t>对；无</a:t>
                      </a:r>
                      <a:endParaRPr lang="zh-CN" sz="2800" kern="100" dirty="0">
                        <a:effectLst/>
                        <a:latin typeface="宋体"/>
                        <a:cs typeface="Courier New"/>
                      </a:endParaRPr>
                    </a:p>
                  </a:txBody>
                  <a:tcPr marL="19404" marR="19404"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17" name="矩形 1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8" name="圆角矩形 17">
            <a:hlinkClick r:id="rId15"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19" name="Rectangle 21">
            <a:hlinkClick r:id="rId16"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242538334"/>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 name="Rectangle 21">
            <a:hlinkClick r:id="rId2"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52" name="Rectangle 21">
            <a:hlinkClick r:id="rId3"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53" name="Rectangle 21">
            <a:hlinkClick r:id="rId4"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4" name="Rectangle 21">
            <a:hlinkClick r:id="rId5"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5" name="Rectangle 21">
            <a:hlinkClick r:id="rId6"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6" name="Rectangle 21">
            <a:hlinkClick r:id="rId7"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7" name="Rectangle 21">
            <a:hlinkClick r:id="rId8"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8" name="Rectangle 21">
            <a:hlinkClick r:id="rId9"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9" name="Rectangle 21">
            <a:hlinkClick r:id="rId10"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60" name="Rectangle 21">
            <a:hlinkClick r:id="rId11"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61" name="Rectangle 21">
            <a:hlinkClick r:id="rId12"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62" name="Rectangle 21">
            <a:hlinkClick r:id="rId13"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63" name="Rectangle 21">
            <a:hlinkClick r:id="rId14"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4" name="矩形 3"/>
          <p:cNvSpPr/>
          <p:nvPr/>
        </p:nvSpPr>
        <p:spPr>
          <a:xfrm>
            <a:off x="69874" y="679311"/>
            <a:ext cx="11991926" cy="5909310"/>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稀盐酸可以与</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反应，而且稀盐酸不能与</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反应，所以可用稀盐酸去除铜器表面的铜绿</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宋体"/>
                <a:ea typeface="华文细黑"/>
                <a:cs typeface="Times New Roman"/>
              </a:rPr>
              <a:t>Ⅰ</a:t>
            </a:r>
            <a:r>
              <a:rPr lang="zh-CN" altLang="zh-CN" sz="2800" kern="100" dirty="0">
                <a:latin typeface="Times New Roman"/>
                <a:ea typeface="华文细黑"/>
                <a:cs typeface="Times New Roman"/>
              </a:rPr>
              <a:t>、</a:t>
            </a:r>
            <a:r>
              <a:rPr lang="en-US" altLang="zh-CN" sz="2800" kern="100" dirty="0">
                <a:latin typeface="宋体"/>
                <a:ea typeface="华文细黑"/>
                <a:cs typeface="Times New Roman"/>
              </a:rPr>
              <a:t>Ⅱ</a:t>
            </a:r>
            <a:r>
              <a:rPr lang="zh-CN" altLang="zh-CN" sz="2800" kern="100" dirty="0">
                <a:latin typeface="Times New Roman"/>
                <a:ea typeface="华文细黑"/>
                <a:cs typeface="Times New Roman"/>
              </a:rPr>
              <a:t>有因果关系，</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铜</a:t>
            </a:r>
            <a:r>
              <a:rPr lang="zh-CN" altLang="zh-CN" sz="2800" kern="100" dirty="0">
                <a:latin typeface="Times New Roman"/>
                <a:ea typeface="华文细黑"/>
                <a:cs typeface="Times New Roman"/>
              </a:rPr>
              <a:t>表面不能形成致密的氧化膜，铜与浓硫酸在一定温度下能发生反应，所以不能用铜制容器盛装浓硫酸，</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硫酸铜</a:t>
            </a:r>
            <a:r>
              <a:rPr lang="zh-CN" altLang="zh-CN" sz="2800" kern="100" dirty="0">
                <a:latin typeface="Times New Roman"/>
                <a:ea typeface="华文细黑"/>
                <a:cs typeface="Times New Roman"/>
              </a:rPr>
              <a:t>与氨水生成</a:t>
            </a:r>
            <a:r>
              <a:rPr lang="en-US" altLang="zh-CN" sz="2800" kern="100" dirty="0">
                <a:latin typeface="Times New Roman"/>
                <a:ea typeface="华文细黑"/>
                <a:cs typeface="Courier New"/>
              </a:rPr>
              <a:t>Cu(OH)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受热分解生成黑色</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a:t>
            </a:r>
            <a:r>
              <a:rPr lang="en-US" altLang="zh-CN" sz="2800" kern="100" dirty="0">
                <a:latin typeface="宋体"/>
                <a:ea typeface="华文细黑"/>
                <a:cs typeface="Times New Roman"/>
              </a:rPr>
              <a:t>Ⅰ</a:t>
            </a:r>
            <a:r>
              <a:rPr lang="zh-CN" altLang="zh-CN" sz="2800" kern="100" dirty="0">
                <a:latin typeface="Times New Roman"/>
                <a:ea typeface="华文细黑"/>
                <a:cs typeface="Times New Roman"/>
              </a:rPr>
              <a:t>、</a:t>
            </a:r>
            <a:r>
              <a:rPr lang="en-US" altLang="zh-CN" sz="2800" kern="100" dirty="0">
                <a:latin typeface="宋体"/>
                <a:ea typeface="华文细黑"/>
                <a:cs typeface="Times New Roman"/>
              </a:rPr>
              <a:t>Ⅱ</a:t>
            </a:r>
            <a:r>
              <a:rPr lang="zh-CN" altLang="zh-CN" sz="2800" kern="100" dirty="0">
                <a:latin typeface="Times New Roman"/>
                <a:ea typeface="华文细黑"/>
                <a:cs typeface="Times New Roman"/>
              </a:rPr>
              <a:t>均正确，但没有因果关系，</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蓝色</a:t>
            </a:r>
            <a:r>
              <a:rPr lang="zh-CN" altLang="zh-CN" sz="2800" kern="100" dirty="0">
                <a:latin typeface="Times New Roman"/>
                <a:ea typeface="华文细黑"/>
                <a:cs typeface="Times New Roman"/>
              </a:rPr>
              <a:t>硫酸铜晶体受热转化为白色硫酸铜粉末有新物质生成，属于化学变化，</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可用作消毒剂，但与前者没有因果关系，</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正确。</a:t>
            </a:r>
            <a:endParaRPr lang="zh-CN" altLang="zh-CN" sz="280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kern="100" dirty="0">
                <a:solidFill>
                  <a:schemeClr val="accent6">
                    <a:lumMod val="75000"/>
                  </a:schemeClr>
                </a:solidFill>
                <a:latin typeface="Times New Roman"/>
                <a:ea typeface="华文细黑"/>
                <a:cs typeface="Courier New"/>
              </a:rPr>
              <a:t>D</a:t>
            </a:r>
            <a:endParaRPr lang="zh-CN" altLang="zh-CN" sz="2800" kern="100" dirty="0">
              <a:solidFill>
                <a:schemeClr val="accent6">
                  <a:lumMod val="75000"/>
                </a:schemeClr>
              </a:solidFill>
              <a:effectLst/>
              <a:latin typeface="宋体"/>
              <a:cs typeface="Courier New"/>
            </a:endParaRPr>
          </a:p>
        </p:txBody>
      </p:sp>
      <p:sp>
        <p:nvSpPr>
          <p:cNvPr id="17" name="Rectangle 21">
            <a:hlinkClick r:id="rId15"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12423648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750"/>
                                        <p:tgtEl>
                                          <p:spTgt spid="4">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blinds(horizontal)">
                                      <p:cBhvr>
                                        <p:cTn id="11" dur="750"/>
                                        <p:tgtEl>
                                          <p:spTgt spid="4">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blinds(horizontal)">
                                      <p:cBhvr>
                                        <p:cTn id="15" dur="750"/>
                                        <p:tgtEl>
                                          <p:spTgt spid="4">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blinds(horizontal)">
                                      <p:cBhvr>
                                        <p:cTn id="19" dur="750"/>
                                        <p:tgtEl>
                                          <p:spTgt spid="4">
                                            <p:txEl>
                                              <p:pRg st="3" end="3"/>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blinds(horizontal)">
                                      <p:cBhvr>
                                        <p:cTn id="23" dur="75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Rectangle 21">
            <a:hlinkClick r:id="rId2"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3" name="Rectangle 21">
            <a:hlinkClick r:id="rId3"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64" name="Rectangle 21">
            <a:hlinkClick r:id="rId4"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65" name="Rectangle 21">
            <a:hlinkClick r:id="rId5"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66" name="Rectangle 21">
            <a:hlinkClick r:id="rId6"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67" name="Rectangle 21">
            <a:hlinkClick r:id="rId7"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68" name="Rectangle 21">
            <a:hlinkClick r:id="rId8"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69" name="Rectangle 21">
            <a:hlinkClick r:id="rId9"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70" name="Rectangle 21">
            <a:hlinkClick r:id="rId10"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71" name="Rectangle 21">
            <a:hlinkClick r:id="rId11"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72" name="Rectangle 21">
            <a:hlinkClick r:id="rId12"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73" name="Rectangle 21">
            <a:hlinkClick r:id="rId13"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74" name="Rectangle 21">
            <a:hlinkClick r:id="rId14"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4" name="矩形 3"/>
          <p:cNvSpPr/>
          <p:nvPr/>
        </p:nvSpPr>
        <p:spPr>
          <a:xfrm>
            <a:off x="181025" y="621482"/>
            <a:ext cx="11755638" cy="2595069"/>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13.</a:t>
            </a:r>
            <a:r>
              <a:rPr lang="zh-CN" altLang="zh-CN" sz="2800" kern="100" dirty="0">
                <a:latin typeface="Times New Roman"/>
                <a:ea typeface="华文细黑"/>
                <a:cs typeface="Times New Roman"/>
              </a:rPr>
              <a:t>信息时代产生的大量电子垃圾对环境构成了极大的威胁。某</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变废为宝</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学生探究小组将一批废弃的线路板简单处理后，得到含</a:t>
            </a:r>
            <a:r>
              <a:rPr lang="en-US" altLang="zh-CN" sz="2800" kern="100" dirty="0">
                <a:latin typeface="Times New Roman"/>
                <a:ea typeface="华文细黑"/>
                <a:cs typeface="Courier New"/>
              </a:rPr>
              <a:t>70% Cu</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25% Al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 Fe</a:t>
            </a:r>
            <a:r>
              <a:rPr lang="zh-CN" altLang="zh-CN" sz="2800" kern="100" dirty="0">
                <a:latin typeface="Times New Roman"/>
                <a:ea typeface="华文细黑"/>
                <a:cs typeface="Times New Roman"/>
              </a:rPr>
              <a:t>及少量</a:t>
            </a:r>
            <a:r>
              <a:rPr lang="en-US" altLang="zh-CN" sz="2800" kern="100" dirty="0">
                <a:latin typeface="Times New Roman"/>
                <a:ea typeface="华文细黑"/>
                <a:cs typeface="Courier New"/>
              </a:rPr>
              <a:t>Au</a:t>
            </a:r>
            <a:r>
              <a:rPr lang="zh-CN" altLang="zh-CN" sz="2800" kern="100" dirty="0">
                <a:latin typeface="Times New Roman"/>
                <a:ea typeface="华文细黑"/>
                <a:cs typeface="Times New Roman"/>
              </a:rPr>
              <a:t>、</a:t>
            </a:r>
            <a:r>
              <a:rPr lang="en-US" altLang="zh-CN" sz="2800" kern="100" dirty="0" err="1">
                <a:latin typeface="Times New Roman"/>
                <a:ea typeface="华文细黑"/>
                <a:cs typeface="Courier New"/>
              </a:rPr>
              <a:t>Pt</a:t>
            </a:r>
            <a:r>
              <a:rPr lang="zh-CN" altLang="zh-CN" sz="2800" kern="100" dirty="0">
                <a:latin typeface="Times New Roman"/>
                <a:ea typeface="华文细黑"/>
                <a:cs typeface="Times New Roman"/>
              </a:rPr>
              <a:t>等金属的混合物，并设计出如下制备硫酸铜和硫酸铝晶体的路线：</a:t>
            </a:r>
            <a:endParaRPr lang="zh-CN" altLang="zh-CN" sz="1050" kern="100" dirty="0">
              <a:effectLst/>
              <a:latin typeface="宋体"/>
              <a:cs typeface="Courier New"/>
            </a:endParaRPr>
          </a:p>
        </p:txBody>
      </p:sp>
      <p:pic>
        <p:nvPicPr>
          <p:cNvPr id="146434" name="Picture 2" descr="\\李笑影\李笑影\2016\一轮\化学\人教版化学\259.tif"/>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346600" y="2709714"/>
            <a:ext cx="7640303" cy="3776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Rectangle 21">
            <a:hlinkClick r:id="rId16"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3999638886"/>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21">
            <a:hlinkClick r:id="rId2"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8" name="Rectangle 21">
            <a:hlinkClick r:id="rId3"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49" name="Rectangle 21">
            <a:hlinkClick r:id="rId4"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0" name="Rectangle 21">
            <a:hlinkClick r:id="rId5"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1" name="Rectangle 21">
            <a:hlinkClick r:id="rId6"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2" name="Rectangle 21">
            <a:hlinkClick r:id="rId7"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3" name="Rectangle 21">
            <a:hlinkClick r:id="rId8"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4" name="Rectangle 21">
            <a:hlinkClick r:id="rId9"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5" name="Rectangle 21">
            <a:hlinkClick r:id="rId10"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6" name="Rectangle 21">
            <a:hlinkClick r:id="rId11"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7" name="Rectangle 21">
            <a:hlinkClick r:id="rId12"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8" name="Rectangle 21">
            <a:hlinkClick r:id="rId13"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9" name="Rectangle 21">
            <a:hlinkClick r:id="rId14"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4" name="矩形 3"/>
          <p:cNvSpPr/>
          <p:nvPr/>
        </p:nvSpPr>
        <p:spPr>
          <a:xfrm>
            <a:off x="321745" y="1005473"/>
            <a:ext cx="11409907" cy="2208297"/>
          </a:xfrm>
          <a:prstGeom prst="rect">
            <a:avLst/>
          </a:prstGeom>
        </p:spPr>
        <p:txBody>
          <a:bodyPr>
            <a:spAutoFit/>
          </a:bodyPr>
          <a:lstStyle/>
          <a:p>
            <a:pPr algn="just">
              <a:lnSpc>
                <a:spcPts val="5500"/>
              </a:lnSpc>
              <a:spcAft>
                <a:spcPts val="0"/>
              </a:spcAft>
            </a:pPr>
            <a:r>
              <a:rPr lang="zh-CN" altLang="zh-CN" sz="2800" kern="100" dirty="0">
                <a:latin typeface="Times New Roman"/>
                <a:ea typeface="华文细黑"/>
                <a:cs typeface="Times New Roman"/>
              </a:rPr>
              <a:t>请回答下列问题：</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第</a:t>
            </a: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步</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与酸反应的</a:t>
            </a:r>
            <a:r>
              <a:rPr lang="zh-CN" altLang="zh-CN" sz="2800" kern="100" dirty="0" smtClean="0">
                <a:latin typeface="Times New Roman"/>
                <a:ea typeface="华文细黑"/>
                <a:cs typeface="Times New Roman"/>
              </a:rPr>
              <a:t>离子方程式为</a:t>
            </a:r>
            <a:r>
              <a:rPr lang="en-US" altLang="zh-CN" sz="2800" kern="100" dirty="0" smtClean="0">
                <a:latin typeface="Times New Roman"/>
                <a:ea typeface="华文细黑"/>
                <a:cs typeface="Courier New"/>
              </a:rPr>
              <a:t>_____________________________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得到滤渣</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的主要成分为</a:t>
            </a:r>
            <a:r>
              <a:rPr lang="en-US" altLang="zh-CN" sz="2800" kern="100" dirty="0">
                <a:latin typeface="Times New Roman"/>
                <a:ea typeface="华文细黑"/>
                <a:cs typeface="Courier New"/>
              </a:rPr>
              <a:t>____________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p:txBody>
      </p:sp>
      <p:sp>
        <p:nvSpPr>
          <p:cNvPr id="19" name="矩形 18"/>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0" name="圆角矩形 19">
            <a:hlinkClick r:id="rId15" action="ppaction://hlinksldjump"/>
          </p:cNvPr>
          <p:cNvSpPr/>
          <p:nvPr/>
        </p:nvSpPr>
        <p:spPr>
          <a:xfrm>
            <a:off x="10968485" y="6658148"/>
            <a:ext cx="1221928" cy="19985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smtClean="0">
                <a:solidFill>
                  <a:srgbClr val="C00000"/>
                </a:solidFill>
                <a:latin typeface="黑体" pitchFamily="49" charset="-122"/>
                <a:ea typeface="黑体" pitchFamily="49" charset="-122"/>
              </a:rPr>
              <a:t>解析</a:t>
            </a:r>
            <a:r>
              <a:rPr lang="zh-CN" altLang="en-US" sz="140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
        <p:nvSpPr>
          <p:cNvPr id="21" name="Rectangle 21">
            <a:hlinkClick r:id="rId16"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1602377205"/>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7" name="Rectangle 21">
            <a:hlinkClick r:id="rId3"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8" name="Rectangle 21">
            <a:hlinkClick r:id="rId4"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49" name="Rectangle 21">
            <a:hlinkClick r:id="rId5"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0" name="Rectangle 21">
            <a:hlinkClick r:id="rId6"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1" name="Rectangle 21">
            <a:hlinkClick r:id="rId7"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2" name="Rectangle 21">
            <a:hlinkClick r:id="rId8"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3" name="Rectangle 21">
            <a:hlinkClick r:id="rId9"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4" name="Rectangle 21">
            <a:hlinkClick r:id="rId10"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5" name="Rectangle 21">
            <a:hlinkClick r:id="rId11"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6" name="Rectangle 21">
            <a:hlinkClick r:id="rId12"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7" name="Rectangle 21">
            <a:hlinkClick r:id="rId13"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8" name="Rectangle 21">
            <a:hlinkClick r:id="rId14"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9" name="Rectangle 21">
            <a:hlinkClick r:id="rId15"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graphicFrame>
        <p:nvGraphicFramePr>
          <p:cNvPr id="2" name="对象 1"/>
          <p:cNvGraphicFramePr>
            <a:graphicFrameLocks noChangeAspect="1"/>
          </p:cNvGraphicFramePr>
          <p:nvPr>
            <p:extLst>
              <p:ext uri="{D42A27DB-BD31-4B8C-83A1-F6EECF244321}">
                <p14:modId xmlns:p14="http://schemas.microsoft.com/office/powerpoint/2010/main" val="690904848"/>
              </p:ext>
            </p:extLst>
          </p:nvPr>
        </p:nvGraphicFramePr>
        <p:xfrm>
          <a:off x="335907" y="3323878"/>
          <a:ext cx="10877550" cy="3667125"/>
        </p:xfrm>
        <a:graphic>
          <a:graphicData uri="http://schemas.openxmlformats.org/presentationml/2006/ole">
            <mc:AlternateContent xmlns:mc="http://schemas.openxmlformats.org/markup-compatibility/2006">
              <mc:Choice xmlns:v="urn:schemas-microsoft-com:vml" Requires="v">
                <p:oleObj spid="_x0000_s150634" name="文档" r:id="rId17" imgW="10879561" imgH="3672217" progId="Word.Document.12">
                  <p:embed/>
                </p:oleObj>
              </mc:Choice>
              <mc:Fallback>
                <p:oleObj name="文档" r:id="rId17" imgW="10879561" imgH="3672217" progId="Word.Document.12">
                  <p:embed/>
                  <p:pic>
                    <p:nvPicPr>
                      <p:cNvPr id="0" name=""/>
                      <p:cNvPicPr/>
                      <p:nvPr/>
                    </p:nvPicPr>
                    <p:blipFill>
                      <a:blip r:embed="rId18"/>
                      <a:stretch>
                        <a:fillRect/>
                      </a:stretch>
                    </p:blipFill>
                    <p:spPr>
                      <a:xfrm>
                        <a:off x="335907" y="3323878"/>
                        <a:ext cx="10877550" cy="3667125"/>
                      </a:xfrm>
                      <a:prstGeom prst="rect">
                        <a:avLst/>
                      </a:prstGeom>
                    </p:spPr>
                  </p:pic>
                </p:oleObj>
              </mc:Fallback>
            </mc:AlternateContent>
          </a:graphicData>
        </a:graphic>
      </p:graphicFrame>
      <p:sp>
        <p:nvSpPr>
          <p:cNvPr id="4" name="矩形 3"/>
          <p:cNvSpPr/>
          <p:nvPr/>
        </p:nvSpPr>
        <p:spPr>
          <a:xfrm>
            <a:off x="181025" y="561549"/>
            <a:ext cx="11755638" cy="2595839"/>
          </a:xfrm>
          <a:prstGeom prst="rect">
            <a:avLst/>
          </a:prstGeom>
        </p:spPr>
        <p:txBody>
          <a:bodyPr>
            <a:spAutoFit/>
          </a:bodyPr>
          <a:lstStyle/>
          <a:p>
            <a:pPr lvl="0" algn="just">
              <a:lnSpc>
                <a:spcPct val="150000"/>
              </a:lnSpc>
            </a:pPr>
            <a:r>
              <a:rPr lang="zh-CN" altLang="zh-CN" sz="2800" b="1" kern="100" dirty="0">
                <a:solidFill>
                  <a:srgbClr val="0000FF"/>
                </a:solidFill>
                <a:latin typeface="Times New Roman"/>
                <a:cs typeface="Times New Roman"/>
              </a:rPr>
              <a:t>解析　</a:t>
            </a:r>
            <a:r>
              <a:rPr lang="zh-CN" altLang="zh-CN" sz="2800" kern="100" dirty="0">
                <a:solidFill>
                  <a:prstClr val="black"/>
                </a:solidFill>
                <a:latin typeface="Times New Roman"/>
                <a:ea typeface="华文细黑"/>
                <a:cs typeface="Times New Roman"/>
              </a:rPr>
              <a:t>根据制备路线可知，</a:t>
            </a:r>
            <a:r>
              <a:rPr lang="en-US" altLang="zh-CN" sz="2800" kern="100" dirty="0">
                <a:solidFill>
                  <a:prstClr val="black"/>
                </a:solidFill>
                <a:latin typeface="Times New Roman"/>
                <a:ea typeface="华文细黑"/>
                <a:cs typeface="Courier New"/>
              </a:rPr>
              <a:t>Cu</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Al</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Fe</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Au</a:t>
            </a:r>
            <a:r>
              <a:rPr lang="zh-CN" altLang="zh-CN" sz="2800" kern="100" dirty="0">
                <a:solidFill>
                  <a:prstClr val="black"/>
                </a:solidFill>
                <a:latin typeface="Times New Roman"/>
                <a:ea typeface="华文细黑"/>
                <a:cs typeface="Times New Roman"/>
              </a:rPr>
              <a:t>、</a:t>
            </a:r>
            <a:r>
              <a:rPr lang="en-US" altLang="zh-CN" sz="2800" kern="100" dirty="0" err="1">
                <a:solidFill>
                  <a:prstClr val="black"/>
                </a:solidFill>
                <a:latin typeface="Times New Roman"/>
                <a:ea typeface="华文细黑"/>
                <a:cs typeface="Courier New"/>
              </a:rPr>
              <a:t>Pt</a:t>
            </a:r>
            <a:r>
              <a:rPr lang="zh-CN" altLang="zh-CN" sz="2800" kern="100" dirty="0">
                <a:solidFill>
                  <a:prstClr val="black"/>
                </a:solidFill>
                <a:latin typeface="Times New Roman"/>
                <a:ea typeface="华文细黑"/>
                <a:cs typeface="Times New Roman"/>
              </a:rPr>
              <a:t>的混合物中加入稀</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、浓硝酸，则可以将</a:t>
            </a:r>
            <a:r>
              <a:rPr lang="en-US" altLang="zh-CN" sz="2800" kern="100" dirty="0">
                <a:solidFill>
                  <a:prstClr val="black"/>
                </a:solidFill>
                <a:latin typeface="Times New Roman"/>
                <a:ea typeface="华文细黑"/>
                <a:cs typeface="Courier New"/>
              </a:rPr>
              <a:t>Cu</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Al</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Fe</a:t>
            </a:r>
            <a:r>
              <a:rPr lang="zh-CN" altLang="zh-CN" sz="2800" kern="100" dirty="0">
                <a:solidFill>
                  <a:prstClr val="black"/>
                </a:solidFill>
                <a:latin typeface="Times New Roman"/>
                <a:ea typeface="华文细黑"/>
                <a:cs typeface="Times New Roman"/>
              </a:rPr>
              <a:t>溶解，</a:t>
            </a:r>
            <a:r>
              <a:rPr lang="en-US" altLang="zh-CN" sz="2800" kern="100" dirty="0">
                <a:solidFill>
                  <a:prstClr val="black"/>
                </a:solidFill>
                <a:latin typeface="Times New Roman"/>
                <a:ea typeface="华文细黑"/>
                <a:cs typeface="Courier New"/>
              </a:rPr>
              <a:t>Au</a:t>
            </a:r>
            <a:r>
              <a:rPr lang="zh-CN" altLang="zh-CN" sz="2800" kern="100" dirty="0">
                <a:solidFill>
                  <a:prstClr val="black"/>
                </a:solidFill>
                <a:latin typeface="Times New Roman"/>
                <a:ea typeface="华文细黑"/>
                <a:cs typeface="Times New Roman"/>
              </a:rPr>
              <a:t>、</a:t>
            </a:r>
            <a:r>
              <a:rPr lang="en-US" altLang="zh-CN" sz="2800" kern="100" dirty="0" err="1">
                <a:solidFill>
                  <a:prstClr val="black"/>
                </a:solidFill>
                <a:latin typeface="Times New Roman"/>
                <a:ea typeface="华文细黑"/>
                <a:cs typeface="Courier New"/>
              </a:rPr>
              <a:t>Pt</a:t>
            </a:r>
            <a:r>
              <a:rPr lang="zh-CN" altLang="zh-CN" sz="2800" kern="100" dirty="0">
                <a:solidFill>
                  <a:prstClr val="black"/>
                </a:solidFill>
                <a:latin typeface="Times New Roman"/>
                <a:ea typeface="华文细黑"/>
                <a:cs typeface="Times New Roman"/>
              </a:rPr>
              <a:t>不溶解，所以滤渣</a:t>
            </a:r>
            <a:r>
              <a:rPr lang="en-US" altLang="zh-CN" sz="2800" kern="100" dirty="0">
                <a:solidFill>
                  <a:prstClr val="black"/>
                </a:solidFill>
                <a:latin typeface="Times New Roman"/>
                <a:ea typeface="华文细黑"/>
                <a:cs typeface="Courier New"/>
              </a:rPr>
              <a:t>1</a:t>
            </a:r>
            <a:r>
              <a:rPr lang="zh-CN" altLang="zh-CN" sz="2800" kern="100" dirty="0">
                <a:solidFill>
                  <a:prstClr val="black"/>
                </a:solidFill>
                <a:latin typeface="Times New Roman"/>
                <a:ea typeface="华文细黑"/>
                <a:cs typeface="Times New Roman"/>
              </a:rPr>
              <a:t>的主要成分为</a:t>
            </a:r>
            <a:r>
              <a:rPr lang="en-US" altLang="zh-CN" sz="2800" kern="100" dirty="0">
                <a:solidFill>
                  <a:prstClr val="black"/>
                </a:solidFill>
                <a:latin typeface="Times New Roman"/>
                <a:ea typeface="华文细黑"/>
                <a:cs typeface="Courier New"/>
              </a:rPr>
              <a:t>Au</a:t>
            </a:r>
            <a:r>
              <a:rPr lang="zh-CN" altLang="zh-CN" sz="2800" kern="100" dirty="0">
                <a:solidFill>
                  <a:prstClr val="black"/>
                </a:solidFill>
                <a:latin typeface="Times New Roman"/>
                <a:ea typeface="华文细黑"/>
                <a:cs typeface="Times New Roman"/>
              </a:rPr>
              <a:t>、</a:t>
            </a:r>
            <a:r>
              <a:rPr lang="en-US" altLang="zh-CN" sz="2800" kern="100" dirty="0" err="1">
                <a:solidFill>
                  <a:prstClr val="black"/>
                </a:solidFill>
                <a:latin typeface="Times New Roman"/>
                <a:ea typeface="华文细黑"/>
                <a:cs typeface="Courier New"/>
              </a:rPr>
              <a:t>Pt</a:t>
            </a:r>
            <a:r>
              <a:rPr lang="zh-CN" altLang="zh-CN" sz="2800" kern="100" dirty="0">
                <a:solidFill>
                  <a:prstClr val="black"/>
                </a:solidFill>
                <a:latin typeface="Times New Roman"/>
                <a:ea typeface="华文细黑"/>
                <a:cs typeface="Times New Roman"/>
              </a:rPr>
              <a:t>，滤液</a:t>
            </a:r>
            <a:r>
              <a:rPr lang="en-US" altLang="zh-CN" sz="2800" kern="100" dirty="0">
                <a:solidFill>
                  <a:prstClr val="black"/>
                </a:solidFill>
                <a:latin typeface="Times New Roman"/>
                <a:ea typeface="华文细黑"/>
                <a:cs typeface="Courier New"/>
              </a:rPr>
              <a:t>1</a:t>
            </a:r>
            <a:r>
              <a:rPr lang="zh-CN" altLang="zh-CN" sz="2800" kern="100" dirty="0">
                <a:solidFill>
                  <a:prstClr val="black"/>
                </a:solidFill>
                <a:latin typeface="Times New Roman"/>
                <a:ea typeface="华文细黑"/>
                <a:cs typeface="Times New Roman"/>
              </a:rPr>
              <a:t>中含有</a:t>
            </a:r>
            <a:r>
              <a:rPr lang="en-US" altLang="zh-CN" sz="2800" kern="100" dirty="0">
                <a:solidFill>
                  <a:prstClr val="black"/>
                </a:solidFill>
                <a:latin typeface="Times New Roman"/>
                <a:ea typeface="华文细黑"/>
                <a:cs typeface="Courier New"/>
              </a:rPr>
              <a:t>Cu</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Fe</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Al</a:t>
            </a:r>
            <a:r>
              <a:rPr lang="zh-CN" altLang="zh-CN" sz="2800" kern="100" dirty="0">
                <a:solidFill>
                  <a:prstClr val="black"/>
                </a:solidFill>
                <a:latin typeface="Times New Roman"/>
                <a:ea typeface="华文细黑"/>
                <a:cs typeface="Times New Roman"/>
              </a:rPr>
              <a:t>的离子。根据滤液</a:t>
            </a:r>
            <a:r>
              <a:rPr lang="en-US" altLang="zh-CN" sz="2800" kern="1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和</a:t>
            </a:r>
            <a:r>
              <a:rPr lang="en-US" altLang="zh-CN" sz="2800" kern="100" dirty="0">
                <a:solidFill>
                  <a:prstClr val="black"/>
                </a:solidFill>
                <a:latin typeface="Times New Roman"/>
                <a:ea typeface="华文细黑"/>
                <a:cs typeface="Courier New"/>
              </a:rPr>
              <a:t>CuSO</a:t>
            </a:r>
            <a:r>
              <a:rPr lang="en-US" altLang="zh-CN" sz="2800" kern="100" baseline="-25000" dirty="0">
                <a:solidFill>
                  <a:prstClr val="black"/>
                </a:solidFill>
                <a:latin typeface="Times New Roman"/>
                <a:ea typeface="华文细黑"/>
                <a:cs typeface="Courier New"/>
              </a:rPr>
              <a:t>4</a:t>
            </a:r>
            <a:r>
              <a:rPr lang="en-US" altLang="zh-CN" sz="2800" kern="100" dirty="0">
                <a:solidFill>
                  <a:prstClr val="black"/>
                </a:solidFill>
                <a:latin typeface="Times New Roman"/>
                <a:ea typeface="华文细黑"/>
                <a:cs typeface="Courier New"/>
              </a:rPr>
              <a:t>·5H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zh-CN" altLang="zh-CN" sz="2800" kern="100" dirty="0">
                <a:solidFill>
                  <a:prstClr val="black"/>
                </a:solidFill>
                <a:latin typeface="Times New Roman"/>
                <a:ea typeface="华文细黑"/>
                <a:cs typeface="Times New Roman"/>
              </a:rPr>
              <a:t>可知，滤液</a:t>
            </a:r>
            <a:r>
              <a:rPr lang="en-US" altLang="zh-CN" sz="2800" kern="1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为</a:t>
            </a:r>
            <a:r>
              <a:rPr lang="en-US" altLang="zh-CN" sz="2800" kern="100" dirty="0">
                <a:solidFill>
                  <a:prstClr val="black"/>
                </a:solidFill>
                <a:latin typeface="Times New Roman"/>
                <a:ea typeface="华文细黑"/>
                <a:cs typeface="Courier New"/>
              </a:rPr>
              <a:t>CuSO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溶液，滤渣</a:t>
            </a:r>
            <a:r>
              <a:rPr lang="en-US" altLang="zh-CN" sz="2800" kern="1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中含有</a:t>
            </a:r>
            <a:r>
              <a:rPr lang="en-US" altLang="zh-CN" sz="2800" kern="100" dirty="0">
                <a:solidFill>
                  <a:prstClr val="black"/>
                </a:solidFill>
                <a:latin typeface="Times New Roman"/>
                <a:ea typeface="华文细黑"/>
                <a:cs typeface="Courier New"/>
              </a:rPr>
              <a:t>Fe(OH)</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和</a:t>
            </a:r>
            <a:r>
              <a:rPr lang="en-US" altLang="zh-CN" sz="2800" kern="100" dirty="0">
                <a:solidFill>
                  <a:prstClr val="black"/>
                </a:solidFill>
                <a:latin typeface="Times New Roman"/>
                <a:ea typeface="华文细黑"/>
                <a:cs typeface="Courier New"/>
              </a:rPr>
              <a:t>Al(OH)</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p:txBody>
      </p:sp>
      <p:sp>
        <p:nvSpPr>
          <p:cNvPr id="21" name="Rectangle 21">
            <a:hlinkClick r:id="rId19"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41845224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750"/>
                                        <p:tgtEl>
                                          <p:spTgt spid="4"/>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linds(horizontal)">
                                      <p:cBhvr>
                                        <p:cTn id="11" dur="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7" name="Rectangle 21">
            <a:hlinkClick r:id="rId3"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8" name="Rectangle 21">
            <a:hlinkClick r:id="rId4"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49" name="Rectangle 21">
            <a:hlinkClick r:id="rId5"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0" name="Rectangle 21">
            <a:hlinkClick r:id="rId6"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1" name="Rectangle 21">
            <a:hlinkClick r:id="rId7"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2" name="Rectangle 21">
            <a:hlinkClick r:id="rId8"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3" name="Rectangle 21">
            <a:hlinkClick r:id="rId9"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4" name="Rectangle 21">
            <a:hlinkClick r:id="rId10"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5" name="Rectangle 21">
            <a:hlinkClick r:id="rId11"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6" name="Rectangle 21">
            <a:hlinkClick r:id="rId12"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7" name="Rectangle 21">
            <a:hlinkClick r:id="rId13"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8" name="Rectangle 21">
            <a:hlinkClick r:id="rId14"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9" name="Rectangle 21">
            <a:hlinkClick r:id="rId15"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graphicFrame>
        <p:nvGraphicFramePr>
          <p:cNvPr id="21" name="对象 20"/>
          <p:cNvGraphicFramePr>
            <a:graphicFrameLocks noChangeAspect="1"/>
          </p:cNvGraphicFramePr>
          <p:nvPr>
            <p:extLst>
              <p:ext uri="{D42A27DB-BD31-4B8C-83A1-F6EECF244321}">
                <p14:modId xmlns:p14="http://schemas.microsoft.com/office/powerpoint/2010/main" val="2213640824"/>
              </p:ext>
            </p:extLst>
          </p:nvPr>
        </p:nvGraphicFramePr>
        <p:xfrm>
          <a:off x="550590" y="1406302"/>
          <a:ext cx="11277600" cy="2095500"/>
        </p:xfrm>
        <a:graphic>
          <a:graphicData uri="http://schemas.openxmlformats.org/presentationml/2006/ole">
            <mc:AlternateContent xmlns:mc="http://schemas.openxmlformats.org/markup-compatibility/2006">
              <mc:Choice xmlns:v="urn:schemas-microsoft-com:vml" Requires="v">
                <p:oleObj spid="_x0000_s154637" name="文档" r:id="rId17" imgW="11163110" imgH="2080899" progId="Word.Document.12">
                  <p:embed/>
                </p:oleObj>
              </mc:Choice>
              <mc:Fallback>
                <p:oleObj name="文档" r:id="rId17" imgW="11163110" imgH="2080899" progId="Word.Document.12">
                  <p:embed/>
                  <p:pic>
                    <p:nvPicPr>
                      <p:cNvPr id="0" name=""/>
                      <p:cNvPicPr/>
                      <p:nvPr/>
                    </p:nvPicPr>
                    <p:blipFill>
                      <a:blip r:embed="rId18"/>
                      <a:stretch>
                        <a:fillRect/>
                      </a:stretch>
                    </p:blipFill>
                    <p:spPr>
                      <a:xfrm>
                        <a:off x="550590" y="1406302"/>
                        <a:ext cx="11277600" cy="2095500"/>
                      </a:xfrm>
                      <a:prstGeom prst="rect">
                        <a:avLst/>
                      </a:prstGeom>
                    </p:spPr>
                  </p:pic>
                </p:oleObj>
              </mc:Fallback>
            </mc:AlternateContent>
          </a:graphicData>
        </a:graphic>
      </p:graphicFrame>
      <p:sp>
        <p:nvSpPr>
          <p:cNvPr id="17" name="Rectangle 21">
            <a:hlinkClick r:id="rId19"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4048221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blinds(horizontal)">
                                      <p:cBhvr>
                                        <p:cTn id="7" dur="7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21">
            <a:hlinkClick r:id="rId2"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8" name="Rectangle 21">
            <a:hlinkClick r:id="rId3"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49" name="Rectangle 21">
            <a:hlinkClick r:id="rId4"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0" name="Rectangle 21">
            <a:hlinkClick r:id="rId5"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1" name="Rectangle 21">
            <a:hlinkClick r:id="rId6"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2" name="Rectangle 21">
            <a:hlinkClick r:id="rId7"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3" name="Rectangle 21">
            <a:hlinkClick r:id="rId8"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4" name="Rectangle 21">
            <a:hlinkClick r:id="rId9"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5" name="Rectangle 21">
            <a:hlinkClick r:id="rId10"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6" name="Rectangle 21">
            <a:hlinkClick r:id="rId11"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7" name="Rectangle 21">
            <a:hlinkClick r:id="rId12"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8" name="Rectangle 21">
            <a:hlinkClick r:id="rId13"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9" name="Rectangle 21">
            <a:hlinkClick r:id="rId14"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8" name="矩形 7"/>
          <p:cNvSpPr/>
          <p:nvPr/>
        </p:nvSpPr>
        <p:spPr>
          <a:xfrm>
            <a:off x="397049" y="905733"/>
            <a:ext cx="11296938" cy="4324261"/>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第</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步加</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的作用是</a:t>
            </a:r>
            <a:r>
              <a:rPr lang="en-US" altLang="zh-CN" sz="2800" kern="100" dirty="0" smtClean="0">
                <a:latin typeface="Times New Roman"/>
                <a:ea typeface="华文细黑"/>
                <a:cs typeface="Courier New"/>
              </a:rPr>
              <a:t>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a:t>
            </a:r>
            <a:r>
              <a:rPr lang="zh-CN" altLang="zh-CN" sz="2800" kern="100" dirty="0">
                <a:latin typeface="Times New Roman"/>
                <a:ea typeface="华文细黑"/>
                <a:cs typeface="Times New Roman"/>
              </a:rPr>
              <a:t>，使用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的优点是</a:t>
            </a:r>
            <a:r>
              <a:rPr lang="en-US" altLang="zh-CN" sz="2800" kern="100" dirty="0" smtClean="0">
                <a:latin typeface="Times New Roman"/>
                <a:ea typeface="华文细黑"/>
                <a:cs typeface="Courier New"/>
              </a:rPr>
              <a:t>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a:t>
            </a:r>
            <a:r>
              <a:rPr lang="zh-CN" altLang="zh-CN" sz="2800" kern="100" dirty="0">
                <a:latin typeface="Times New Roman"/>
                <a:ea typeface="华文细黑"/>
                <a:cs typeface="Times New Roman"/>
              </a:rPr>
              <a:t>；调溶液</a:t>
            </a:r>
            <a:r>
              <a:rPr lang="en-US" altLang="zh-CN" sz="2800" kern="100" dirty="0">
                <a:latin typeface="Times New Roman"/>
                <a:ea typeface="华文细黑"/>
                <a:cs typeface="Courier New"/>
              </a:rPr>
              <a:t>pH</a:t>
            </a:r>
            <a:r>
              <a:rPr lang="zh-CN" altLang="zh-CN" sz="2800" kern="100" dirty="0">
                <a:latin typeface="Times New Roman"/>
                <a:ea typeface="华文细黑"/>
                <a:cs typeface="Times New Roman"/>
              </a:rPr>
              <a:t>的目的是使</a:t>
            </a:r>
            <a:r>
              <a:rPr lang="en-US" altLang="zh-CN" sz="2800" kern="100" dirty="0" smtClean="0">
                <a:latin typeface="Times New Roman"/>
                <a:ea typeface="华文细黑"/>
                <a:cs typeface="Courier New"/>
              </a:rPr>
              <a:t>__________</a:t>
            </a:r>
            <a:r>
              <a:rPr lang="zh-CN" altLang="zh-CN" sz="2800" kern="100" dirty="0" smtClean="0">
                <a:latin typeface="Times New Roman"/>
                <a:ea typeface="华文细黑"/>
                <a:cs typeface="Times New Roman"/>
              </a:rPr>
              <a:t>生成</a:t>
            </a:r>
            <a:r>
              <a:rPr lang="zh-CN" altLang="zh-CN" sz="2800" kern="100" dirty="0">
                <a:latin typeface="Times New Roman"/>
                <a:ea typeface="华文细黑"/>
                <a:cs typeface="Times New Roman"/>
              </a:rPr>
              <a:t>沉淀</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第</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步操作中加</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的目的是将</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转化为</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，从而将</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转化为沉淀除去，防止对</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晶体的制备产生干扰。</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的优点是还原产物为</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，不引入新杂质，同时对环境没有污染，调节</a:t>
            </a:r>
            <a:r>
              <a:rPr lang="en-US" altLang="zh-CN" sz="2800" kern="100" dirty="0">
                <a:latin typeface="Times New Roman"/>
                <a:ea typeface="华文细黑"/>
                <a:cs typeface="Courier New"/>
              </a:rPr>
              <a:t>pH</a:t>
            </a:r>
            <a:r>
              <a:rPr lang="zh-CN" altLang="zh-CN" sz="2800" kern="100" dirty="0">
                <a:latin typeface="Times New Roman"/>
                <a:ea typeface="华文细黑"/>
                <a:cs typeface="Times New Roman"/>
              </a:rPr>
              <a:t>的目的是将</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Al</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转化为沉淀而除去</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10" name="矩形 9"/>
          <p:cNvSpPr/>
          <p:nvPr/>
        </p:nvSpPr>
        <p:spPr>
          <a:xfrm>
            <a:off x="4966192" y="1049749"/>
            <a:ext cx="3177473" cy="523220"/>
          </a:xfrm>
          <a:prstGeom prst="rect">
            <a:avLst/>
          </a:prstGeom>
        </p:spPr>
        <p:txBody>
          <a:bodyPr wrap="none">
            <a:spAutoFit/>
          </a:bodyPr>
          <a:lstStyle/>
          <a:p>
            <a:r>
              <a:rPr lang="zh-CN" altLang="zh-CN" sz="2800" kern="100" dirty="0" smtClean="0">
                <a:solidFill>
                  <a:schemeClr val="accent6">
                    <a:lumMod val="75000"/>
                  </a:schemeClr>
                </a:solidFill>
                <a:latin typeface="Times New Roman"/>
                <a:ea typeface="华文细黑"/>
                <a:cs typeface="Times New Roman"/>
              </a:rPr>
              <a:t>将</a:t>
            </a:r>
            <a:r>
              <a:rPr lang="en-US" altLang="zh-CN" sz="2800" kern="100" dirty="0">
                <a:solidFill>
                  <a:schemeClr val="accent6">
                    <a:lumMod val="75000"/>
                  </a:schemeClr>
                </a:solidFill>
                <a:latin typeface="Times New Roman"/>
                <a:ea typeface="华文细黑"/>
              </a:rPr>
              <a:t>Fe</a:t>
            </a:r>
            <a:r>
              <a:rPr lang="en-US" altLang="zh-CN" sz="2800" kern="100" baseline="30000" dirty="0">
                <a:solidFill>
                  <a:schemeClr val="accent6">
                    <a:lumMod val="75000"/>
                  </a:schemeClr>
                </a:solidFill>
                <a:latin typeface="Times New Roman"/>
                <a:ea typeface="华文细黑"/>
              </a:rPr>
              <a:t>2</a:t>
            </a:r>
            <a:r>
              <a:rPr lang="zh-CN" altLang="zh-CN" sz="2800" kern="100" baseline="30000" dirty="0">
                <a:solidFill>
                  <a:schemeClr val="accent6">
                    <a:lumMod val="75000"/>
                  </a:schemeClr>
                </a:solidFill>
                <a:latin typeface="Times New Roman"/>
                <a:ea typeface="华文细黑"/>
                <a:cs typeface="Times New Roman"/>
              </a:rPr>
              <a:t>＋</a:t>
            </a:r>
            <a:r>
              <a:rPr lang="zh-CN" altLang="zh-CN" sz="2800" kern="100" dirty="0">
                <a:solidFill>
                  <a:schemeClr val="accent6">
                    <a:lumMod val="75000"/>
                  </a:schemeClr>
                </a:solidFill>
                <a:latin typeface="Times New Roman"/>
                <a:ea typeface="华文细黑"/>
                <a:cs typeface="Times New Roman"/>
              </a:rPr>
              <a:t>氧化为</a:t>
            </a:r>
            <a:r>
              <a:rPr lang="en-US" altLang="zh-CN" sz="2800" kern="100" dirty="0">
                <a:solidFill>
                  <a:schemeClr val="accent6">
                    <a:lumMod val="75000"/>
                  </a:schemeClr>
                </a:solidFill>
                <a:latin typeface="Times New Roman"/>
                <a:ea typeface="华文细黑"/>
              </a:rPr>
              <a:t>Fe</a:t>
            </a:r>
            <a:r>
              <a:rPr lang="en-US" altLang="zh-CN" sz="2800" kern="100" baseline="30000" dirty="0">
                <a:solidFill>
                  <a:schemeClr val="accent6">
                    <a:lumMod val="75000"/>
                  </a:schemeClr>
                </a:solidFill>
                <a:latin typeface="Times New Roman"/>
                <a:ea typeface="华文细黑"/>
              </a:rPr>
              <a:t>3</a:t>
            </a:r>
            <a:r>
              <a:rPr lang="zh-CN" altLang="zh-CN" sz="2800" kern="100" baseline="30000" dirty="0">
                <a:solidFill>
                  <a:schemeClr val="accent6">
                    <a:lumMod val="75000"/>
                  </a:schemeClr>
                </a:solidFill>
                <a:latin typeface="Times New Roman"/>
                <a:ea typeface="华文细黑"/>
                <a:cs typeface="Times New Roman"/>
              </a:rPr>
              <a:t>＋</a:t>
            </a:r>
            <a:endParaRPr lang="zh-CN" altLang="en-US" sz="2800" dirty="0">
              <a:solidFill>
                <a:schemeClr val="accent6">
                  <a:lumMod val="75000"/>
                </a:schemeClr>
              </a:solidFill>
            </a:endParaRPr>
          </a:p>
        </p:txBody>
      </p:sp>
      <p:sp>
        <p:nvSpPr>
          <p:cNvPr id="11" name="矩形 10"/>
          <p:cNvSpPr/>
          <p:nvPr/>
        </p:nvSpPr>
        <p:spPr>
          <a:xfrm>
            <a:off x="429688" y="1750779"/>
            <a:ext cx="4852610" cy="523220"/>
          </a:xfrm>
          <a:prstGeom prst="rect">
            <a:avLst/>
          </a:prstGeom>
        </p:spPr>
        <p:txBody>
          <a:bodyPr wrap="none">
            <a:spAutoFit/>
          </a:bodyPr>
          <a:lstStyle/>
          <a:p>
            <a:r>
              <a:rPr lang="zh-CN" altLang="zh-CN" sz="2800" kern="100" dirty="0">
                <a:solidFill>
                  <a:schemeClr val="accent6">
                    <a:lumMod val="75000"/>
                  </a:schemeClr>
                </a:solidFill>
                <a:latin typeface="Times New Roman"/>
                <a:ea typeface="华文细黑"/>
              </a:rPr>
              <a:t>不引入杂质，对环境无污染　</a:t>
            </a:r>
            <a:endParaRPr lang="zh-CN" altLang="en-US" sz="2800" kern="100" dirty="0">
              <a:solidFill>
                <a:schemeClr val="accent6">
                  <a:lumMod val="75000"/>
                </a:schemeClr>
              </a:solidFill>
              <a:latin typeface="Times New Roman"/>
              <a:ea typeface="华文细黑"/>
            </a:endParaRPr>
          </a:p>
        </p:txBody>
      </p:sp>
      <p:sp>
        <p:nvSpPr>
          <p:cNvPr id="13" name="矩形 12"/>
          <p:cNvSpPr/>
          <p:nvPr/>
        </p:nvSpPr>
        <p:spPr>
          <a:xfrm>
            <a:off x="8350568" y="1794098"/>
            <a:ext cx="1980029" cy="523220"/>
          </a:xfrm>
          <a:prstGeom prst="rect">
            <a:avLst/>
          </a:prstGeom>
        </p:spPr>
        <p:txBody>
          <a:bodyPr wrap="none">
            <a:spAutoFit/>
          </a:bodyPr>
          <a:lstStyle/>
          <a:p>
            <a:r>
              <a:rPr lang="en-US" altLang="zh-CN" sz="2800" kern="100">
                <a:solidFill>
                  <a:schemeClr val="accent6">
                    <a:lumMod val="75000"/>
                  </a:schemeClr>
                </a:solidFill>
                <a:latin typeface="Times New Roman"/>
                <a:ea typeface="华文细黑"/>
              </a:rPr>
              <a:t>Fe</a:t>
            </a:r>
            <a:r>
              <a:rPr lang="en-US" altLang="zh-CN" sz="2800" kern="100" baseline="30000">
                <a:solidFill>
                  <a:schemeClr val="accent6">
                    <a:lumMod val="75000"/>
                  </a:schemeClr>
                </a:solidFill>
                <a:latin typeface="Times New Roman"/>
                <a:ea typeface="华文细黑"/>
              </a:rPr>
              <a:t>3</a:t>
            </a:r>
            <a:r>
              <a:rPr lang="zh-CN" altLang="zh-CN" sz="2800" kern="100" baseline="30000" dirty="0">
                <a:solidFill>
                  <a:schemeClr val="accent6">
                    <a:lumMod val="75000"/>
                  </a:schemeClr>
                </a:solidFill>
                <a:latin typeface="Times New Roman"/>
                <a:ea typeface="华文细黑"/>
                <a:cs typeface="Times New Roman"/>
              </a:rPr>
              <a:t>＋</a:t>
            </a:r>
            <a:r>
              <a:rPr lang="zh-CN" altLang="zh-CN" sz="2800" kern="1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rPr>
              <a:t>Al</a:t>
            </a:r>
            <a:r>
              <a:rPr lang="en-US" altLang="zh-CN" sz="2800" kern="100" baseline="30000" dirty="0">
                <a:solidFill>
                  <a:schemeClr val="accent6">
                    <a:lumMod val="75000"/>
                  </a:schemeClr>
                </a:solidFill>
                <a:latin typeface="Times New Roman"/>
                <a:ea typeface="华文细黑"/>
              </a:rPr>
              <a:t>3</a:t>
            </a:r>
            <a:r>
              <a:rPr lang="zh-CN" altLang="zh-CN" sz="2800" kern="100" baseline="30000" dirty="0">
                <a:solidFill>
                  <a:schemeClr val="accent6">
                    <a:lumMod val="75000"/>
                  </a:schemeClr>
                </a:solidFill>
                <a:latin typeface="Times New Roman"/>
                <a:ea typeface="华文细黑"/>
                <a:cs typeface="Times New Roman"/>
              </a:rPr>
              <a:t>＋</a:t>
            </a:r>
            <a:endParaRPr lang="zh-CN" altLang="en-US" sz="2800" dirty="0">
              <a:solidFill>
                <a:schemeClr val="accent6">
                  <a:lumMod val="75000"/>
                </a:schemeClr>
              </a:solidFill>
            </a:endParaRPr>
          </a:p>
        </p:txBody>
      </p:sp>
      <p:sp>
        <p:nvSpPr>
          <p:cNvPr id="20" name="矩形 1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1" name="圆角矩形 20">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22" name="Rectangle 21">
            <a:hlinkClick r:id="rId15"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293899588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animEffect transition="in" filter="blinds(horizontal)">
                                      <p:cBhvr>
                                        <p:cTn id="7" dur="500"/>
                                        <p:tgtEl>
                                          <p:spTgt spid="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
                                        <p:tgtEl>
                                          <p:spTgt spid="10"/>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blinds(horizontal)">
                                      <p:cBhvr>
                                        <p:cTn id="15" dur="500"/>
                                        <p:tgtEl>
                                          <p:spTgt spid="11"/>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blinds(horizontal)">
                                      <p:cBhvr>
                                        <p:cTn id="18" dur="500"/>
                                        <p:tgtEl>
                                          <p:spTgt spid="1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8">
                                            <p:txEl>
                                              <p:pRg st="1" end="1"/>
                                            </p:txEl>
                                          </p:spTgt>
                                        </p:tgtEl>
                                      </p:cBhvr>
                                    </p:animEffect>
                                    <p:set>
                                      <p:cBhvr>
                                        <p:cTn id="23" dur="1" fill="hold">
                                          <p:stCondLst>
                                            <p:cond delay="499"/>
                                          </p:stCondLst>
                                        </p:cTn>
                                        <p:tgtEl>
                                          <p:spTgt spid="8">
                                            <p:txEl>
                                              <p:pRg st="1" end="1"/>
                                            </p:txEl>
                                          </p:spTgt>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10"/>
                                        </p:tgtEl>
                                      </p:cBhvr>
                                    </p:animEffect>
                                    <p:set>
                                      <p:cBhvr>
                                        <p:cTn id="26" dur="1" fill="hold">
                                          <p:stCondLst>
                                            <p:cond delay="499"/>
                                          </p:stCondLst>
                                        </p:cTn>
                                        <p:tgtEl>
                                          <p:spTgt spid="10"/>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11"/>
                                        </p:tgtEl>
                                      </p:cBhvr>
                                    </p:animEffect>
                                    <p:set>
                                      <p:cBhvr>
                                        <p:cTn id="29" dur="1" fill="hold">
                                          <p:stCondLst>
                                            <p:cond delay="499"/>
                                          </p:stCondLst>
                                        </p:cTn>
                                        <p:tgtEl>
                                          <p:spTgt spid="11"/>
                                        </p:tgtEl>
                                        <p:attrNameLst>
                                          <p:attrName>style.visibility</p:attrName>
                                        </p:attrNameLst>
                                      </p:cBhvr>
                                      <p:to>
                                        <p:strVal val="hidden"/>
                                      </p:to>
                                    </p:set>
                                  </p:childTnLst>
                                </p:cTn>
                              </p:par>
                              <p:par>
                                <p:cTn id="30" presetID="10" presetClass="exit" presetSubtype="0" fill="hold" grpId="1" nodeType="withEffect">
                                  <p:stCondLst>
                                    <p:cond delay="0"/>
                                  </p:stCondLst>
                                  <p:childTnLst>
                                    <p:animEffect transition="out" filter="fade">
                                      <p:cBhvr>
                                        <p:cTn id="31" dur="500"/>
                                        <p:tgtEl>
                                          <p:spTgt spid="13"/>
                                        </p:tgtEl>
                                      </p:cBhvr>
                                    </p:animEffect>
                                    <p:set>
                                      <p:cBhvr>
                                        <p:cTn id="32" dur="1" fill="hold">
                                          <p:stCondLst>
                                            <p:cond delay="499"/>
                                          </p:stCondLst>
                                        </p:cTn>
                                        <p:tgtEl>
                                          <p:spTgt spid="13"/>
                                        </p:tgtEl>
                                        <p:attrNameLst>
                                          <p:attrName>style.visibility</p:attrName>
                                        </p:attrNameLst>
                                      </p:cBhvr>
                                      <p:to>
                                        <p:strVal val="hidden"/>
                                      </p:to>
                                    </p:set>
                                  </p:childTnLst>
                                </p:cTn>
                              </p:par>
                            </p:childTnLst>
                          </p:cTn>
                        </p:par>
                      </p:childTnLst>
                    </p:cTn>
                  </p:par>
                </p:childTnLst>
              </p:cTn>
              <p:nextCondLst>
                <p:cond evt="onClick" delay="0">
                  <p:tgtEl>
                    <p:spTgt spid="21"/>
                  </p:tgtEl>
                </p:cond>
              </p:nextCondLst>
            </p:seq>
          </p:childTnLst>
        </p:cTn>
      </p:par>
    </p:tnLst>
    <p:bldLst>
      <p:bldP spid="10" grpId="0"/>
      <p:bldP spid="10" grpId="1"/>
      <p:bldP spid="11" grpId="0"/>
      <p:bldP spid="11" grpId="1"/>
      <p:bldP spid="13" grpId="0"/>
      <p:bldP spid="13"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81804" y="469306"/>
            <a:ext cx="11502034" cy="6037782"/>
          </a:xfrm>
          <a:prstGeom prst="rect">
            <a:avLst/>
          </a:prstGeom>
        </p:spPr>
        <p:txBody>
          <a:bodyPr wrap="square" lIns="121898" tIns="60948" rIns="121898" bIns="60948">
            <a:spAutoFit/>
          </a:bodyPr>
          <a:lstStyle/>
          <a:p>
            <a:pPr algn="just">
              <a:lnSpc>
                <a:spcPts val="5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铜在自然界多以化合态的形式存在于矿石中。常见的铜矿石有：黄铜矿</a:t>
            </a:r>
            <a:r>
              <a:rPr lang="en-US" altLang="zh-CN" sz="2800" kern="100" dirty="0">
                <a:latin typeface="Times New Roman"/>
                <a:ea typeface="华文细黑"/>
                <a:cs typeface="Courier New"/>
              </a:rPr>
              <a:t>(CuFeS</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、斑铜矿</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5</a:t>
            </a:r>
            <a:r>
              <a:rPr lang="en-US" altLang="zh-CN" sz="2800" kern="100" dirty="0">
                <a:latin typeface="Times New Roman"/>
                <a:ea typeface="华文细黑"/>
                <a:cs typeface="Courier New"/>
              </a:rPr>
              <a:t>FeS</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、辉铜矿</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、孔雀石</a:t>
            </a:r>
            <a:r>
              <a:rPr lang="en-US" altLang="zh-CN" sz="2800" kern="100" dirty="0">
                <a:latin typeface="IPAPANNEW"/>
                <a:ea typeface="华文细黑"/>
                <a:cs typeface="Times New Roman"/>
              </a:rPr>
              <a:t>[CuCO</a:t>
            </a:r>
            <a:r>
              <a:rPr lang="en-US" altLang="zh-CN" sz="2800" kern="100" baseline="-25000" dirty="0">
                <a:latin typeface="IPAPANNEW"/>
                <a:ea typeface="华文细黑"/>
                <a:cs typeface="Times New Roman"/>
              </a:rPr>
              <a:t>3</a:t>
            </a:r>
            <a:r>
              <a:rPr lang="en-US" altLang="zh-CN" sz="2800" kern="100" dirty="0">
                <a:latin typeface="IPAPANNEW"/>
                <a:ea typeface="华文细黑"/>
                <a:cs typeface="Times New Roman"/>
              </a:rPr>
              <a:t>·Cu(OH)</a:t>
            </a:r>
            <a:r>
              <a:rPr lang="en-US" altLang="zh-CN" sz="2800" kern="100" baseline="-25000" dirty="0">
                <a:latin typeface="IPAPANNEW"/>
                <a:ea typeface="华文细黑"/>
                <a:cs typeface="Times New Roman"/>
              </a:rPr>
              <a:t>2</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。下列说法不正确的是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可用稀盐酸除去铜器表面的铜绿</a:t>
            </a:r>
            <a:endParaRPr lang="zh-CN" altLang="zh-CN" sz="2800" kern="100" dirty="0">
              <a:latin typeface="宋体"/>
              <a:cs typeface="Courier New"/>
            </a:endParaRPr>
          </a:p>
          <a:p>
            <a:pPr algn="just">
              <a:lnSpc>
                <a:spcPts val="5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硫酸铜溶液可用作游泳池的消毒剂</a:t>
            </a:r>
            <a:endParaRPr lang="zh-CN" altLang="zh-CN" sz="2800" kern="100" dirty="0">
              <a:latin typeface="宋体"/>
              <a:cs typeface="Courier New"/>
            </a:endParaRPr>
          </a:p>
          <a:p>
            <a:pPr algn="just">
              <a:lnSpc>
                <a:spcPts val="5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工业上常采用电解法制取粗铜</a:t>
            </a:r>
            <a:endParaRPr lang="zh-CN" altLang="zh-CN" sz="2800" kern="100" dirty="0">
              <a:latin typeface="宋体"/>
              <a:cs typeface="Courier New"/>
            </a:endParaRPr>
          </a:p>
          <a:p>
            <a:pPr algn="just">
              <a:lnSpc>
                <a:spcPts val="5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在上述几种含铜化合物中，铜的质量分数最高的是</a:t>
            </a:r>
            <a:r>
              <a:rPr lang="en-US" altLang="zh-CN" sz="2800" kern="100" dirty="0" smtClean="0">
                <a:latin typeface="Times New Roman"/>
                <a:ea typeface="华文细黑"/>
                <a:cs typeface="Courier New"/>
              </a:rPr>
              <a:t>Cu</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a:t>
            </a:r>
          </a:p>
          <a:p>
            <a:pPr algn="just">
              <a:lnSpc>
                <a:spcPts val="50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是重金属盐，能使蛋白质变性，</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项正确</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000"/>
              </a:lnSpc>
              <a:spcAft>
                <a:spcPts val="0"/>
              </a:spcAft>
            </a:pPr>
            <a:r>
              <a:rPr lang="zh-CN" altLang="zh-CN" sz="2800" kern="100" dirty="0" smtClean="0">
                <a:latin typeface="Times New Roman"/>
                <a:ea typeface="华文细黑"/>
                <a:cs typeface="Times New Roman"/>
              </a:rPr>
              <a:t>工业</a:t>
            </a:r>
            <a:r>
              <a:rPr lang="zh-CN" altLang="zh-CN" sz="2800" kern="100" dirty="0">
                <a:latin typeface="Times New Roman"/>
                <a:ea typeface="华文细黑"/>
                <a:cs typeface="Times New Roman"/>
              </a:rPr>
              <a:t>上常用电解法精炼铜，</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项不正确</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2" name="矩形 1"/>
          <p:cNvSpPr/>
          <p:nvPr/>
        </p:nvSpPr>
        <p:spPr>
          <a:xfrm>
            <a:off x="3819525" y="1908101"/>
            <a:ext cx="423514" cy="523220"/>
          </a:xfrm>
          <a:prstGeom prst="rect">
            <a:avLst/>
          </a:prstGeom>
        </p:spPr>
        <p:txBody>
          <a:bodyPr wrap="none">
            <a:spAutoFit/>
          </a:bodyPr>
          <a:lstStyle/>
          <a:p>
            <a:r>
              <a:rPr lang="en-US" altLang="zh-CN" sz="2800" kern="100" dirty="0">
                <a:solidFill>
                  <a:schemeClr val="accent6">
                    <a:lumMod val="75000"/>
                  </a:schemeClr>
                </a:solidFill>
                <a:latin typeface="Times New Roman"/>
                <a:cs typeface="Times New Roman"/>
              </a:rPr>
              <a:t>C</a:t>
            </a:r>
            <a:endParaRPr lang="zh-CN" altLang="en-US" sz="2800" kern="100" dirty="0">
              <a:solidFill>
                <a:schemeClr val="accent6">
                  <a:lumMod val="75000"/>
                </a:schemeClr>
              </a:solidFill>
              <a:latin typeface="Times New Roman"/>
              <a:cs typeface="Times New Roman"/>
            </a:endParaRPr>
          </a:p>
        </p:txBody>
      </p:sp>
      <p:sp>
        <p:nvSpPr>
          <p:cNvPr id="4" name="Rectangle 21">
            <a:hlinkClick r:id="rId2" action="ppaction://hlinksldjump"/>
          </p:cNvPr>
          <p:cNvSpPr>
            <a:spLocks noChangeArrowheads="1"/>
          </p:cNvSpPr>
          <p:nvPr/>
        </p:nvSpPr>
        <p:spPr bwMode="auto">
          <a:xfrm>
            <a:off x="9191550" y="39465"/>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3" action="ppaction://hlinksldjump"/>
          </p:cNvPr>
          <p:cNvSpPr>
            <a:spLocks noChangeArrowheads="1"/>
          </p:cNvSpPr>
          <p:nvPr/>
        </p:nvSpPr>
        <p:spPr bwMode="auto">
          <a:xfrm>
            <a:off x="9676178" y="39465"/>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4" action="ppaction://hlinksldjump"/>
          </p:cNvPr>
          <p:cNvSpPr>
            <a:spLocks noChangeArrowheads="1"/>
          </p:cNvSpPr>
          <p:nvPr/>
        </p:nvSpPr>
        <p:spPr bwMode="auto">
          <a:xfrm>
            <a:off x="10136664" y="39465"/>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5" action="ppaction://hlinksldjump"/>
          </p:cNvPr>
          <p:cNvSpPr>
            <a:spLocks noChangeArrowheads="1"/>
          </p:cNvSpPr>
          <p:nvPr/>
        </p:nvSpPr>
        <p:spPr bwMode="auto">
          <a:xfrm>
            <a:off x="1057300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9" name="Rectangle 21">
            <a:hlinkClick r:id="rId6" action="ppaction://hlinksldjump"/>
          </p:cNvPr>
          <p:cNvSpPr>
            <a:spLocks noChangeArrowheads="1"/>
          </p:cNvSpPr>
          <p:nvPr/>
        </p:nvSpPr>
        <p:spPr bwMode="auto">
          <a:xfrm>
            <a:off x="11057218"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5</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0" name="Rectangle 21">
            <a:hlinkClick r:id="rId7" action="ppaction://hlinksldjump"/>
          </p:cNvPr>
          <p:cNvSpPr>
            <a:spLocks noChangeArrowheads="1"/>
          </p:cNvSpPr>
          <p:nvPr/>
        </p:nvSpPr>
        <p:spPr bwMode="auto">
          <a:xfrm>
            <a:off x="11541426" y="39465"/>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2" name="圆角矩形 11">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1506132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5" end="5"/>
                                            </p:txEl>
                                          </p:spTgt>
                                        </p:tgtEl>
                                        <p:attrNameLst>
                                          <p:attrName>style.visibility</p:attrName>
                                        </p:attrNameLst>
                                      </p:cBhvr>
                                      <p:to>
                                        <p:strVal val="visible"/>
                                      </p:to>
                                    </p:set>
                                    <p:animEffect transition="in" filter="blinds(horizontal)">
                                      <p:cBhvr>
                                        <p:cTn id="7" dur="500"/>
                                        <p:tgtEl>
                                          <p:spTgt spid="5">
                                            <p:txEl>
                                              <p:pRg st="5" end="5"/>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xEl>
                                              <p:pRg st="6" end="6"/>
                                            </p:txEl>
                                          </p:spTgt>
                                        </p:tgtEl>
                                        <p:attrNameLst>
                                          <p:attrName>style.visibility</p:attrName>
                                        </p:attrNameLst>
                                      </p:cBhvr>
                                      <p:to>
                                        <p:strVal val="visible"/>
                                      </p:to>
                                    </p:set>
                                    <p:animEffect transition="in" filter="blinds(horizontal)">
                                      <p:cBhvr>
                                        <p:cTn id="12" dur="500"/>
                                        <p:tgtEl>
                                          <p:spTgt spid="5">
                                            <p:txEl>
                                              <p:pRg st="6" end="6"/>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blinds(horizontal)">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5">
                                            <p:txEl>
                                              <p:pRg st="5" end="5"/>
                                            </p:txEl>
                                          </p:spTgt>
                                        </p:tgtEl>
                                      </p:cBhvr>
                                    </p:animEffect>
                                    <p:set>
                                      <p:cBhvr>
                                        <p:cTn id="22" dur="1" fill="hold">
                                          <p:stCondLst>
                                            <p:cond delay="499"/>
                                          </p:stCondLst>
                                        </p:cTn>
                                        <p:tgtEl>
                                          <p:spTgt spid="5">
                                            <p:txEl>
                                              <p:pRg st="5" end="5"/>
                                            </p:txEl>
                                          </p:spTgt>
                                        </p:tgtEl>
                                        <p:attrNameLst>
                                          <p:attrName>style.visibility</p:attrName>
                                        </p:attrNameLst>
                                      </p:cBhvr>
                                      <p:to>
                                        <p:strVal val="hidden"/>
                                      </p:to>
                                    </p:set>
                                  </p:childTnLst>
                                </p:cTn>
                              </p:par>
                              <p:par>
                                <p:cTn id="23" presetID="10" presetClass="exit" presetSubtype="0" fill="hold" nodeType="withEffect">
                                  <p:stCondLst>
                                    <p:cond delay="0"/>
                                  </p:stCondLst>
                                  <p:childTnLst>
                                    <p:animEffect transition="out" filter="fade">
                                      <p:cBhvr>
                                        <p:cTn id="24" dur="500"/>
                                        <p:tgtEl>
                                          <p:spTgt spid="5">
                                            <p:txEl>
                                              <p:pRg st="6" end="6"/>
                                            </p:txEl>
                                          </p:spTgt>
                                        </p:tgtEl>
                                      </p:cBhvr>
                                    </p:animEffect>
                                    <p:set>
                                      <p:cBhvr>
                                        <p:cTn id="25" dur="1" fill="hold">
                                          <p:stCondLst>
                                            <p:cond delay="499"/>
                                          </p:stCondLst>
                                        </p:cTn>
                                        <p:tgtEl>
                                          <p:spTgt spid="5">
                                            <p:txEl>
                                              <p:pRg st="6" end="6"/>
                                            </p:txEl>
                                          </p:spTgt>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2"/>
                                        </p:tgtEl>
                                      </p:cBhvr>
                                    </p:animEffect>
                                    <p:set>
                                      <p:cBhvr>
                                        <p:cTn id="28" dur="1" fill="hold">
                                          <p:stCondLst>
                                            <p:cond delay="499"/>
                                          </p:stCondLst>
                                        </p:cTn>
                                        <p:tgtEl>
                                          <p:spTgt spid="2"/>
                                        </p:tgtEl>
                                        <p:attrNameLst>
                                          <p:attrName>style.visibility</p:attrName>
                                        </p:attrNameLst>
                                      </p:cBhvr>
                                      <p:to>
                                        <p:strVal val="hidden"/>
                                      </p:to>
                                    </p:set>
                                  </p:childTnLst>
                                </p:cTn>
                              </p:par>
                            </p:childTnLst>
                          </p:cTn>
                        </p:par>
                      </p:childTnLst>
                    </p:cTn>
                  </p:par>
                </p:childTnLst>
              </p:cTn>
              <p:nextCondLst>
                <p:cond evt="onClick" delay="0">
                  <p:tgtEl>
                    <p:spTgt spid="12"/>
                  </p:tgtEl>
                </p:cond>
              </p:nextCondLst>
            </p:seq>
          </p:childTnLst>
        </p:cTn>
      </p:par>
    </p:tnLst>
    <p:bldLst>
      <p:bldP spid="2" grpId="0"/>
      <p:bldP spid="2" grpId="1"/>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21">
            <a:hlinkClick r:id="rId2"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8" name="Rectangle 21">
            <a:hlinkClick r:id="rId3"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49" name="Rectangle 21">
            <a:hlinkClick r:id="rId4"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0" name="Rectangle 21">
            <a:hlinkClick r:id="rId5"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1" name="Rectangle 21">
            <a:hlinkClick r:id="rId6"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2" name="Rectangle 21">
            <a:hlinkClick r:id="rId7"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3" name="Rectangle 21">
            <a:hlinkClick r:id="rId8"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4" name="Rectangle 21">
            <a:hlinkClick r:id="rId9"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5" name="Rectangle 21">
            <a:hlinkClick r:id="rId10"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6" name="Rectangle 21">
            <a:hlinkClick r:id="rId11"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7" name="Rectangle 21">
            <a:hlinkClick r:id="rId12"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8" name="Rectangle 21">
            <a:hlinkClick r:id="rId13"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9" name="Rectangle 21">
            <a:hlinkClick r:id="rId14"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 name="矩形 2"/>
          <p:cNvSpPr/>
          <p:nvPr/>
        </p:nvSpPr>
        <p:spPr>
          <a:xfrm>
            <a:off x="478582" y="981522"/>
            <a:ext cx="11185087" cy="2913618"/>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用第</a:t>
            </a:r>
            <a:r>
              <a:rPr lang="en-US" altLang="zh-CN" sz="2800" kern="100" dirty="0">
                <a:latin typeface="宋体"/>
                <a:ea typeface="华文细黑"/>
                <a:cs typeface="Times New Roman"/>
              </a:rPr>
              <a:t>③</a:t>
            </a:r>
            <a:r>
              <a:rPr lang="zh-CN" altLang="zh-CN" sz="2800" kern="100" dirty="0">
                <a:latin typeface="Times New Roman"/>
                <a:ea typeface="华文细黑"/>
                <a:cs typeface="Times New Roman"/>
              </a:rPr>
              <a:t>步所得</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·5H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制备无水</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的方法</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用</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·5H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制备无水</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，只要除去结晶水即可。在加热过程中</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发生水解，但是因为硫酸不挥发，所以最终得到的仍然是</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，所以只要加热脱水即可</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4" name="矩形 3"/>
          <p:cNvSpPr/>
          <p:nvPr/>
        </p:nvSpPr>
        <p:spPr>
          <a:xfrm>
            <a:off x="8843450" y="1134279"/>
            <a:ext cx="1620957" cy="523220"/>
          </a:xfrm>
          <a:prstGeom prst="rect">
            <a:avLst/>
          </a:prstGeom>
        </p:spPr>
        <p:txBody>
          <a:bodyPr wrap="none">
            <a:spAutoFit/>
          </a:bodyPr>
          <a:lstStyle/>
          <a:p>
            <a:r>
              <a:rPr lang="zh-CN" altLang="zh-CN" sz="2800" kern="100" dirty="0">
                <a:solidFill>
                  <a:schemeClr val="accent6">
                    <a:lumMod val="75000"/>
                  </a:schemeClr>
                </a:solidFill>
                <a:latin typeface="Times New Roman"/>
                <a:ea typeface="华文细黑"/>
              </a:rPr>
              <a:t>加热脱水</a:t>
            </a:r>
            <a:endParaRPr lang="zh-CN" altLang="en-US" sz="2800" kern="100" dirty="0">
              <a:solidFill>
                <a:schemeClr val="accent6">
                  <a:lumMod val="75000"/>
                </a:schemeClr>
              </a:solidFill>
              <a:latin typeface="Times New Roman"/>
              <a:ea typeface="华文细黑"/>
            </a:endParaRPr>
          </a:p>
        </p:txBody>
      </p:sp>
      <p:sp>
        <p:nvSpPr>
          <p:cNvPr id="18" name="矩形 1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9" name="圆角矩形 18">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20" name="Rectangle 21">
            <a:hlinkClick r:id="rId15"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1207408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9"/>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3">
                                            <p:txEl>
                                              <p:pRg st="1" end="1"/>
                                            </p:txEl>
                                          </p:spTgt>
                                        </p:tgtEl>
                                      </p:cBhvr>
                                    </p:animEffect>
                                    <p:set>
                                      <p:cBhvr>
                                        <p:cTn id="17" dur="1" fill="hold">
                                          <p:stCondLst>
                                            <p:cond delay="499"/>
                                          </p:stCondLst>
                                        </p:cTn>
                                        <p:tgtEl>
                                          <p:spTgt spid="3">
                                            <p:txEl>
                                              <p:pRg st="1" end="1"/>
                                            </p:txEl>
                                          </p:spTgt>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4"/>
                                        </p:tgtEl>
                                      </p:cBhvr>
                                    </p:animEffect>
                                    <p:set>
                                      <p:cBhvr>
                                        <p:cTn id="20" dur="1" fill="hold">
                                          <p:stCondLst>
                                            <p:cond delay="499"/>
                                          </p:stCondLst>
                                        </p:cTn>
                                        <p:tgtEl>
                                          <p:spTgt spid="4"/>
                                        </p:tgtEl>
                                        <p:attrNameLst>
                                          <p:attrName>style.visibility</p:attrName>
                                        </p:attrNameLst>
                                      </p:cBhvr>
                                      <p:to>
                                        <p:strVal val="hidden"/>
                                      </p:to>
                                    </p:set>
                                  </p:childTnLst>
                                </p:cTn>
                              </p:par>
                            </p:childTnLst>
                          </p:cTn>
                        </p:par>
                      </p:childTnLst>
                    </p:cTn>
                  </p:par>
                </p:childTnLst>
              </p:cTn>
              <p:nextCondLst>
                <p:cond evt="onClick" delay="0">
                  <p:tgtEl>
                    <p:spTgt spid="19"/>
                  </p:tgtEl>
                </p:cond>
              </p:nextCondLst>
            </p:seq>
          </p:childTnLst>
        </p:cTn>
      </p:par>
    </p:tnLst>
    <p:bldLst>
      <p:bldP spid="4" grpId="0"/>
      <p:bldP spid="4" grpId="1"/>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21">
            <a:hlinkClick r:id="rId2"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8" name="Rectangle 21">
            <a:hlinkClick r:id="rId3"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49" name="Rectangle 21">
            <a:hlinkClick r:id="rId4"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0" name="Rectangle 21">
            <a:hlinkClick r:id="rId5"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1" name="Rectangle 21">
            <a:hlinkClick r:id="rId6"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2" name="Rectangle 21">
            <a:hlinkClick r:id="rId7"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3" name="Rectangle 21">
            <a:hlinkClick r:id="rId8"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4" name="Rectangle 21">
            <a:hlinkClick r:id="rId9"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5" name="Rectangle 21">
            <a:hlinkClick r:id="rId10"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6" name="Rectangle 21">
            <a:hlinkClick r:id="rId11"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7" name="Rectangle 21">
            <a:hlinkClick r:id="rId12"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8" name="Rectangle 21">
            <a:hlinkClick r:id="rId13"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9" name="Rectangle 21">
            <a:hlinkClick r:id="rId14"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 name="矩形 2"/>
          <p:cNvSpPr/>
          <p:nvPr/>
        </p:nvSpPr>
        <p:spPr>
          <a:xfrm>
            <a:off x="125929" y="765498"/>
            <a:ext cx="10793813" cy="656846"/>
          </a:xfrm>
          <a:prstGeom prst="rect">
            <a:avLst/>
          </a:prstGeom>
        </p:spPr>
        <p:txBody>
          <a:bodyPr>
            <a:spAutoFit/>
          </a:bodyPr>
          <a:lstStyle/>
          <a:p>
            <a:pPr algn="just">
              <a:lnSpc>
                <a:spcPct val="150000"/>
              </a:lnSpc>
              <a:spcAft>
                <a:spcPts val="0"/>
              </a:spcAft>
            </a:pPr>
            <a:r>
              <a:rPr lang="en-US" altLang="zh-CN" sz="2800" kern="100">
                <a:latin typeface="Times New Roman"/>
                <a:ea typeface="华文细黑"/>
                <a:cs typeface="Courier New"/>
              </a:rPr>
              <a:t>(4)</a:t>
            </a:r>
            <a:r>
              <a:rPr lang="zh-CN" altLang="zh-CN" sz="2800" kern="100" dirty="0">
                <a:latin typeface="Times New Roman"/>
                <a:ea typeface="华文细黑"/>
                <a:cs typeface="Times New Roman"/>
              </a:rPr>
              <a:t>由滤渣</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制取</a:t>
            </a:r>
            <a:r>
              <a:rPr lang="en-US" altLang="zh-CN" sz="2800" kern="100" dirty="0">
                <a:latin typeface="Times New Roman"/>
                <a:ea typeface="华文细黑"/>
                <a:cs typeface="Courier New"/>
              </a:rPr>
              <a:t>Al</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·18H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 </a:t>
            </a:r>
            <a:r>
              <a:rPr lang="zh-CN" altLang="zh-CN" sz="2800" kern="100" dirty="0">
                <a:latin typeface="Times New Roman"/>
                <a:ea typeface="华文细黑"/>
                <a:cs typeface="Times New Roman"/>
              </a:rPr>
              <a:t>，探究小组设计了三种方案：</a:t>
            </a:r>
            <a:endParaRPr lang="zh-CN" altLang="zh-CN" sz="2800" kern="100" dirty="0">
              <a:effectLst/>
              <a:latin typeface="宋体"/>
              <a:cs typeface="Courier New"/>
            </a:endParaRPr>
          </a:p>
        </p:txBody>
      </p:sp>
      <p:pic>
        <p:nvPicPr>
          <p:cNvPr id="149506" name="Picture 2"/>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62558" y="1629594"/>
            <a:ext cx="7972444" cy="8871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矩形 5"/>
          <p:cNvSpPr/>
          <p:nvPr/>
        </p:nvSpPr>
        <p:spPr>
          <a:xfrm>
            <a:off x="8208856" y="1783135"/>
            <a:ext cx="2723823" cy="523220"/>
          </a:xfrm>
          <a:prstGeom prst="rect">
            <a:avLst/>
          </a:prstGeom>
        </p:spPr>
        <p:txBody>
          <a:bodyPr wrap="none">
            <a:spAutoFit/>
          </a:bodyPr>
          <a:lstStyle/>
          <a:p>
            <a:r>
              <a:rPr lang="en-US" altLang="zh-CN" sz="2800" kern="100">
                <a:latin typeface="Times New Roman"/>
                <a:ea typeface="华文细黑"/>
              </a:rPr>
              <a:t>Al</a:t>
            </a:r>
            <a:r>
              <a:rPr lang="en-US" altLang="zh-CN" sz="2800" kern="100" baseline="-25000">
                <a:latin typeface="Times New Roman"/>
                <a:ea typeface="华文细黑"/>
              </a:rPr>
              <a:t>2</a:t>
            </a:r>
            <a:r>
              <a:rPr lang="en-US" altLang="zh-CN" sz="2800" kern="100">
                <a:latin typeface="Times New Roman"/>
                <a:ea typeface="华文细黑"/>
              </a:rPr>
              <a:t>(SO</a:t>
            </a:r>
            <a:r>
              <a:rPr lang="en-US" altLang="zh-CN" sz="2800" kern="100" baseline="-25000">
                <a:latin typeface="Times New Roman"/>
                <a:ea typeface="华文细黑"/>
              </a:rPr>
              <a:t>4</a:t>
            </a:r>
            <a:r>
              <a:rPr lang="en-US" altLang="zh-CN" sz="2800" kern="100">
                <a:latin typeface="Times New Roman"/>
                <a:ea typeface="华文细黑"/>
              </a:rPr>
              <a:t>)</a:t>
            </a:r>
            <a:r>
              <a:rPr lang="en-US" altLang="zh-CN" sz="2800" kern="100" baseline="-25000">
                <a:latin typeface="Times New Roman"/>
                <a:ea typeface="华文细黑"/>
              </a:rPr>
              <a:t>3</a:t>
            </a:r>
            <a:r>
              <a:rPr lang="en-US" altLang="zh-CN" sz="2800" kern="100">
                <a:latin typeface="Times New Roman"/>
                <a:ea typeface="华文细黑"/>
              </a:rPr>
              <a:t>·18H</a:t>
            </a:r>
            <a:r>
              <a:rPr lang="en-US" altLang="zh-CN" sz="2800" kern="100" baseline="-25000">
                <a:latin typeface="Times New Roman"/>
                <a:ea typeface="华文细黑"/>
              </a:rPr>
              <a:t>2</a:t>
            </a:r>
            <a:r>
              <a:rPr lang="en-US" altLang="zh-CN" sz="2800" kern="100">
                <a:latin typeface="Times New Roman"/>
                <a:ea typeface="华文细黑"/>
              </a:rPr>
              <a:t>O</a:t>
            </a:r>
            <a:endParaRPr lang="zh-CN" altLang="en-US" sz="2800" dirty="0"/>
          </a:p>
        </p:txBody>
      </p:sp>
      <p:pic>
        <p:nvPicPr>
          <p:cNvPr id="149507" name="Picture 3"/>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226617" y="2823307"/>
            <a:ext cx="7213269" cy="8900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4" name="Picture 2"/>
          <p:cNvPicPr>
            <a:picLocks noChangeAspect="1" noChangeArrowheads="1"/>
          </p:cNvPicPr>
          <p:nvPr/>
        </p:nvPicPr>
        <p:blipFill rotWithShape="1">
          <a:blip r:embed="rId15">
            <a:extLst>
              <a:ext uri="{28A0092B-C50C-407E-A947-70E740481C1C}">
                <a14:useLocalDpi xmlns:a14="http://schemas.microsoft.com/office/drawing/2010/main" val="0"/>
              </a:ext>
            </a:extLst>
          </a:blip>
          <a:srcRect l="55708"/>
          <a:stretch/>
        </p:blipFill>
        <p:spPr bwMode="auto">
          <a:xfrm>
            <a:off x="7463358" y="2845285"/>
            <a:ext cx="3531161" cy="8871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矩形 7"/>
          <p:cNvSpPr/>
          <p:nvPr/>
        </p:nvSpPr>
        <p:spPr>
          <a:xfrm>
            <a:off x="203031" y="3986694"/>
            <a:ext cx="2723823" cy="523220"/>
          </a:xfrm>
          <a:prstGeom prst="rect">
            <a:avLst/>
          </a:prstGeom>
        </p:spPr>
        <p:txBody>
          <a:bodyPr wrap="none">
            <a:spAutoFit/>
          </a:bodyPr>
          <a:lstStyle/>
          <a:p>
            <a:r>
              <a:rPr lang="en-US" altLang="zh-CN" sz="2800" kern="100">
                <a:latin typeface="Times New Roman"/>
                <a:ea typeface="华文细黑"/>
              </a:rPr>
              <a:t>Al</a:t>
            </a:r>
            <a:r>
              <a:rPr lang="en-US" altLang="zh-CN" sz="2800" kern="100" baseline="-25000">
                <a:latin typeface="Times New Roman"/>
                <a:ea typeface="华文细黑"/>
              </a:rPr>
              <a:t>2</a:t>
            </a:r>
            <a:r>
              <a:rPr lang="en-US" altLang="zh-CN" sz="2800" kern="100">
                <a:latin typeface="Times New Roman"/>
                <a:ea typeface="华文细黑"/>
              </a:rPr>
              <a:t>(SO</a:t>
            </a:r>
            <a:r>
              <a:rPr lang="en-US" altLang="zh-CN" sz="2800" kern="100" baseline="-25000">
                <a:latin typeface="Times New Roman"/>
                <a:ea typeface="华文细黑"/>
              </a:rPr>
              <a:t>4</a:t>
            </a:r>
            <a:r>
              <a:rPr lang="en-US" altLang="zh-CN" sz="2800" kern="100">
                <a:latin typeface="Times New Roman"/>
                <a:ea typeface="华文细黑"/>
              </a:rPr>
              <a:t>)</a:t>
            </a:r>
            <a:r>
              <a:rPr lang="en-US" altLang="zh-CN" sz="2800" kern="100" baseline="-25000">
                <a:latin typeface="Times New Roman"/>
                <a:ea typeface="华文细黑"/>
              </a:rPr>
              <a:t>3</a:t>
            </a:r>
            <a:r>
              <a:rPr lang="en-US" altLang="zh-CN" sz="2800" kern="100">
                <a:latin typeface="Times New Roman"/>
                <a:ea typeface="华文细黑"/>
              </a:rPr>
              <a:t>·18H</a:t>
            </a:r>
            <a:r>
              <a:rPr lang="en-US" altLang="zh-CN" sz="2800" kern="100" baseline="-25000">
                <a:latin typeface="Times New Roman"/>
                <a:ea typeface="华文细黑"/>
              </a:rPr>
              <a:t>2</a:t>
            </a:r>
            <a:r>
              <a:rPr lang="en-US" altLang="zh-CN" sz="2800" kern="100">
                <a:latin typeface="Times New Roman"/>
                <a:ea typeface="华文细黑"/>
              </a:rPr>
              <a:t>O</a:t>
            </a:r>
            <a:endParaRPr lang="zh-CN" altLang="en-US" sz="2800" dirty="0"/>
          </a:p>
        </p:txBody>
      </p:sp>
      <p:pic>
        <p:nvPicPr>
          <p:cNvPr id="149508" name="Picture 4"/>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262558" y="4731968"/>
            <a:ext cx="6915739" cy="8580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8" name="Picture 2"/>
          <p:cNvPicPr>
            <a:picLocks noChangeAspect="1" noChangeArrowheads="1"/>
          </p:cNvPicPr>
          <p:nvPr/>
        </p:nvPicPr>
        <p:blipFill rotWithShape="1">
          <a:blip r:embed="rId15">
            <a:extLst>
              <a:ext uri="{28A0092B-C50C-407E-A947-70E740481C1C}">
                <a14:useLocalDpi xmlns:a14="http://schemas.microsoft.com/office/drawing/2010/main" val="0"/>
              </a:ext>
            </a:extLst>
          </a:blip>
          <a:srcRect l="55708"/>
          <a:stretch/>
        </p:blipFill>
        <p:spPr bwMode="auto">
          <a:xfrm>
            <a:off x="7247334" y="4721622"/>
            <a:ext cx="3531161" cy="8871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矩形 9"/>
          <p:cNvSpPr/>
          <p:nvPr/>
        </p:nvSpPr>
        <p:spPr>
          <a:xfrm>
            <a:off x="203031" y="5858902"/>
            <a:ext cx="2723823" cy="523220"/>
          </a:xfrm>
          <a:prstGeom prst="rect">
            <a:avLst/>
          </a:prstGeom>
        </p:spPr>
        <p:txBody>
          <a:bodyPr wrap="none">
            <a:spAutoFit/>
          </a:bodyPr>
          <a:lstStyle/>
          <a:p>
            <a:r>
              <a:rPr lang="en-US" altLang="zh-CN" sz="2800" kern="100">
                <a:latin typeface="Times New Roman"/>
                <a:ea typeface="华文细黑"/>
              </a:rPr>
              <a:t>Al</a:t>
            </a:r>
            <a:r>
              <a:rPr lang="en-US" altLang="zh-CN" sz="2800" kern="100" baseline="-25000">
                <a:latin typeface="Times New Roman"/>
                <a:ea typeface="华文细黑"/>
              </a:rPr>
              <a:t>2</a:t>
            </a:r>
            <a:r>
              <a:rPr lang="en-US" altLang="zh-CN" sz="2800" kern="100">
                <a:latin typeface="Times New Roman"/>
                <a:ea typeface="华文细黑"/>
              </a:rPr>
              <a:t>(SO</a:t>
            </a:r>
            <a:r>
              <a:rPr lang="en-US" altLang="zh-CN" sz="2800" kern="100" baseline="-25000">
                <a:latin typeface="Times New Roman"/>
                <a:ea typeface="华文细黑"/>
              </a:rPr>
              <a:t>4</a:t>
            </a:r>
            <a:r>
              <a:rPr lang="en-US" altLang="zh-CN" sz="2800" kern="100">
                <a:latin typeface="Times New Roman"/>
                <a:ea typeface="华文细黑"/>
              </a:rPr>
              <a:t>)</a:t>
            </a:r>
            <a:r>
              <a:rPr lang="en-US" altLang="zh-CN" sz="2800" kern="100" baseline="-25000">
                <a:latin typeface="Times New Roman"/>
                <a:ea typeface="华文细黑"/>
              </a:rPr>
              <a:t>3</a:t>
            </a:r>
            <a:r>
              <a:rPr lang="en-US" altLang="zh-CN" sz="2800" kern="100">
                <a:latin typeface="Times New Roman"/>
                <a:ea typeface="华文细黑"/>
              </a:rPr>
              <a:t>·18H</a:t>
            </a:r>
            <a:r>
              <a:rPr lang="en-US" altLang="zh-CN" sz="2800" kern="100" baseline="-25000">
                <a:latin typeface="Times New Roman"/>
                <a:ea typeface="华文细黑"/>
              </a:rPr>
              <a:t>2</a:t>
            </a:r>
            <a:r>
              <a:rPr lang="en-US" altLang="zh-CN" sz="2800" kern="100">
                <a:latin typeface="Times New Roman"/>
                <a:ea typeface="华文细黑"/>
              </a:rPr>
              <a:t>O</a:t>
            </a:r>
            <a:endParaRPr lang="zh-CN" altLang="en-US" sz="2800" dirty="0"/>
          </a:p>
        </p:txBody>
      </p:sp>
      <p:sp>
        <p:nvSpPr>
          <p:cNvPr id="25" name="Rectangle 21">
            <a:hlinkClick r:id="rId18"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2262832512"/>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21">
            <a:hlinkClick r:id="rId2"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8" name="Rectangle 21">
            <a:hlinkClick r:id="rId3"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49" name="Rectangle 21">
            <a:hlinkClick r:id="rId4"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0" name="Rectangle 21">
            <a:hlinkClick r:id="rId5"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1" name="Rectangle 21">
            <a:hlinkClick r:id="rId6"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2" name="Rectangle 21">
            <a:hlinkClick r:id="rId7"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3" name="Rectangle 21">
            <a:hlinkClick r:id="rId8"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4" name="Rectangle 21">
            <a:hlinkClick r:id="rId9"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5" name="Rectangle 21">
            <a:hlinkClick r:id="rId10"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6" name="Rectangle 21">
            <a:hlinkClick r:id="rId11"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7" name="Rectangle 21">
            <a:hlinkClick r:id="rId12"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8" name="Rectangle 21">
            <a:hlinkClick r:id="rId13"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9" name="Rectangle 21">
            <a:hlinkClick r:id="rId14"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4" name="矩形 3"/>
          <p:cNvSpPr/>
          <p:nvPr/>
        </p:nvSpPr>
        <p:spPr>
          <a:xfrm>
            <a:off x="389459" y="948224"/>
            <a:ext cx="11409907" cy="2913618"/>
          </a:xfrm>
          <a:prstGeom prst="rect">
            <a:avLst/>
          </a:prstGeom>
        </p:spPr>
        <p:txBody>
          <a:bodyPr>
            <a:spAutoFit/>
          </a:bodyPr>
          <a:lstStyle/>
          <a:p>
            <a:pPr algn="just">
              <a:lnSpc>
                <a:spcPts val="5500"/>
              </a:lnSpc>
              <a:spcAft>
                <a:spcPts val="0"/>
              </a:spcAft>
            </a:pPr>
            <a:r>
              <a:rPr lang="zh-CN" altLang="zh-CN" sz="2800" kern="100" dirty="0">
                <a:latin typeface="Times New Roman"/>
                <a:ea typeface="华文细黑"/>
                <a:cs typeface="Times New Roman"/>
              </a:rPr>
              <a:t>上述三种方案中，</a:t>
            </a:r>
            <a:r>
              <a:rPr lang="en-US" altLang="zh-CN" sz="2800" kern="100" dirty="0" smtClean="0">
                <a:latin typeface="Times New Roman"/>
                <a:ea typeface="华文细黑"/>
                <a:cs typeface="Courier New"/>
              </a:rPr>
              <a:t>___</a:t>
            </a:r>
            <a:r>
              <a:rPr lang="zh-CN" altLang="zh-CN" sz="2800" kern="100" dirty="0" smtClean="0">
                <a:latin typeface="Times New Roman"/>
                <a:ea typeface="华文细黑"/>
                <a:cs typeface="Times New Roman"/>
              </a:rPr>
              <a:t>方案</a:t>
            </a:r>
            <a:r>
              <a:rPr lang="zh-CN" altLang="zh-CN" sz="2800" kern="100" dirty="0">
                <a:latin typeface="Times New Roman"/>
                <a:ea typeface="华文细黑"/>
                <a:cs typeface="Times New Roman"/>
              </a:rPr>
              <a:t>不可行，原因是</a:t>
            </a:r>
            <a:r>
              <a:rPr lang="en-US" altLang="zh-CN" sz="2800" kern="100" dirty="0" smtClean="0">
                <a:latin typeface="Times New Roman"/>
                <a:ea typeface="华文细黑"/>
                <a:cs typeface="Courier New"/>
              </a:rPr>
              <a:t>__________________________</a:t>
            </a:r>
          </a:p>
          <a:p>
            <a:pPr algn="just">
              <a:lnSpc>
                <a:spcPts val="5500"/>
              </a:lnSpc>
              <a:spcAft>
                <a:spcPts val="0"/>
              </a:spcAft>
            </a:pPr>
            <a:r>
              <a:rPr lang="en-US" altLang="zh-CN" sz="2800" kern="100" dirty="0" smtClean="0">
                <a:latin typeface="Times New Roman"/>
                <a:ea typeface="华文细黑"/>
                <a:cs typeface="Courier New"/>
              </a:rPr>
              <a:t>_____</a:t>
            </a:r>
            <a:r>
              <a:rPr lang="zh-CN" altLang="zh-CN" sz="2800" kern="100" dirty="0" smtClean="0">
                <a:latin typeface="Times New Roman"/>
                <a:ea typeface="华文细黑"/>
                <a:cs typeface="Times New Roman"/>
              </a:rPr>
              <a:t>；从</a:t>
            </a:r>
            <a:r>
              <a:rPr lang="zh-CN" altLang="zh-CN" sz="2800" kern="100" dirty="0">
                <a:latin typeface="Times New Roman"/>
                <a:ea typeface="华文细黑"/>
                <a:cs typeface="Times New Roman"/>
              </a:rPr>
              <a:t>原子利用率角度考虑，</a:t>
            </a:r>
            <a:r>
              <a:rPr lang="en-US" altLang="zh-CN" sz="2800" kern="100" dirty="0" smtClean="0">
                <a:latin typeface="Times New Roman"/>
                <a:ea typeface="华文细黑"/>
                <a:cs typeface="Courier New"/>
              </a:rPr>
              <a:t>__</a:t>
            </a:r>
            <a:r>
              <a:rPr lang="en-US" altLang="zh-CN" sz="2800" kern="100" dirty="0">
                <a:latin typeface="Times New Roman"/>
                <a:ea typeface="华文细黑"/>
                <a:cs typeface="Courier New"/>
              </a:rPr>
              <a:t>_</a:t>
            </a:r>
            <a:r>
              <a:rPr lang="zh-CN" altLang="zh-CN" sz="2800" kern="100" dirty="0" smtClean="0">
                <a:latin typeface="Times New Roman"/>
                <a:ea typeface="华文细黑"/>
                <a:cs typeface="Times New Roman"/>
              </a:rPr>
              <a:t>方案</a:t>
            </a:r>
            <a:r>
              <a:rPr lang="zh-CN" altLang="zh-CN" sz="2800" kern="100" dirty="0">
                <a:latin typeface="Times New Roman"/>
                <a:ea typeface="华文细黑"/>
                <a:cs typeface="Times New Roman"/>
              </a:rPr>
              <a:t>更合理</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甲</a:t>
            </a:r>
            <a:r>
              <a:rPr lang="zh-CN" altLang="zh-CN" sz="2800" kern="100" dirty="0">
                <a:latin typeface="Times New Roman"/>
                <a:ea typeface="华文细黑"/>
                <a:cs typeface="Times New Roman"/>
              </a:rPr>
              <a:t>中制备的</a:t>
            </a:r>
            <a:r>
              <a:rPr lang="en-US" altLang="zh-CN" sz="2800" kern="100" dirty="0">
                <a:latin typeface="Times New Roman"/>
                <a:ea typeface="华文细黑"/>
                <a:cs typeface="Courier New"/>
              </a:rPr>
              <a:t>Al</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晶体中含有</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。乙、丙两种方案中，乙方案的原子利用率更高</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5" name="矩形 4"/>
          <p:cNvSpPr/>
          <p:nvPr/>
        </p:nvSpPr>
        <p:spPr>
          <a:xfrm>
            <a:off x="3309694" y="1101765"/>
            <a:ext cx="543739" cy="523220"/>
          </a:xfrm>
          <a:prstGeom prst="rect">
            <a:avLst/>
          </a:prstGeom>
        </p:spPr>
        <p:txBody>
          <a:bodyPr wrap="none">
            <a:spAutoFit/>
          </a:bodyPr>
          <a:lstStyle/>
          <a:p>
            <a:r>
              <a:rPr lang="zh-CN" altLang="zh-CN" sz="2800" kern="100" dirty="0">
                <a:solidFill>
                  <a:schemeClr val="accent6">
                    <a:lumMod val="75000"/>
                  </a:schemeClr>
                </a:solidFill>
                <a:latin typeface="Times New Roman"/>
                <a:ea typeface="华文细黑"/>
              </a:rPr>
              <a:t>甲</a:t>
            </a:r>
            <a:endParaRPr lang="zh-CN" altLang="en-US" sz="2800" kern="100" dirty="0">
              <a:solidFill>
                <a:schemeClr val="accent6">
                  <a:lumMod val="75000"/>
                </a:schemeClr>
              </a:solidFill>
              <a:latin typeface="Times New Roman"/>
              <a:ea typeface="华文细黑"/>
            </a:endParaRPr>
          </a:p>
        </p:txBody>
      </p:sp>
      <p:sp>
        <p:nvSpPr>
          <p:cNvPr id="9" name="矩形 8"/>
          <p:cNvSpPr/>
          <p:nvPr/>
        </p:nvSpPr>
        <p:spPr>
          <a:xfrm>
            <a:off x="7012260" y="1073076"/>
            <a:ext cx="4836580" cy="523220"/>
          </a:xfrm>
          <a:prstGeom prst="rect">
            <a:avLst/>
          </a:prstGeom>
        </p:spPr>
        <p:txBody>
          <a:bodyPr wrap="none">
            <a:spAutoFit/>
          </a:bodyPr>
          <a:lstStyle/>
          <a:p>
            <a:r>
              <a:rPr lang="zh-CN" altLang="zh-CN" sz="2800" kern="100" dirty="0">
                <a:solidFill>
                  <a:schemeClr val="accent6">
                    <a:lumMod val="75000"/>
                  </a:schemeClr>
                </a:solidFill>
                <a:latin typeface="Times New Roman"/>
                <a:ea typeface="华文细黑"/>
                <a:cs typeface="Times New Roman"/>
              </a:rPr>
              <a:t>所得产品中含有较多</a:t>
            </a:r>
            <a:r>
              <a:rPr lang="en-US" altLang="zh-CN" sz="2800" kern="100" dirty="0" smtClean="0">
                <a:solidFill>
                  <a:schemeClr val="accent6">
                    <a:lumMod val="75000"/>
                  </a:schemeClr>
                </a:solidFill>
                <a:latin typeface="Times New Roman"/>
                <a:ea typeface="华文细黑"/>
              </a:rPr>
              <a:t>Fe</a:t>
            </a:r>
            <a:r>
              <a:rPr lang="en-US" altLang="zh-CN" sz="2800" kern="100" baseline="-25000" dirty="0" smtClean="0">
                <a:solidFill>
                  <a:schemeClr val="accent6">
                    <a:lumMod val="75000"/>
                  </a:schemeClr>
                </a:solidFill>
                <a:latin typeface="Times New Roman"/>
                <a:ea typeface="华文细黑"/>
              </a:rPr>
              <a:t>2</a:t>
            </a:r>
            <a:r>
              <a:rPr lang="en-US" altLang="zh-CN" sz="2800" kern="100" dirty="0" smtClean="0">
                <a:solidFill>
                  <a:schemeClr val="accent6">
                    <a:lumMod val="75000"/>
                  </a:schemeClr>
                </a:solidFill>
                <a:latin typeface="Times New Roman"/>
                <a:ea typeface="华文细黑"/>
              </a:rPr>
              <a:t>(SO</a:t>
            </a:r>
            <a:r>
              <a:rPr lang="en-US" altLang="zh-CN" sz="2800" kern="100" baseline="-25000" dirty="0" smtClean="0">
                <a:solidFill>
                  <a:schemeClr val="accent6">
                    <a:lumMod val="75000"/>
                  </a:schemeClr>
                </a:solidFill>
                <a:latin typeface="Times New Roman"/>
                <a:ea typeface="华文细黑"/>
              </a:rPr>
              <a:t>4</a:t>
            </a:r>
            <a:r>
              <a:rPr lang="en-US" altLang="zh-CN" sz="2800" kern="100" dirty="0" smtClean="0">
                <a:solidFill>
                  <a:schemeClr val="accent6">
                    <a:lumMod val="75000"/>
                  </a:schemeClr>
                </a:solidFill>
                <a:latin typeface="Times New Roman"/>
                <a:ea typeface="华文细黑"/>
              </a:rPr>
              <a:t>)</a:t>
            </a:r>
            <a:r>
              <a:rPr lang="en-US" altLang="zh-CN" sz="2800" kern="100" baseline="-25000" dirty="0" smtClean="0">
                <a:solidFill>
                  <a:schemeClr val="accent6">
                    <a:lumMod val="75000"/>
                  </a:schemeClr>
                </a:solidFill>
                <a:latin typeface="Times New Roman"/>
                <a:ea typeface="华文细黑"/>
              </a:rPr>
              <a:t>3</a:t>
            </a:r>
            <a:endParaRPr lang="zh-CN" altLang="en-US" sz="2800" dirty="0">
              <a:solidFill>
                <a:schemeClr val="accent6">
                  <a:lumMod val="75000"/>
                </a:schemeClr>
              </a:solidFill>
            </a:endParaRPr>
          </a:p>
        </p:txBody>
      </p:sp>
      <p:sp>
        <p:nvSpPr>
          <p:cNvPr id="12" name="矩形 11"/>
          <p:cNvSpPr/>
          <p:nvPr/>
        </p:nvSpPr>
        <p:spPr>
          <a:xfrm>
            <a:off x="458917" y="1802795"/>
            <a:ext cx="902811" cy="523220"/>
          </a:xfrm>
          <a:prstGeom prst="rect">
            <a:avLst/>
          </a:prstGeom>
        </p:spPr>
        <p:txBody>
          <a:bodyPr wrap="none">
            <a:spAutoFit/>
          </a:bodyPr>
          <a:lstStyle/>
          <a:p>
            <a:pPr lvl="0"/>
            <a:r>
              <a:rPr lang="zh-CN" altLang="zh-CN" sz="2800" kern="100" dirty="0">
                <a:solidFill>
                  <a:srgbClr val="F79646">
                    <a:lumMod val="75000"/>
                  </a:srgbClr>
                </a:solidFill>
                <a:latin typeface="Times New Roman"/>
                <a:ea typeface="华文细黑"/>
                <a:cs typeface="Times New Roman"/>
              </a:rPr>
              <a:t>杂质</a:t>
            </a:r>
            <a:endParaRPr lang="zh-CN" altLang="en-US" sz="2800" dirty="0">
              <a:solidFill>
                <a:srgbClr val="F79646">
                  <a:lumMod val="75000"/>
                </a:srgbClr>
              </a:solidFill>
            </a:endParaRPr>
          </a:p>
        </p:txBody>
      </p:sp>
      <p:sp>
        <p:nvSpPr>
          <p:cNvPr id="13" name="矩形 12"/>
          <p:cNvSpPr/>
          <p:nvPr/>
        </p:nvSpPr>
        <p:spPr>
          <a:xfrm>
            <a:off x="5641820" y="1802807"/>
            <a:ext cx="543739" cy="523220"/>
          </a:xfrm>
          <a:prstGeom prst="rect">
            <a:avLst/>
          </a:prstGeom>
        </p:spPr>
        <p:txBody>
          <a:bodyPr wrap="none">
            <a:spAutoFit/>
          </a:bodyPr>
          <a:lstStyle/>
          <a:p>
            <a:r>
              <a:rPr lang="zh-CN" altLang="zh-CN" sz="2800" kern="100" dirty="0">
                <a:solidFill>
                  <a:schemeClr val="accent6">
                    <a:lumMod val="75000"/>
                  </a:schemeClr>
                </a:solidFill>
                <a:latin typeface="Times New Roman"/>
                <a:ea typeface="华文细黑"/>
              </a:rPr>
              <a:t>乙</a:t>
            </a:r>
            <a:endParaRPr lang="zh-CN" altLang="en-US" sz="2800" kern="100" dirty="0">
              <a:solidFill>
                <a:schemeClr val="accent6">
                  <a:lumMod val="75000"/>
                </a:schemeClr>
              </a:solidFill>
              <a:latin typeface="Times New Roman"/>
              <a:ea typeface="华文细黑"/>
            </a:endParaRPr>
          </a:p>
        </p:txBody>
      </p:sp>
      <p:sp>
        <p:nvSpPr>
          <p:cNvPr id="21" name="矩形 2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2" name="圆角矩形 21">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23" name="Rectangle 21">
            <a:hlinkClick r:id="rId15"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158922393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blinds(horizontal)">
                                      <p:cBhvr>
                                        <p:cTn id="7" dur="500"/>
                                        <p:tgtEl>
                                          <p:spTgt spid="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blinds(horizontal)">
                                      <p:cBhvr>
                                        <p:cTn id="15" dur="500"/>
                                        <p:tgtEl>
                                          <p:spTgt spid="9"/>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blinds(horizontal)">
                                      <p:cBhvr>
                                        <p:cTn id="18" dur="500"/>
                                        <p:tgtEl>
                                          <p:spTgt spid="12"/>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blinds(horizontal)">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nodeType="clickEffect">
                                  <p:stCondLst>
                                    <p:cond delay="0"/>
                                  </p:stCondLst>
                                  <p:childTnLst>
                                    <p:animEffect transition="out" filter="fade">
                                      <p:cBhvr>
                                        <p:cTn id="25" dur="500"/>
                                        <p:tgtEl>
                                          <p:spTgt spid="4">
                                            <p:txEl>
                                              <p:pRg st="2" end="2"/>
                                            </p:txEl>
                                          </p:spTgt>
                                        </p:tgtEl>
                                      </p:cBhvr>
                                    </p:animEffect>
                                    <p:set>
                                      <p:cBhvr>
                                        <p:cTn id="26" dur="1" fill="hold">
                                          <p:stCondLst>
                                            <p:cond delay="499"/>
                                          </p:stCondLst>
                                        </p:cTn>
                                        <p:tgtEl>
                                          <p:spTgt spid="4">
                                            <p:txEl>
                                              <p:pRg st="2" end="2"/>
                                            </p:txEl>
                                          </p:spTgt>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5"/>
                                        </p:tgtEl>
                                      </p:cBhvr>
                                    </p:animEffect>
                                    <p:set>
                                      <p:cBhvr>
                                        <p:cTn id="29" dur="1" fill="hold">
                                          <p:stCondLst>
                                            <p:cond delay="499"/>
                                          </p:stCondLst>
                                        </p:cTn>
                                        <p:tgtEl>
                                          <p:spTgt spid="5"/>
                                        </p:tgtEl>
                                        <p:attrNameLst>
                                          <p:attrName>style.visibility</p:attrName>
                                        </p:attrNameLst>
                                      </p:cBhvr>
                                      <p:to>
                                        <p:strVal val="hidden"/>
                                      </p:to>
                                    </p:set>
                                  </p:childTnLst>
                                </p:cTn>
                              </p:par>
                              <p:par>
                                <p:cTn id="30" presetID="10" presetClass="exit" presetSubtype="0" fill="hold" grpId="1" nodeType="withEffect">
                                  <p:stCondLst>
                                    <p:cond delay="0"/>
                                  </p:stCondLst>
                                  <p:childTnLst>
                                    <p:animEffect transition="out" filter="fade">
                                      <p:cBhvr>
                                        <p:cTn id="31" dur="500"/>
                                        <p:tgtEl>
                                          <p:spTgt spid="9"/>
                                        </p:tgtEl>
                                      </p:cBhvr>
                                    </p:animEffect>
                                    <p:set>
                                      <p:cBhvr>
                                        <p:cTn id="32" dur="1" fill="hold">
                                          <p:stCondLst>
                                            <p:cond delay="499"/>
                                          </p:stCondLst>
                                        </p:cTn>
                                        <p:tgtEl>
                                          <p:spTgt spid="9"/>
                                        </p:tgtEl>
                                        <p:attrNameLst>
                                          <p:attrName>style.visibility</p:attrName>
                                        </p:attrNameLst>
                                      </p:cBhvr>
                                      <p:to>
                                        <p:strVal val="hidden"/>
                                      </p:to>
                                    </p:set>
                                  </p:childTnLst>
                                </p:cTn>
                              </p:par>
                              <p:par>
                                <p:cTn id="33" presetID="10" presetClass="exit" presetSubtype="0" fill="hold" grpId="1" nodeType="withEffect">
                                  <p:stCondLst>
                                    <p:cond delay="0"/>
                                  </p:stCondLst>
                                  <p:childTnLst>
                                    <p:animEffect transition="out" filter="fade">
                                      <p:cBhvr>
                                        <p:cTn id="34" dur="500"/>
                                        <p:tgtEl>
                                          <p:spTgt spid="12"/>
                                        </p:tgtEl>
                                      </p:cBhvr>
                                    </p:animEffect>
                                    <p:set>
                                      <p:cBhvr>
                                        <p:cTn id="35" dur="1" fill="hold">
                                          <p:stCondLst>
                                            <p:cond delay="499"/>
                                          </p:stCondLst>
                                        </p:cTn>
                                        <p:tgtEl>
                                          <p:spTgt spid="12"/>
                                        </p:tgtEl>
                                        <p:attrNameLst>
                                          <p:attrName>style.visibility</p:attrName>
                                        </p:attrNameLst>
                                      </p:cBhvr>
                                      <p:to>
                                        <p:strVal val="hidden"/>
                                      </p:to>
                                    </p:set>
                                  </p:childTnLst>
                                </p:cTn>
                              </p:par>
                              <p:par>
                                <p:cTn id="36" presetID="10" presetClass="exit" presetSubtype="0" fill="hold" grpId="1" nodeType="withEffect">
                                  <p:stCondLst>
                                    <p:cond delay="0"/>
                                  </p:stCondLst>
                                  <p:childTnLst>
                                    <p:animEffect transition="out" filter="fade">
                                      <p:cBhvr>
                                        <p:cTn id="37" dur="500"/>
                                        <p:tgtEl>
                                          <p:spTgt spid="13"/>
                                        </p:tgtEl>
                                      </p:cBhvr>
                                    </p:animEffect>
                                    <p:set>
                                      <p:cBhvr>
                                        <p:cTn id="38" dur="1" fill="hold">
                                          <p:stCondLst>
                                            <p:cond delay="499"/>
                                          </p:stCondLst>
                                        </p:cTn>
                                        <p:tgtEl>
                                          <p:spTgt spid="13"/>
                                        </p:tgtEl>
                                        <p:attrNameLst>
                                          <p:attrName>style.visibility</p:attrName>
                                        </p:attrNameLst>
                                      </p:cBhvr>
                                      <p:to>
                                        <p:strVal val="hidden"/>
                                      </p:to>
                                    </p:set>
                                  </p:childTnLst>
                                </p:cTn>
                              </p:par>
                            </p:childTnLst>
                          </p:cTn>
                        </p:par>
                      </p:childTnLst>
                    </p:cTn>
                  </p:par>
                </p:childTnLst>
              </p:cTn>
              <p:nextCondLst>
                <p:cond evt="onClick" delay="0">
                  <p:tgtEl>
                    <p:spTgt spid="22"/>
                  </p:tgtEl>
                </p:cond>
              </p:nextCondLst>
            </p:seq>
          </p:childTnLst>
        </p:cTn>
      </p:par>
    </p:tnLst>
    <p:bldLst>
      <p:bldP spid="5" grpId="0"/>
      <p:bldP spid="5" grpId="1"/>
      <p:bldP spid="9" grpId="0"/>
      <p:bldP spid="9" grpId="1"/>
      <p:bldP spid="12" grpId="0"/>
      <p:bldP spid="12" grpId="1"/>
      <p:bldP spid="13" grpId="0"/>
      <p:bldP spid="13" grpId="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70772" y="655390"/>
            <a:ext cx="11801341" cy="1302408"/>
          </a:xfrm>
          <a:prstGeom prst="rect">
            <a:avLst/>
          </a:prstGeom>
        </p:spPr>
        <p:txBody>
          <a:bodyPr wrap="square">
            <a:spAutoFit/>
          </a:bodyPr>
          <a:lstStyle/>
          <a:p>
            <a:pPr algn="just">
              <a:lnSpc>
                <a:spcPct val="150000"/>
              </a:lnSpc>
              <a:spcAft>
                <a:spcPts val="0"/>
              </a:spcAft>
            </a:pPr>
            <a:r>
              <a:rPr lang="en-US" altLang="zh-CN" sz="2800" kern="100" dirty="0">
                <a:latin typeface="Times New Roman"/>
                <a:ea typeface="华文细黑"/>
                <a:cs typeface="Courier New"/>
              </a:rPr>
              <a:t>14.</a:t>
            </a:r>
            <a:r>
              <a:rPr lang="zh-CN" altLang="zh-CN" sz="2800" kern="100" dirty="0">
                <a:latin typeface="Times New Roman"/>
                <a:ea typeface="华文细黑"/>
                <a:cs typeface="Times New Roman"/>
              </a:rPr>
              <a:t>工业上以废铜为原料经一系列化学反应可生产氯化亚铜</a:t>
            </a:r>
            <a:r>
              <a:rPr lang="en-US" altLang="zh-CN" sz="2800" kern="100" dirty="0">
                <a:latin typeface="Times New Roman"/>
                <a:ea typeface="华文细黑"/>
                <a:cs typeface="Courier New"/>
              </a:rPr>
              <a:t>(</a:t>
            </a:r>
            <a:r>
              <a:rPr lang="en-US" altLang="zh-CN" sz="2800" kern="100" dirty="0" err="1">
                <a:latin typeface="Times New Roman"/>
                <a:ea typeface="华文细黑"/>
                <a:cs typeface="Courier New"/>
              </a:rPr>
              <a:t>CuCl</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，其工艺流程如下图所示：</a:t>
            </a:r>
            <a:endParaRPr lang="zh-CN" altLang="zh-CN" sz="1050" kern="100" dirty="0">
              <a:effectLst/>
              <a:latin typeface="宋体"/>
              <a:cs typeface="Courier New"/>
            </a:endParaRPr>
          </a:p>
        </p:txBody>
      </p:sp>
      <p:sp>
        <p:nvSpPr>
          <p:cNvPr id="49" name="Rectangle 21">
            <a:hlinkClick r:id="rId2"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50" name="Rectangle 21">
            <a:hlinkClick r:id="rId3"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51" name="Rectangle 21">
            <a:hlinkClick r:id="rId4"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2" name="Rectangle 21">
            <a:hlinkClick r:id="rId5"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3" name="Rectangle 21">
            <a:hlinkClick r:id="rId6"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4" name="Rectangle 21">
            <a:hlinkClick r:id="rId7"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5" name="Rectangle 21">
            <a:hlinkClick r:id="rId8"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6" name="Rectangle 21">
            <a:hlinkClick r:id="rId9"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7" name="Rectangle 21">
            <a:hlinkClick r:id="rId10"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8" name="Rectangle 21">
            <a:hlinkClick r:id="rId11"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9" name="Rectangle 21">
            <a:hlinkClick r:id="rId12"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60" name="Rectangle 21">
            <a:hlinkClick r:id="rId13"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61" name="Rectangle 21">
            <a:hlinkClick r:id="rId14"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pic>
        <p:nvPicPr>
          <p:cNvPr id="151554" name="Picture 2" descr="\\李笑影\李笑影\2016\一轮\化学\人教版化学\HX173.TIF"/>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3349041" y="2234556"/>
            <a:ext cx="5599890" cy="1301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3"/>
          <p:cNvSpPr/>
          <p:nvPr/>
        </p:nvSpPr>
        <p:spPr>
          <a:xfrm>
            <a:off x="144592" y="3666366"/>
            <a:ext cx="11639246" cy="2677656"/>
          </a:xfrm>
          <a:prstGeom prst="rect">
            <a:avLst/>
          </a:prstGeom>
        </p:spPr>
        <p:txBody>
          <a:bodyPr>
            <a:spAutoFit/>
          </a:bodyPr>
          <a:lstStyle/>
          <a:p>
            <a:pPr algn="just">
              <a:lnSpc>
                <a:spcPct val="150000"/>
              </a:lnSpc>
              <a:spcAft>
                <a:spcPts val="0"/>
              </a:spcAft>
            </a:pPr>
            <a:r>
              <a:rPr lang="zh-CN" altLang="zh-CN" sz="2800" kern="100" dirty="0">
                <a:latin typeface="Times New Roman"/>
                <a:ea typeface="华文细黑"/>
                <a:cs typeface="Times New Roman"/>
              </a:rPr>
              <a:t>试根据上图转化回答下列问题：</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工业生产</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时，尾气常用石灰乳吸收，而不用烧碱溶液吸收的原因</a:t>
            </a:r>
            <a:r>
              <a:rPr lang="zh-CN" altLang="zh-CN" sz="2800" kern="100" dirty="0" smtClean="0">
                <a:latin typeface="Times New Roman"/>
                <a:ea typeface="华文细黑"/>
                <a:cs typeface="Times New Roman"/>
              </a:rPr>
              <a:t>是</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u="sng" kern="100" dirty="0" smtClean="0">
                <a:latin typeface="Times New Roman"/>
                <a:ea typeface="华文细黑"/>
                <a:cs typeface="Courier New"/>
              </a:rPr>
              <a:t>							         </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主要</a:t>
            </a:r>
            <a:r>
              <a:rPr lang="zh-CN" altLang="zh-CN" sz="2800" kern="100" dirty="0">
                <a:latin typeface="Times New Roman"/>
                <a:ea typeface="华文细黑"/>
                <a:cs typeface="Times New Roman"/>
              </a:rPr>
              <a:t>从原料经济性的角度来回答</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6" name="矩形 5"/>
          <p:cNvSpPr/>
          <p:nvPr/>
        </p:nvSpPr>
        <p:spPr>
          <a:xfrm>
            <a:off x="241370" y="4894337"/>
            <a:ext cx="10793813" cy="659924"/>
          </a:xfrm>
          <a:prstGeom prst="rect">
            <a:avLst/>
          </a:prstGeom>
        </p:spPr>
        <p:txBody>
          <a:bodyPr>
            <a:spAutoFit/>
          </a:bodyPr>
          <a:lstStyle/>
          <a:p>
            <a:pPr>
              <a:lnSpc>
                <a:spcPct val="150000"/>
              </a:lnSpc>
            </a:pPr>
            <a:r>
              <a:rPr lang="zh-CN" altLang="zh-CN" sz="2800" kern="100" dirty="0">
                <a:solidFill>
                  <a:schemeClr val="accent6">
                    <a:lumMod val="75000"/>
                  </a:schemeClr>
                </a:solidFill>
                <a:latin typeface="Times New Roman"/>
                <a:ea typeface="华文细黑"/>
                <a:cs typeface="Times New Roman"/>
              </a:rPr>
              <a:t>石灰乳来源丰富，成本低，且反应结束后可得副产品漂白粉</a:t>
            </a:r>
            <a:endParaRPr lang="zh-CN" altLang="en-US" sz="2800" dirty="0">
              <a:solidFill>
                <a:schemeClr val="accent6">
                  <a:lumMod val="75000"/>
                </a:schemeClr>
              </a:solidFill>
            </a:endParaRPr>
          </a:p>
        </p:txBody>
      </p:sp>
      <p:sp>
        <p:nvSpPr>
          <p:cNvPr id="20" name="矩形 1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1" name="圆角矩形 20">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22" name="Rectangle 21">
            <a:hlinkClick r:id="rId16"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304110877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blinds(horizontal)">
                                      <p:cBhvr>
                                        <p:cTn id="7" dur="500"/>
                                        <p:tgtEl>
                                          <p:spTgt spid="4">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4">
                                            <p:txEl>
                                              <p:pRg st="3" end="3"/>
                                            </p:txEl>
                                          </p:spTgt>
                                        </p:tgtEl>
                                      </p:cBhvr>
                                    </p:animEffect>
                                    <p:set>
                                      <p:cBhvr>
                                        <p:cTn id="17" dur="1" fill="hold">
                                          <p:stCondLst>
                                            <p:cond delay="499"/>
                                          </p:stCondLst>
                                        </p:cTn>
                                        <p:tgtEl>
                                          <p:spTgt spid="4">
                                            <p:txEl>
                                              <p:pRg st="3" end="3"/>
                                            </p:txEl>
                                          </p:spTgt>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6"/>
                                        </p:tgtEl>
                                      </p:cBhvr>
                                    </p:animEffect>
                                    <p:set>
                                      <p:cBhvr>
                                        <p:cTn id="20"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21"/>
                  </p:tgtEl>
                </p:cond>
              </p:nextCondLst>
            </p:seq>
          </p:childTnLst>
        </p:cTn>
      </p:par>
    </p:tnLst>
    <p:bldLst>
      <p:bldP spid="6" grpId="0"/>
      <p:bldP spid="6" grpId="1"/>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21">
            <a:hlinkClick r:id="rId2"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54" name="Rectangle 21">
            <a:hlinkClick r:id="rId3"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55" name="Rectangle 21">
            <a:hlinkClick r:id="rId4"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6" name="Rectangle 21">
            <a:hlinkClick r:id="rId5"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7" name="Rectangle 21">
            <a:hlinkClick r:id="rId6"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8" name="Rectangle 21">
            <a:hlinkClick r:id="rId7"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9" name="Rectangle 21">
            <a:hlinkClick r:id="rId8"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60" name="Rectangle 21">
            <a:hlinkClick r:id="rId9"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61" name="Rectangle 21">
            <a:hlinkClick r:id="rId10"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62" name="Rectangle 21">
            <a:hlinkClick r:id="rId11"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63" name="Rectangle 21">
            <a:hlinkClick r:id="rId12"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64" name="Rectangle 21">
            <a:hlinkClick r:id="rId13"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65" name="Rectangle 21">
            <a:hlinkClick r:id="rId14"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8" name="矩形 7"/>
          <p:cNvSpPr/>
          <p:nvPr/>
        </p:nvSpPr>
        <p:spPr>
          <a:xfrm>
            <a:off x="341934" y="833725"/>
            <a:ext cx="11524006" cy="4324261"/>
          </a:xfrm>
          <a:prstGeom prst="rect">
            <a:avLst/>
          </a:prstGeom>
        </p:spPr>
        <p:txBody>
          <a:bodyPr>
            <a:spAutoFit/>
          </a:bodyPr>
          <a:lstStyle/>
          <a:p>
            <a:pPr>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还原过程中的产物为</a:t>
            </a:r>
            <a:r>
              <a:rPr lang="en-US" altLang="zh-CN" sz="2800" kern="100" dirty="0">
                <a:latin typeface="Times New Roman"/>
                <a:ea typeface="华文细黑"/>
                <a:cs typeface="Courier New"/>
              </a:rPr>
              <a:t>Na</a:t>
            </a:r>
            <a:r>
              <a:rPr lang="en-US" altLang="zh-CN" sz="2800" kern="100" dirty="0">
                <a:latin typeface="IPAPANNEW"/>
                <a:ea typeface="华文细黑"/>
                <a:cs typeface="Times New Roman"/>
              </a:rPr>
              <a:t>[CuCl</a:t>
            </a:r>
            <a:r>
              <a:rPr lang="en-US" altLang="zh-CN" sz="2800" kern="100" baseline="-25000" dirty="0">
                <a:latin typeface="IPAPANNEW"/>
                <a:ea typeface="华文细黑"/>
                <a:cs typeface="Times New Roman"/>
              </a:rPr>
              <a:t>2</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，试写出反应的化学方程式</a:t>
            </a:r>
            <a:r>
              <a:rPr lang="en-US" altLang="zh-CN" sz="2800" kern="100" dirty="0" smtClean="0">
                <a:latin typeface="Times New Roman"/>
                <a:ea typeface="华文细黑"/>
                <a:cs typeface="Courier New"/>
              </a:rPr>
              <a:t>______________________________</a:t>
            </a:r>
            <a:r>
              <a:rPr lang="zh-CN" altLang="zh-CN" sz="2800" kern="100" dirty="0" smtClean="0">
                <a:latin typeface="Times New Roman"/>
                <a:ea typeface="华文细黑"/>
                <a:cs typeface="Times New Roman"/>
              </a:rPr>
              <a:t>。制备</a:t>
            </a:r>
            <a:r>
              <a:rPr lang="zh-CN" altLang="zh-CN" sz="2800" kern="100" dirty="0">
                <a:latin typeface="Times New Roman"/>
                <a:ea typeface="华文细黑"/>
                <a:cs typeface="Times New Roman"/>
              </a:rPr>
              <a:t>中当氯化完成后必须经还原过程再制得</a:t>
            </a:r>
            <a:r>
              <a:rPr lang="en-US" altLang="zh-CN" sz="2800" kern="100" dirty="0" err="1">
                <a:latin typeface="Times New Roman"/>
                <a:ea typeface="华文细黑"/>
                <a:cs typeface="Courier New"/>
              </a:rPr>
              <a:t>CuCl</a:t>
            </a:r>
            <a:r>
              <a:rPr lang="zh-CN" altLang="zh-CN" sz="2800" kern="100" dirty="0">
                <a:latin typeface="Times New Roman"/>
                <a:ea typeface="华文细黑"/>
                <a:cs typeface="Times New Roman"/>
              </a:rPr>
              <a:t>，为什么不用一步法制得</a:t>
            </a:r>
            <a:r>
              <a:rPr lang="en-US" altLang="zh-CN" sz="2800" kern="100" dirty="0" err="1">
                <a:latin typeface="Times New Roman"/>
                <a:ea typeface="华文细黑"/>
                <a:cs typeface="Courier New"/>
              </a:rPr>
              <a:t>CuCl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已知</a:t>
            </a:r>
            <a:r>
              <a:rPr lang="en-US" altLang="zh-CN" sz="2800" kern="100" dirty="0">
                <a:latin typeface="Times New Roman"/>
                <a:ea typeface="华文细黑"/>
                <a:cs typeface="Courier New"/>
              </a:rPr>
              <a:t>Cu</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2Cl</a:t>
            </a:r>
            <a:r>
              <a:rPr lang="zh-CN" altLang="zh-CN" sz="2800" kern="100" baseline="30000" dirty="0">
                <a:latin typeface="Times New Roman"/>
                <a:ea typeface="华文细黑"/>
                <a:cs typeface="Times New Roman"/>
              </a:rPr>
              <a:t>－</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=2CuCl</a:t>
            </a:r>
            <a:r>
              <a:rPr lang="en-US" altLang="zh-CN" sz="2800" kern="100" dirty="0">
                <a:latin typeface="宋体"/>
                <a:ea typeface="华文细黑"/>
                <a:cs typeface="Times New Roman"/>
              </a:rPr>
              <a:t>↓</a:t>
            </a:r>
            <a:r>
              <a:rPr lang="en-US" altLang="zh-CN" sz="2800" kern="100" dirty="0" smtClean="0">
                <a:latin typeface="Times New Roman"/>
                <a:ea typeface="华文细黑"/>
                <a:cs typeface="Courier New"/>
              </a:rPr>
              <a:t>)___________________________________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产物</a:t>
            </a:r>
            <a:r>
              <a:rPr lang="en-US" altLang="zh-CN" sz="2800" kern="100" dirty="0">
                <a:latin typeface="Times New Roman"/>
                <a:ea typeface="华文细黑"/>
                <a:cs typeface="Courier New"/>
              </a:rPr>
              <a:t>Na</a:t>
            </a:r>
            <a:r>
              <a:rPr lang="en-US" altLang="zh-CN" sz="2800" kern="100" dirty="0">
                <a:latin typeface="IPAPANNEW"/>
                <a:ea typeface="华文细黑"/>
                <a:cs typeface="Times New Roman"/>
              </a:rPr>
              <a:t>[CuCl</a:t>
            </a:r>
            <a:r>
              <a:rPr lang="en-US" altLang="zh-CN" sz="2800" kern="100" baseline="-25000" dirty="0">
                <a:latin typeface="IPAPANNEW"/>
                <a:ea typeface="华文细黑"/>
                <a:cs typeface="Times New Roman"/>
              </a:rPr>
              <a:t>2</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的化合价为＋</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价，因此还原过程发生的是归中反应</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10" name="矩形 9"/>
          <p:cNvSpPr/>
          <p:nvPr/>
        </p:nvSpPr>
        <p:spPr>
          <a:xfrm>
            <a:off x="408800" y="1651878"/>
            <a:ext cx="5438027"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CuCl</a:t>
            </a:r>
            <a:r>
              <a:rPr lang="en-US" altLang="zh-CN" sz="2800" kern="100" baseline="-25000" dirty="0">
                <a:solidFill>
                  <a:schemeClr val="accent6">
                    <a:lumMod val="75000"/>
                  </a:schemeClr>
                </a:solidFill>
                <a:latin typeface="Times New Roman"/>
                <a:ea typeface="华文细黑"/>
              </a:rPr>
              <a:t>2</a:t>
            </a:r>
            <a:r>
              <a:rPr lang="zh-CN" altLang="zh-CN" sz="2800" kern="1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rPr>
              <a:t>2NaCl</a:t>
            </a:r>
            <a:r>
              <a:rPr lang="zh-CN" altLang="zh-CN" sz="2800" kern="100" dirty="0">
                <a:solidFill>
                  <a:schemeClr val="accent6">
                    <a:lumMod val="75000"/>
                  </a:schemeClr>
                </a:solidFill>
                <a:latin typeface="Times New Roman"/>
                <a:ea typeface="华文细黑"/>
                <a:cs typeface="Times New Roman"/>
              </a:rPr>
              <a:t>＋</a:t>
            </a:r>
            <a:r>
              <a:rPr lang="en-US" altLang="zh-CN" sz="2800" kern="100" dirty="0">
                <a:solidFill>
                  <a:schemeClr val="accent6">
                    <a:lumMod val="75000"/>
                  </a:schemeClr>
                </a:solidFill>
                <a:latin typeface="Times New Roman"/>
                <a:ea typeface="华文细黑"/>
              </a:rPr>
              <a:t>Cu</a:t>
            </a:r>
            <a:r>
              <a:rPr lang="en-US" altLang="zh-CN" sz="2800" kern="100" spc="-80" dirty="0">
                <a:solidFill>
                  <a:schemeClr val="accent6">
                    <a:lumMod val="75000"/>
                  </a:schemeClr>
                </a:solidFill>
                <a:latin typeface="Times New Roman"/>
                <a:ea typeface="华文细黑"/>
              </a:rPr>
              <a:t>==</a:t>
            </a:r>
            <a:r>
              <a:rPr lang="en-US" altLang="zh-CN" sz="2800" kern="100" dirty="0">
                <a:solidFill>
                  <a:schemeClr val="accent6">
                    <a:lumMod val="75000"/>
                  </a:schemeClr>
                </a:solidFill>
                <a:latin typeface="Times New Roman"/>
                <a:ea typeface="华文细黑"/>
              </a:rPr>
              <a:t>=2Na</a:t>
            </a:r>
            <a:r>
              <a:rPr lang="en-US" altLang="zh-CN" sz="2800" kern="100" dirty="0">
                <a:solidFill>
                  <a:schemeClr val="accent6">
                    <a:lumMod val="75000"/>
                  </a:schemeClr>
                </a:solidFill>
                <a:latin typeface="IPAPANNEW"/>
                <a:ea typeface="华文细黑"/>
                <a:cs typeface="Times New Roman"/>
              </a:rPr>
              <a:t>[CuCl</a:t>
            </a:r>
            <a:r>
              <a:rPr lang="en-US" altLang="zh-CN" sz="2800" kern="100" baseline="-25000" dirty="0">
                <a:solidFill>
                  <a:schemeClr val="accent6">
                    <a:lumMod val="75000"/>
                  </a:schemeClr>
                </a:solidFill>
                <a:latin typeface="IPAPANNEW"/>
                <a:ea typeface="华文细黑"/>
                <a:cs typeface="Times New Roman"/>
              </a:rPr>
              <a:t>2</a:t>
            </a:r>
            <a:r>
              <a:rPr lang="en-US" altLang="zh-CN" sz="2800" kern="100" dirty="0">
                <a:solidFill>
                  <a:schemeClr val="accent6">
                    <a:lumMod val="75000"/>
                  </a:schemeClr>
                </a:solidFill>
                <a:latin typeface="IPAPANNEW"/>
                <a:ea typeface="华文细黑"/>
                <a:cs typeface="Times New Roman"/>
              </a:rPr>
              <a:t>]</a:t>
            </a:r>
            <a:endParaRPr lang="zh-CN" altLang="en-US" sz="2800" dirty="0">
              <a:solidFill>
                <a:schemeClr val="accent6">
                  <a:lumMod val="75000"/>
                </a:schemeClr>
              </a:solidFill>
            </a:endParaRPr>
          </a:p>
        </p:txBody>
      </p:sp>
      <p:sp>
        <p:nvSpPr>
          <p:cNvPr id="12" name="矩形 11"/>
          <p:cNvSpPr/>
          <p:nvPr/>
        </p:nvSpPr>
        <p:spPr>
          <a:xfrm>
            <a:off x="2429427" y="3077180"/>
            <a:ext cx="6386685" cy="523220"/>
          </a:xfrm>
          <a:prstGeom prst="rect">
            <a:avLst/>
          </a:prstGeom>
        </p:spPr>
        <p:txBody>
          <a:bodyPr wrap="none">
            <a:spAutoFit/>
          </a:bodyPr>
          <a:lstStyle/>
          <a:p>
            <a:r>
              <a:rPr lang="en-US" altLang="zh-CN" sz="2800" kern="100" dirty="0" err="1">
                <a:solidFill>
                  <a:schemeClr val="accent6">
                    <a:lumMod val="75000"/>
                  </a:schemeClr>
                </a:solidFill>
                <a:latin typeface="Times New Roman"/>
                <a:ea typeface="华文细黑"/>
              </a:rPr>
              <a:t>CuCl</a:t>
            </a:r>
            <a:r>
              <a:rPr lang="zh-CN" altLang="zh-CN" sz="2800" kern="100" dirty="0">
                <a:solidFill>
                  <a:schemeClr val="accent6">
                    <a:lumMod val="75000"/>
                  </a:schemeClr>
                </a:solidFill>
                <a:latin typeface="Times New Roman"/>
                <a:ea typeface="华文细黑"/>
                <a:cs typeface="Times New Roman"/>
              </a:rPr>
              <a:t>沉淀沉积在</a:t>
            </a:r>
            <a:r>
              <a:rPr lang="en-US" altLang="zh-CN" sz="2800" kern="100" dirty="0">
                <a:solidFill>
                  <a:schemeClr val="accent6">
                    <a:lumMod val="75000"/>
                  </a:schemeClr>
                </a:solidFill>
                <a:latin typeface="Times New Roman"/>
                <a:ea typeface="华文细黑"/>
              </a:rPr>
              <a:t>Cu</a:t>
            </a:r>
            <a:r>
              <a:rPr lang="zh-CN" altLang="zh-CN" sz="2800" kern="100" dirty="0">
                <a:solidFill>
                  <a:schemeClr val="accent6">
                    <a:lumMod val="75000"/>
                  </a:schemeClr>
                </a:solidFill>
                <a:latin typeface="Times New Roman"/>
                <a:ea typeface="华文细黑"/>
                <a:cs typeface="Times New Roman"/>
              </a:rPr>
              <a:t>表面阻碍反应的进行</a:t>
            </a:r>
            <a:endParaRPr lang="zh-CN" altLang="en-US" sz="2800" dirty="0">
              <a:solidFill>
                <a:schemeClr val="accent6">
                  <a:lumMod val="75000"/>
                </a:schemeClr>
              </a:solidFill>
            </a:endParaRPr>
          </a:p>
        </p:txBody>
      </p:sp>
      <p:sp>
        <p:nvSpPr>
          <p:cNvPr id="19" name="矩形 18"/>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0" name="圆角矩形 19">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21" name="Rectangle 21">
            <a:hlinkClick r:id="rId15"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28268239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0"/>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animEffect transition="in" filter="blinds(horizontal)">
                                      <p:cBhvr>
                                        <p:cTn id="7" dur="500"/>
                                        <p:tgtEl>
                                          <p:spTgt spid="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
                                        <p:tgtEl>
                                          <p:spTgt spid="10"/>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blinds(horizontal)">
                                      <p:cBhvr>
                                        <p:cTn id="15" dur="500"/>
                                        <p:tgtEl>
                                          <p:spTgt spid="1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8">
                                            <p:txEl>
                                              <p:pRg st="1" end="1"/>
                                            </p:txEl>
                                          </p:spTgt>
                                        </p:tgtEl>
                                      </p:cBhvr>
                                    </p:animEffect>
                                    <p:set>
                                      <p:cBhvr>
                                        <p:cTn id="20" dur="1" fill="hold">
                                          <p:stCondLst>
                                            <p:cond delay="499"/>
                                          </p:stCondLst>
                                        </p:cTn>
                                        <p:tgtEl>
                                          <p:spTgt spid="8">
                                            <p:txEl>
                                              <p:pRg st="1" end="1"/>
                                            </p:txEl>
                                          </p:spTgt>
                                        </p:tgtEl>
                                        <p:attrNameLst>
                                          <p:attrName>style.visibility</p:attrName>
                                        </p:attrNameLst>
                                      </p:cBhvr>
                                      <p:to>
                                        <p:strVal val="hidden"/>
                                      </p:to>
                                    </p:set>
                                  </p:childTnLst>
                                </p:cTn>
                              </p:par>
                              <p:par>
                                <p:cTn id="21" presetID="10" presetClass="exit" presetSubtype="0" fill="hold" grpId="1" nodeType="withEffect">
                                  <p:stCondLst>
                                    <p:cond delay="0"/>
                                  </p:stCondLst>
                                  <p:childTnLst>
                                    <p:animEffect transition="out" filter="fade">
                                      <p:cBhvr>
                                        <p:cTn id="22" dur="500"/>
                                        <p:tgtEl>
                                          <p:spTgt spid="10"/>
                                        </p:tgtEl>
                                      </p:cBhvr>
                                    </p:animEffect>
                                    <p:set>
                                      <p:cBhvr>
                                        <p:cTn id="23" dur="1" fill="hold">
                                          <p:stCondLst>
                                            <p:cond delay="499"/>
                                          </p:stCondLst>
                                        </p:cTn>
                                        <p:tgtEl>
                                          <p:spTgt spid="10"/>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12"/>
                                        </p:tgtEl>
                                      </p:cBhvr>
                                    </p:animEffect>
                                    <p:set>
                                      <p:cBhvr>
                                        <p:cTn id="26" dur="1" fill="hold">
                                          <p:stCondLst>
                                            <p:cond delay="499"/>
                                          </p:stCondLst>
                                        </p:cTn>
                                        <p:tgtEl>
                                          <p:spTgt spid="12"/>
                                        </p:tgtEl>
                                        <p:attrNameLst>
                                          <p:attrName>style.visibility</p:attrName>
                                        </p:attrNameLst>
                                      </p:cBhvr>
                                      <p:to>
                                        <p:strVal val="hidden"/>
                                      </p:to>
                                    </p:set>
                                  </p:childTnLst>
                                </p:cTn>
                              </p:par>
                            </p:childTnLst>
                          </p:cTn>
                        </p:par>
                      </p:childTnLst>
                    </p:cTn>
                  </p:par>
                </p:childTnLst>
              </p:cTn>
              <p:nextCondLst>
                <p:cond evt="onClick" delay="0">
                  <p:tgtEl>
                    <p:spTgt spid="20"/>
                  </p:tgtEl>
                </p:cond>
              </p:nextCondLst>
            </p:seq>
          </p:childTnLst>
        </p:cTn>
      </p:par>
    </p:tnLst>
    <p:bldLst>
      <p:bldP spid="10" grpId="0"/>
      <p:bldP spid="10" grpId="1"/>
      <p:bldP spid="12" grpId="0"/>
      <p:bldP spid="12" grpId="1"/>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9497" y="837506"/>
            <a:ext cx="11829890" cy="4226926"/>
          </a:xfrm>
          <a:prstGeom prst="rect">
            <a:avLst/>
          </a:prstGeom>
        </p:spPr>
        <p:txBody>
          <a:bodyPr wrap="square">
            <a:spAutoFit/>
          </a:bodyPr>
          <a:lstStyle/>
          <a:p>
            <a:pPr algn="just">
              <a:lnSpc>
                <a:spcPts val="55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还原过程中加入少量盐酸的作用是</a:t>
            </a:r>
            <a:r>
              <a:rPr lang="en-US" altLang="zh-CN" sz="2800" kern="100" dirty="0" smtClean="0">
                <a:latin typeface="Times New Roman"/>
                <a:ea typeface="华文细黑"/>
                <a:cs typeface="Courier New"/>
              </a:rPr>
              <a:t>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加入</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且过量的原因</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______________________________________________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主要</a:t>
            </a:r>
            <a:r>
              <a:rPr lang="zh-CN" altLang="zh-CN" sz="2800" kern="100" dirty="0">
                <a:latin typeface="Times New Roman"/>
                <a:ea typeface="华文细黑"/>
                <a:cs typeface="Times New Roman"/>
              </a:rPr>
              <a:t>考查盐类水解和化学平衡知识</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合成结束后所得产品用酒精淋洗的目的</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___________________________</a:t>
            </a:r>
          </a:p>
          <a:p>
            <a:pPr algn="just">
              <a:lnSpc>
                <a:spcPts val="5500"/>
              </a:lnSpc>
              <a:spcAft>
                <a:spcPts val="0"/>
              </a:spcAft>
            </a:pPr>
            <a:r>
              <a:rPr lang="en-US" altLang="zh-CN" sz="2800" kern="100" dirty="0" smtClean="0">
                <a:latin typeface="Times New Roman"/>
                <a:ea typeface="华文细黑"/>
                <a:cs typeface="Courier New"/>
              </a:rPr>
              <a:t>____</a:t>
            </a:r>
            <a:r>
              <a:rPr lang="en-US" altLang="zh-CN" sz="2800" kern="100" dirty="0">
                <a:latin typeface="Times New Roman"/>
                <a:ea typeface="华文细黑"/>
                <a:cs typeface="Courier New"/>
              </a:rPr>
              <a:t>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产品</a:t>
            </a:r>
            <a:r>
              <a:rPr lang="zh-CN" altLang="zh-CN" sz="2800" kern="100" dirty="0">
                <a:latin typeface="Times New Roman"/>
                <a:ea typeface="华文细黑"/>
                <a:cs typeface="Times New Roman"/>
              </a:rPr>
              <a:t>用水和酒精洗的效果是不同的，酒精沸点低，易挥发，易晾干</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49" name="Rectangle 21">
            <a:hlinkClick r:id="rId2"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50" name="Rectangle 21">
            <a:hlinkClick r:id="rId3"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51" name="Rectangle 21">
            <a:hlinkClick r:id="rId4"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2" name="Rectangle 21">
            <a:hlinkClick r:id="rId5"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3" name="Rectangle 21">
            <a:hlinkClick r:id="rId6"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4" name="Rectangle 21">
            <a:hlinkClick r:id="rId7"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5" name="Rectangle 21">
            <a:hlinkClick r:id="rId8"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6" name="Rectangle 21">
            <a:hlinkClick r:id="rId9"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7" name="Rectangle 21">
            <a:hlinkClick r:id="rId10"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8" name="Rectangle 21">
            <a:hlinkClick r:id="rId11"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9" name="Rectangle 21">
            <a:hlinkClick r:id="rId12"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60" name="Rectangle 21">
            <a:hlinkClick r:id="rId13"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61" name="Rectangle 21">
            <a:hlinkClick r:id="rId14"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7" name="矩形 6"/>
          <p:cNvSpPr/>
          <p:nvPr/>
        </p:nvSpPr>
        <p:spPr>
          <a:xfrm>
            <a:off x="6226598" y="996266"/>
            <a:ext cx="2398413" cy="523220"/>
          </a:xfrm>
          <a:prstGeom prst="rect">
            <a:avLst/>
          </a:prstGeom>
        </p:spPr>
        <p:txBody>
          <a:bodyPr wrap="none">
            <a:spAutoFit/>
          </a:bodyPr>
          <a:lstStyle/>
          <a:p>
            <a:r>
              <a:rPr lang="zh-CN" altLang="zh-CN" sz="2800" kern="100" dirty="0">
                <a:solidFill>
                  <a:schemeClr val="accent6">
                    <a:lumMod val="75000"/>
                  </a:schemeClr>
                </a:solidFill>
                <a:latin typeface="Times New Roman"/>
                <a:ea typeface="华文细黑"/>
                <a:cs typeface="Times New Roman"/>
              </a:rPr>
              <a:t>防止</a:t>
            </a:r>
            <a:r>
              <a:rPr lang="en-US" altLang="zh-CN" sz="2800" kern="100" dirty="0">
                <a:solidFill>
                  <a:schemeClr val="accent6">
                    <a:lumMod val="75000"/>
                  </a:schemeClr>
                </a:solidFill>
                <a:latin typeface="Times New Roman"/>
                <a:ea typeface="华文细黑"/>
              </a:rPr>
              <a:t>Cu</a:t>
            </a:r>
            <a:r>
              <a:rPr lang="en-US" altLang="zh-CN" sz="2800" kern="100" baseline="30000" dirty="0">
                <a:solidFill>
                  <a:schemeClr val="accent6">
                    <a:lumMod val="75000"/>
                  </a:schemeClr>
                </a:solidFill>
                <a:latin typeface="Times New Roman"/>
                <a:ea typeface="华文细黑"/>
              </a:rPr>
              <a:t>2</a:t>
            </a:r>
            <a:r>
              <a:rPr lang="zh-CN" altLang="zh-CN" sz="2800" kern="100" baseline="30000" dirty="0">
                <a:solidFill>
                  <a:schemeClr val="accent6">
                    <a:lumMod val="75000"/>
                  </a:schemeClr>
                </a:solidFill>
                <a:latin typeface="Times New Roman"/>
                <a:ea typeface="华文细黑"/>
                <a:cs typeface="Times New Roman"/>
              </a:rPr>
              <a:t>＋</a:t>
            </a:r>
            <a:r>
              <a:rPr lang="zh-CN" altLang="zh-CN" sz="2800" kern="100" dirty="0">
                <a:solidFill>
                  <a:schemeClr val="accent6">
                    <a:lumMod val="75000"/>
                  </a:schemeClr>
                </a:solidFill>
                <a:latin typeface="Times New Roman"/>
                <a:ea typeface="华文细黑"/>
                <a:cs typeface="Times New Roman"/>
              </a:rPr>
              <a:t>水解</a:t>
            </a:r>
            <a:endParaRPr lang="zh-CN" altLang="en-US" sz="2800" dirty="0">
              <a:solidFill>
                <a:schemeClr val="accent6">
                  <a:lumMod val="75000"/>
                </a:schemeClr>
              </a:solidFill>
            </a:endParaRPr>
          </a:p>
        </p:txBody>
      </p:sp>
      <p:sp>
        <p:nvSpPr>
          <p:cNvPr id="10" name="矩形 9"/>
          <p:cNvSpPr/>
          <p:nvPr/>
        </p:nvSpPr>
        <p:spPr>
          <a:xfrm>
            <a:off x="1302631" y="1529284"/>
            <a:ext cx="9812557" cy="666849"/>
          </a:xfrm>
          <a:prstGeom prst="rect">
            <a:avLst/>
          </a:prstGeom>
        </p:spPr>
        <p:txBody>
          <a:bodyPr>
            <a:spAutoFit/>
          </a:bodyPr>
          <a:lstStyle/>
          <a:p>
            <a:pPr>
              <a:lnSpc>
                <a:spcPct val="150000"/>
              </a:lnSpc>
            </a:pPr>
            <a:r>
              <a:rPr lang="zh-CN" altLang="zh-CN" sz="2800" kern="100">
                <a:solidFill>
                  <a:schemeClr val="accent6">
                    <a:lumMod val="75000"/>
                  </a:schemeClr>
                </a:solidFill>
                <a:latin typeface="Times New Roman"/>
                <a:ea typeface="华文细黑"/>
                <a:cs typeface="Times New Roman"/>
              </a:rPr>
              <a:t>增大</a:t>
            </a:r>
            <a:r>
              <a:rPr lang="en-US" altLang="zh-CN" sz="2800" kern="100" dirty="0" err="1">
                <a:solidFill>
                  <a:schemeClr val="accent6">
                    <a:lumMod val="75000"/>
                  </a:schemeClr>
                </a:solidFill>
                <a:latin typeface="Times New Roman"/>
                <a:ea typeface="华文细黑"/>
              </a:rPr>
              <a:t>NaCl</a:t>
            </a:r>
            <a:r>
              <a:rPr lang="zh-CN" altLang="zh-CN" sz="2800" kern="100" dirty="0">
                <a:solidFill>
                  <a:schemeClr val="accent6">
                    <a:lumMod val="75000"/>
                  </a:schemeClr>
                </a:solidFill>
                <a:latin typeface="Times New Roman"/>
                <a:ea typeface="华文细黑"/>
                <a:cs typeface="Times New Roman"/>
              </a:rPr>
              <a:t>的浓度有利于生成更多的</a:t>
            </a:r>
            <a:r>
              <a:rPr lang="en-US" altLang="zh-CN" sz="2800" kern="100" dirty="0">
                <a:solidFill>
                  <a:schemeClr val="accent6">
                    <a:lumMod val="75000"/>
                  </a:schemeClr>
                </a:solidFill>
                <a:latin typeface="Times New Roman"/>
                <a:ea typeface="华文细黑"/>
              </a:rPr>
              <a:t>Na</a:t>
            </a:r>
            <a:r>
              <a:rPr lang="en-US" altLang="zh-CN" sz="2800" kern="100" dirty="0">
                <a:solidFill>
                  <a:schemeClr val="accent6">
                    <a:lumMod val="75000"/>
                  </a:schemeClr>
                </a:solidFill>
                <a:latin typeface="IPAPANNEW"/>
                <a:ea typeface="华文细黑"/>
                <a:cs typeface="Times New Roman"/>
              </a:rPr>
              <a:t>[CuCl</a:t>
            </a:r>
            <a:r>
              <a:rPr lang="en-US" altLang="zh-CN" sz="2800" kern="100" baseline="-25000" dirty="0">
                <a:solidFill>
                  <a:schemeClr val="accent6">
                    <a:lumMod val="75000"/>
                  </a:schemeClr>
                </a:solidFill>
                <a:latin typeface="IPAPANNEW"/>
                <a:ea typeface="华文细黑"/>
                <a:cs typeface="Times New Roman"/>
              </a:rPr>
              <a:t>2</a:t>
            </a:r>
            <a:r>
              <a:rPr lang="en-US" altLang="zh-CN" sz="2800" kern="100" dirty="0">
                <a:solidFill>
                  <a:schemeClr val="accent6">
                    <a:lumMod val="75000"/>
                  </a:schemeClr>
                </a:solidFill>
                <a:latin typeface="IPAPANNEW"/>
                <a:ea typeface="华文细黑"/>
                <a:cs typeface="Times New Roman"/>
              </a:rPr>
              <a:t>]</a:t>
            </a:r>
            <a:r>
              <a:rPr lang="zh-CN" altLang="zh-CN" sz="2800" kern="100" dirty="0">
                <a:solidFill>
                  <a:schemeClr val="accent6">
                    <a:lumMod val="75000"/>
                  </a:schemeClr>
                </a:solidFill>
                <a:latin typeface="Times New Roman"/>
                <a:ea typeface="华文细黑"/>
                <a:cs typeface="Times New Roman"/>
              </a:rPr>
              <a:t>，提高产率</a:t>
            </a:r>
            <a:endParaRPr lang="zh-CN" altLang="en-US" sz="2800" dirty="0">
              <a:solidFill>
                <a:schemeClr val="accent6">
                  <a:lumMod val="75000"/>
                </a:schemeClr>
              </a:solidFill>
            </a:endParaRPr>
          </a:p>
        </p:txBody>
      </p:sp>
      <p:sp>
        <p:nvSpPr>
          <p:cNvPr id="12" name="矩形 11"/>
          <p:cNvSpPr/>
          <p:nvPr/>
        </p:nvSpPr>
        <p:spPr>
          <a:xfrm>
            <a:off x="7069151" y="3069754"/>
            <a:ext cx="4891083" cy="523220"/>
          </a:xfrm>
          <a:prstGeom prst="rect">
            <a:avLst/>
          </a:prstGeom>
        </p:spPr>
        <p:txBody>
          <a:bodyPr wrap="none">
            <a:spAutoFit/>
          </a:bodyPr>
          <a:lstStyle/>
          <a:p>
            <a:r>
              <a:rPr lang="zh-CN" altLang="zh-CN" sz="2800" kern="100" dirty="0">
                <a:solidFill>
                  <a:schemeClr val="accent6">
                    <a:lumMod val="75000"/>
                  </a:schemeClr>
                </a:solidFill>
                <a:latin typeface="Times New Roman"/>
                <a:ea typeface="华文细黑"/>
                <a:cs typeface="Times New Roman"/>
              </a:rPr>
              <a:t>使</a:t>
            </a:r>
            <a:r>
              <a:rPr lang="en-US" altLang="zh-CN" sz="2800" kern="100" dirty="0" err="1">
                <a:solidFill>
                  <a:schemeClr val="accent6">
                    <a:lumMod val="75000"/>
                  </a:schemeClr>
                </a:solidFill>
                <a:latin typeface="Times New Roman"/>
                <a:ea typeface="华文细黑"/>
              </a:rPr>
              <a:t>CuCl</a:t>
            </a:r>
            <a:r>
              <a:rPr lang="zh-CN" altLang="zh-CN" sz="2800" kern="100" dirty="0">
                <a:solidFill>
                  <a:schemeClr val="accent6">
                    <a:lumMod val="75000"/>
                  </a:schemeClr>
                </a:solidFill>
                <a:latin typeface="Times New Roman"/>
                <a:ea typeface="华文细黑"/>
                <a:cs typeface="Times New Roman"/>
              </a:rPr>
              <a:t>尽快干燥，防止被</a:t>
            </a:r>
            <a:r>
              <a:rPr lang="zh-CN" altLang="zh-CN" sz="2800" kern="100" dirty="0" smtClean="0">
                <a:solidFill>
                  <a:schemeClr val="accent6">
                    <a:lumMod val="75000"/>
                  </a:schemeClr>
                </a:solidFill>
                <a:latin typeface="Times New Roman"/>
                <a:ea typeface="华文细黑"/>
                <a:cs typeface="Times New Roman"/>
              </a:rPr>
              <a:t>空气</a:t>
            </a:r>
            <a:endParaRPr lang="zh-CN" altLang="en-US" sz="2800" dirty="0">
              <a:solidFill>
                <a:schemeClr val="accent6">
                  <a:lumMod val="75000"/>
                </a:schemeClr>
              </a:solidFill>
            </a:endParaRPr>
          </a:p>
        </p:txBody>
      </p:sp>
      <p:sp>
        <p:nvSpPr>
          <p:cNvPr id="13" name="矩形 12"/>
          <p:cNvSpPr/>
          <p:nvPr/>
        </p:nvSpPr>
        <p:spPr>
          <a:xfrm>
            <a:off x="261030" y="3770670"/>
            <a:ext cx="902811" cy="523220"/>
          </a:xfrm>
          <a:prstGeom prst="rect">
            <a:avLst/>
          </a:prstGeom>
        </p:spPr>
        <p:txBody>
          <a:bodyPr wrap="none">
            <a:spAutoFit/>
          </a:bodyPr>
          <a:lstStyle/>
          <a:p>
            <a:r>
              <a:rPr lang="zh-CN" altLang="zh-CN" sz="2800" kern="100" dirty="0">
                <a:solidFill>
                  <a:schemeClr val="accent6">
                    <a:lumMod val="75000"/>
                  </a:schemeClr>
                </a:solidFill>
                <a:latin typeface="Times New Roman"/>
                <a:ea typeface="华文细黑"/>
              </a:rPr>
              <a:t>氧化</a:t>
            </a:r>
            <a:endParaRPr lang="zh-CN" altLang="en-US" sz="2800" kern="100" dirty="0">
              <a:solidFill>
                <a:schemeClr val="accent6">
                  <a:lumMod val="75000"/>
                </a:schemeClr>
              </a:solidFill>
              <a:latin typeface="Times New Roman"/>
              <a:ea typeface="华文细黑"/>
            </a:endParaRPr>
          </a:p>
        </p:txBody>
      </p:sp>
      <p:sp>
        <p:nvSpPr>
          <p:cNvPr id="21" name="矩形 2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2" name="圆角矩形 21">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23" name="Rectangle 21">
            <a:hlinkClick r:id="rId15"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Tree>
    <p:extLst>
      <p:ext uri="{BB962C8B-B14F-4D97-AF65-F5344CB8AC3E}">
        <p14:creationId xmlns:p14="http://schemas.microsoft.com/office/powerpoint/2010/main" val="29633471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blinds(horizontal)">
                                      <p:cBhvr>
                                        <p:cTn id="7" dur="500"/>
                                        <p:tgtEl>
                                          <p:spTgt spid="2">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blinds(horizontal)">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2">
                                            <p:txEl>
                                              <p:pRg st="4" end="4"/>
                                            </p:txEl>
                                          </p:spTgt>
                                        </p:tgtEl>
                                        <p:attrNameLst>
                                          <p:attrName>style.visibility</p:attrName>
                                        </p:attrNameLst>
                                      </p:cBhvr>
                                      <p:to>
                                        <p:strVal val="visible"/>
                                      </p:to>
                                    </p:set>
                                    <p:animEffect transition="in" filter="blinds(horizontal)">
                                      <p:cBhvr>
                                        <p:cTn id="20" dur="500"/>
                                        <p:tgtEl>
                                          <p:spTgt spid="2">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blinds(horizontal)">
                                      <p:cBhvr>
                                        <p:cTn id="25" dur="500"/>
                                        <p:tgtEl>
                                          <p:spTgt spid="12"/>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blinds(horizontal)">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xit" presetSubtype="0" fill="hold" nodeType="clickEffect">
                                  <p:stCondLst>
                                    <p:cond delay="0"/>
                                  </p:stCondLst>
                                  <p:childTnLst>
                                    <p:animEffect transition="out" filter="fade">
                                      <p:cBhvr>
                                        <p:cTn id="32" dur="500"/>
                                        <p:tgtEl>
                                          <p:spTgt spid="2">
                                            <p:txEl>
                                              <p:pRg st="1" end="1"/>
                                            </p:txEl>
                                          </p:spTgt>
                                        </p:tgtEl>
                                      </p:cBhvr>
                                    </p:animEffect>
                                    <p:set>
                                      <p:cBhvr>
                                        <p:cTn id="33" dur="1" fill="hold">
                                          <p:stCondLst>
                                            <p:cond delay="499"/>
                                          </p:stCondLst>
                                        </p:cTn>
                                        <p:tgtEl>
                                          <p:spTgt spid="2">
                                            <p:txEl>
                                              <p:pRg st="1" end="1"/>
                                            </p:txEl>
                                          </p:spTgt>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7"/>
                                        </p:tgtEl>
                                      </p:cBhvr>
                                    </p:animEffect>
                                    <p:set>
                                      <p:cBhvr>
                                        <p:cTn id="36" dur="1" fill="hold">
                                          <p:stCondLst>
                                            <p:cond delay="499"/>
                                          </p:stCondLst>
                                        </p:cTn>
                                        <p:tgtEl>
                                          <p:spTgt spid="7"/>
                                        </p:tgtEl>
                                        <p:attrNameLst>
                                          <p:attrName>style.visibility</p:attrName>
                                        </p:attrNameLst>
                                      </p:cBhvr>
                                      <p:to>
                                        <p:strVal val="hidden"/>
                                      </p:to>
                                    </p:set>
                                  </p:childTnLst>
                                </p:cTn>
                              </p:par>
                              <p:par>
                                <p:cTn id="37" presetID="10" presetClass="exit" presetSubtype="0" fill="hold" grpId="1" nodeType="withEffect">
                                  <p:stCondLst>
                                    <p:cond delay="0"/>
                                  </p:stCondLst>
                                  <p:childTnLst>
                                    <p:animEffect transition="out" filter="fade">
                                      <p:cBhvr>
                                        <p:cTn id="38" dur="500"/>
                                        <p:tgtEl>
                                          <p:spTgt spid="10"/>
                                        </p:tgtEl>
                                      </p:cBhvr>
                                    </p:animEffect>
                                    <p:set>
                                      <p:cBhvr>
                                        <p:cTn id="39" dur="1" fill="hold">
                                          <p:stCondLst>
                                            <p:cond delay="499"/>
                                          </p:stCondLst>
                                        </p:cTn>
                                        <p:tgtEl>
                                          <p:spTgt spid="10"/>
                                        </p:tgtEl>
                                        <p:attrNameLst>
                                          <p:attrName>style.visibility</p:attrName>
                                        </p:attrNameLst>
                                      </p:cBhvr>
                                      <p:to>
                                        <p:strVal val="hidden"/>
                                      </p:to>
                                    </p:set>
                                  </p:childTnLst>
                                </p:cTn>
                              </p:par>
                              <p:par>
                                <p:cTn id="40" presetID="10" presetClass="exit" presetSubtype="0" fill="hold" grpId="1" nodeType="withEffect">
                                  <p:stCondLst>
                                    <p:cond delay="0"/>
                                  </p:stCondLst>
                                  <p:childTnLst>
                                    <p:animEffect transition="out" filter="fade">
                                      <p:cBhvr>
                                        <p:cTn id="41" dur="500"/>
                                        <p:tgtEl>
                                          <p:spTgt spid="12"/>
                                        </p:tgtEl>
                                      </p:cBhvr>
                                    </p:animEffect>
                                    <p:set>
                                      <p:cBhvr>
                                        <p:cTn id="42" dur="1" fill="hold">
                                          <p:stCondLst>
                                            <p:cond delay="499"/>
                                          </p:stCondLst>
                                        </p:cTn>
                                        <p:tgtEl>
                                          <p:spTgt spid="12"/>
                                        </p:tgtEl>
                                        <p:attrNameLst>
                                          <p:attrName>style.visibility</p:attrName>
                                        </p:attrNameLst>
                                      </p:cBhvr>
                                      <p:to>
                                        <p:strVal val="hidden"/>
                                      </p:to>
                                    </p:set>
                                  </p:childTnLst>
                                </p:cTn>
                              </p:par>
                              <p:par>
                                <p:cTn id="43" presetID="10" presetClass="exit" presetSubtype="0" fill="hold" grpId="1" nodeType="withEffect">
                                  <p:stCondLst>
                                    <p:cond delay="0"/>
                                  </p:stCondLst>
                                  <p:childTnLst>
                                    <p:animEffect transition="out" filter="fade">
                                      <p:cBhvr>
                                        <p:cTn id="44" dur="500"/>
                                        <p:tgtEl>
                                          <p:spTgt spid="13"/>
                                        </p:tgtEl>
                                      </p:cBhvr>
                                    </p:animEffect>
                                    <p:set>
                                      <p:cBhvr>
                                        <p:cTn id="45" dur="1" fill="hold">
                                          <p:stCondLst>
                                            <p:cond delay="499"/>
                                          </p:stCondLst>
                                        </p:cTn>
                                        <p:tgtEl>
                                          <p:spTgt spid="13"/>
                                        </p:tgtEl>
                                        <p:attrNameLst>
                                          <p:attrName>style.visibility</p:attrName>
                                        </p:attrNameLst>
                                      </p:cBhvr>
                                      <p:to>
                                        <p:strVal val="hidden"/>
                                      </p:to>
                                    </p:set>
                                  </p:childTnLst>
                                </p:cTn>
                              </p:par>
                              <p:par>
                                <p:cTn id="46" presetID="10" presetClass="exit" presetSubtype="0" fill="hold" nodeType="withEffect">
                                  <p:stCondLst>
                                    <p:cond delay="0"/>
                                  </p:stCondLst>
                                  <p:childTnLst>
                                    <p:animEffect transition="out" filter="fade">
                                      <p:cBhvr>
                                        <p:cTn id="47" dur="500"/>
                                        <p:tgtEl>
                                          <p:spTgt spid="2">
                                            <p:txEl>
                                              <p:pRg st="4" end="4"/>
                                            </p:txEl>
                                          </p:spTgt>
                                        </p:tgtEl>
                                      </p:cBhvr>
                                    </p:animEffect>
                                    <p:set>
                                      <p:cBhvr>
                                        <p:cTn id="48" dur="1" fill="hold">
                                          <p:stCondLst>
                                            <p:cond delay="499"/>
                                          </p:stCondLst>
                                        </p:cTn>
                                        <p:tgtEl>
                                          <p:spTgt spid="2">
                                            <p:txEl>
                                              <p:pRg st="4" end="4"/>
                                            </p:txEl>
                                          </p:spTgt>
                                        </p:tgtEl>
                                        <p:attrNameLst>
                                          <p:attrName>style.visibility</p:attrName>
                                        </p:attrNameLst>
                                      </p:cBhvr>
                                      <p:to>
                                        <p:strVal val="hidden"/>
                                      </p:to>
                                    </p:set>
                                  </p:childTnLst>
                                </p:cTn>
                              </p:par>
                            </p:childTnLst>
                          </p:cTn>
                        </p:par>
                      </p:childTnLst>
                    </p:cTn>
                  </p:par>
                </p:childTnLst>
              </p:cTn>
              <p:nextCondLst>
                <p:cond evt="onClick" delay="0">
                  <p:tgtEl>
                    <p:spTgt spid="22"/>
                  </p:tgtEl>
                </p:cond>
              </p:nextCondLst>
            </p:seq>
          </p:childTnLst>
        </p:cTn>
      </p:par>
    </p:tnLst>
    <p:bldLst>
      <p:bldP spid="7" grpId="0"/>
      <p:bldP spid="7" grpId="1"/>
      <p:bldP spid="10" grpId="0"/>
      <p:bldP spid="10" grpId="1"/>
      <p:bldP spid="12" grpId="0"/>
      <p:bldP spid="12" grpId="1"/>
      <p:bldP spid="13" grpId="0"/>
      <p:bldP spid="13" grpId="1"/>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98396" y="905679"/>
            <a:ext cx="11296938" cy="2677656"/>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实验室中在</a:t>
            </a:r>
            <a:r>
              <a:rPr lang="en-US" altLang="zh-CN" sz="2800" kern="100" dirty="0">
                <a:latin typeface="Times New Roman"/>
                <a:ea typeface="华文细黑"/>
                <a:cs typeface="Courier New"/>
              </a:rPr>
              <a:t>CuCl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热溶液中通入</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气体也可制备白色的</a:t>
            </a:r>
            <a:r>
              <a:rPr lang="en-US" altLang="zh-CN" sz="2800" kern="100" dirty="0" err="1">
                <a:latin typeface="Times New Roman"/>
                <a:ea typeface="华文细黑"/>
                <a:cs typeface="Courier New"/>
              </a:rPr>
              <a:t>CuCl</a:t>
            </a:r>
            <a:r>
              <a:rPr lang="zh-CN" altLang="zh-CN" sz="2800" kern="100" dirty="0">
                <a:latin typeface="Times New Roman"/>
                <a:ea typeface="华文细黑"/>
                <a:cs typeface="Times New Roman"/>
              </a:rPr>
              <a:t>沉淀，试写出该反应的离子</a:t>
            </a:r>
            <a:r>
              <a:rPr lang="zh-CN" altLang="zh-CN" sz="2800" kern="100" dirty="0" smtClean="0">
                <a:latin typeface="Times New Roman"/>
                <a:ea typeface="华文细黑"/>
                <a:cs typeface="Times New Roman"/>
              </a:rPr>
              <a:t>方程式</a:t>
            </a:r>
            <a:r>
              <a:rPr lang="en-US" altLang="zh-CN" sz="2800" kern="100" dirty="0" smtClean="0">
                <a:latin typeface="Times New Roman"/>
                <a:ea typeface="华文细黑"/>
                <a:cs typeface="Courier New"/>
              </a:rPr>
              <a:t>______________________________________</a:t>
            </a:r>
          </a:p>
          <a:p>
            <a:pPr algn="just">
              <a:lnSpc>
                <a:spcPct val="150000"/>
              </a:lnSpc>
              <a:spcAft>
                <a:spcPts val="0"/>
              </a:spcAft>
            </a:pPr>
            <a:r>
              <a:rPr lang="en-US" altLang="zh-CN" sz="2800" kern="100" dirty="0" smtClean="0">
                <a:latin typeface="Times New Roman"/>
                <a:ea typeface="华文细黑"/>
                <a:cs typeface="Courier New"/>
              </a:rPr>
              <a:t>_________  </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反应</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CuCl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被还原为</a:t>
            </a:r>
            <a:r>
              <a:rPr lang="en-US" altLang="zh-CN" sz="2800" kern="100" dirty="0" err="1">
                <a:latin typeface="Times New Roman"/>
                <a:ea typeface="华文细黑"/>
                <a:cs typeface="Courier New"/>
              </a:rPr>
              <a:t>CuCl</a:t>
            </a:r>
            <a:r>
              <a:rPr lang="zh-CN" altLang="zh-CN" sz="2800" kern="100" dirty="0">
                <a:latin typeface="Times New Roman"/>
                <a:ea typeface="华文细黑"/>
                <a:cs typeface="Times New Roman"/>
              </a:rPr>
              <a:t>，则</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的氧化产物必为</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49" name="Rectangle 21">
            <a:hlinkClick r:id="rId3" action="ppaction://hlinksldjump"/>
          </p:cNvPr>
          <p:cNvSpPr>
            <a:spLocks noChangeArrowheads="1"/>
          </p:cNvSpPr>
          <p:nvPr/>
        </p:nvSpPr>
        <p:spPr bwMode="auto">
          <a:xfrm>
            <a:off x="5641820"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50" name="Rectangle 21">
            <a:hlinkClick r:id="rId4" action="ppaction://hlinksldjump"/>
          </p:cNvPr>
          <p:cNvSpPr>
            <a:spLocks noChangeArrowheads="1"/>
          </p:cNvSpPr>
          <p:nvPr/>
        </p:nvSpPr>
        <p:spPr bwMode="auto">
          <a:xfrm>
            <a:off x="6075743"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51" name="Rectangle 21">
            <a:hlinkClick r:id="rId5" action="ppaction://hlinksldjump"/>
          </p:cNvPr>
          <p:cNvSpPr>
            <a:spLocks noChangeArrowheads="1"/>
          </p:cNvSpPr>
          <p:nvPr/>
        </p:nvSpPr>
        <p:spPr bwMode="auto">
          <a:xfrm>
            <a:off x="6509666"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52" name="Rectangle 21">
            <a:hlinkClick r:id="rId6" action="ppaction://hlinksldjump"/>
          </p:cNvPr>
          <p:cNvSpPr>
            <a:spLocks noChangeArrowheads="1"/>
          </p:cNvSpPr>
          <p:nvPr/>
        </p:nvSpPr>
        <p:spPr bwMode="auto">
          <a:xfrm>
            <a:off x="6943589"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53" name="Rectangle 21">
            <a:hlinkClick r:id="rId7" action="ppaction://hlinksldjump"/>
          </p:cNvPr>
          <p:cNvSpPr>
            <a:spLocks noChangeArrowheads="1"/>
          </p:cNvSpPr>
          <p:nvPr/>
        </p:nvSpPr>
        <p:spPr bwMode="auto">
          <a:xfrm>
            <a:off x="7377512"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54" name="Rectangle 21">
            <a:hlinkClick r:id="rId8" action="ppaction://hlinksldjump"/>
          </p:cNvPr>
          <p:cNvSpPr>
            <a:spLocks noChangeArrowheads="1"/>
          </p:cNvSpPr>
          <p:nvPr/>
        </p:nvSpPr>
        <p:spPr bwMode="auto">
          <a:xfrm>
            <a:off x="7811435"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55" name="Rectangle 21">
            <a:hlinkClick r:id="rId9" action="ppaction://hlinksldjump"/>
          </p:cNvPr>
          <p:cNvSpPr>
            <a:spLocks noChangeArrowheads="1"/>
          </p:cNvSpPr>
          <p:nvPr/>
        </p:nvSpPr>
        <p:spPr bwMode="auto">
          <a:xfrm>
            <a:off x="8245358"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56" name="Rectangle 21">
            <a:hlinkClick r:id="rId10" action="ppaction://hlinksldjump"/>
          </p:cNvPr>
          <p:cNvSpPr>
            <a:spLocks noChangeArrowheads="1"/>
          </p:cNvSpPr>
          <p:nvPr/>
        </p:nvSpPr>
        <p:spPr bwMode="auto">
          <a:xfrm>
            <a:off x="8679281" y="117426"/>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7" name="Rectangle 21">
            <a:hlinkClick r:id="rId11" action="ppaction://hlinksldjump"/>
          </p:cNvPr>
          <p:cNvSpPr>
            <a:spLocks noChangeArrowheads="1"/>
          </p:cNvSpPr>
          <p:nvPr/>
        </p:nvSpPr>
        <p:spPr bwMode="auto">
          <a:xfrm>
            <a:off x="9191550" y="117426"/>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8" name="Rectangle 21">
            <a:hlinkClick r:id="rId12" action="ppaction://hlinksldjump"/>
          </p:cNvPr>
          <p:cNvSpPr>
            <a:spLocks noChangeArrowheads="1"/>
          </p:cNvSpPr>
          <p:nvPr/>
        </p:nvSpPr>
        <p:spPr bwMode="auto">
          <a:xfrm>
            <a:off x="9816009" y="117426"/>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9" name="Rectangle 21">
            <a:hlinkClick r:id="rId13" action="ppaction://hlinksldjump"/>
          </p:cNvPr>
          <p:cNvSpPr>
            <a:spLocks noChangeArrowheads="1"/>
          </p:cNvSpPr>
          <p:nvPr/>
        </p:nvSpPr>
        <p:spPr bwMode="auto">
          <a:xfrm>
            <a:off x="10409370" y="117426"/>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60" name="Rectangle 21">
            <a:hlinkClick r:id="rId14" action="ppaction://hlinksldjump"/>
          </p:cNvPr>
          <p:cNvSpPr>
            <a:spLocks noChangeArrowheads="1"/>
          </p:cNvSpPr>
          <p:nvPr/>
        </p:nvSpPr>
        <p:spPr bwMode="auto">
          <a:xfrm>
            <a:off x="11042120" y="117426"/>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61" name="Rectangle 21">
            <a:hlinkClick r:id="rId15" action="ppaction://hlinksldjump"/>
          </p:cNvPr>
          <p:cNvSpPr>
            <a:spLocks noChangeArrowheads="1"/>
          </p:cNvSpPr>
          <p:nvPr/>
        </p:nvSpPr>
        <p:spPr bwMode="auto">
          <a:xfrm>
            <a:off x="11616857" y="117426"/>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graphicFrame>
        <p:nvGraphicFramePr>
          <p:cNvPr id="3" name="对象 2"/>
          <p:cNvGraphicFramePr>
            <a:graphicFrameLocks noChangeAspect="1"/>
          </p:cNvGraphicFramePr>
          <p:nvPr>
            <p:extLst>
              <p:ext uri="{D42A27DB-BD31-4B8C-83A1-F6EECF244321}">
                <p14:modId xmlns:p14="http://schemas.microsoft.com/office/powerpoint/2010/main" val="2061058477"/>
              </p:ext>
            </p:extLst>
          </p:nvPr>
        </p:nvGraphicFramePr>
        <p:xfrm>
          <a:off x="4774579" y="1451367"/>
          <a:ext cx="7143750" cy="800100"/>
        </p:xfrm>
        <a:graphic>
          <a:graphicData uri="http://schemas.openxmlformats.org/presentationml/2006/ole">
            <mc:AlternateContent xmlns:mc="http://schemas.openxmlformats.org/markup-compatibility/2006">
              <mc:Choice xmlns:v="urn:schemas-microsoft-com:vml" Requires="v">
                <p:oleObj spid="_x0000_s152638" name="文档" r:id="rId17" imgW="7151863" imgH="800081" progId="Word.Document.12">
                  <p:embed/>
                </p:oleObj>
              </mc:Choice>
              <mc:Fallback>
                <p:oleObj name="文档" r:id="rId17" imgW="7151863" imgH="800081" progId="Word.Document.12">
                  <p:embed/>
                  <p:pic>
                    <p:nvPicPr>
                      <p:cNvPr id="0" name=""/>
                      <p:cNvPicPr/>
                      <p:nvPr/>
                    </p:nvPicPr>
                    <p:blipFill>
                      <a:blip r:embed="rId18"/>
                      <a:stretch>
                        <a:fillRect/>
                      </a:stretch>
                    </p:blipFill>
                    <p:spPr>
                      <a:xfrm>
                        <a:off x="4774579" y="1451367"/>
                        <a:ext cx="7143750" cy="800100"/>
                      </a:xfrm>
                      <a:prstGeom prst="rect">
                        <a:avLst/>
                      </a:prstGeom>
                    </p:spPr>
                  </p:pic>
                </p:oleObj>
              </mc:Fallback>
            </mc:AlternateContent>
          </a:graphicData>
        </a:graphic>
      </p:graphicFrame>
      <p:sp>
        <p:nvSpPr>
          <p:cNvPr id="6" name="矩形 5"/>
          <p:cNvSpPr/>
          <p:nvPr/>
        </p:nvSpPr>
        <p:spPr>
          <a:xfrm>
            <a:off x="406574" y="2302451"/>
            <a:ext cx="1681871" cy="523220"/>
          </a:xfrm>
          <a:prstGeom prst="rect">
            <a:avLst/>
          </a:prstGeom>
        </p:spPr>
        <p:txBody>
          <a:bodyPr wrap="none">
            <a:spAutoFit/>
          </a:bodyPr>
          <a:lstStyle/>
          <a:p>
            <a:pPr algn="just">
              <a:spcAft>
                <a:spcPts val="0"/>
              </a:spcAft>
            </a:pPr>
            <a:r>
              <a:rPr lang="en-US" altLang="zh-CN" sz="2800" kern="100" dirty="0">
                <a:solidFill>
                  <a:schemeClr val="accent6">
                    <a:lumMod val="75000"/>
                  </a:schemeClr>
                </a:solidFill>
                <a:latin typeface="Times New Roman"/>
                <a:ea typeface="华文细黑"/>
                <a:cs typeface="Times New Roman"/>
              </a:rPr>
              <a:t>4H</a:t>
            </a:r>
            <a:r>
              <a:rPr lang="zh-CN" altLang="zh-CN" sz="2800" kern="100" baseline="30000" dirty="0">
                <a:solidFill>
                  <a:schemeClr val="accent6">
                    <a:lumMod val="75000"/>
                  </a:schemeClr>
                </a:solidFill>
                <a:latin typeface="Times New Roman"/>
                <a:ea typeface="华文细黑"/>
                <a:cs typeface="Times New Roman"/>
              </a:rPr>
              <a:t>＋</a:t>
            </a:r>
            <a:r>
              <a:rPr lang="zh-CN" altLang="zh-CN" sz="2800" kern="100" dirty="0">
                <a:solidFill>
                  <a:schemeClr val="accent6">
                    <a:lumMod val="75000"/>
                  </a:schemeClr>
                </a:solidFill>
                <a:latin typeface="Times New Roman"/>
                <a:ea typeface="华文细黑"/>
                <a:cs typeface="Times New Roman"/>
              </a:rPr>
              <a:t>＋</a:t>
            </a:r>
            <a:r>
              <a:rPr lang="en-US" altLang="zh-CN" sz="2800" kern="100" dirty="0" smtClean="0">
                <a:solidFill>
                  <a:schemeClr val="accent6">
                    <a:lumMod val="75000"/>
                  </a:schemeClr>
                </a:solidFill>
                <a:latin typeface="Times New Roman"/>
                <a:ea typeface="华文细黑"/>
                <a:cs typeface="Times New Roman"/>
              </a:rPr>
              <a:t>SO</a:t>
            </a:r>
            <a:endParaRPr lang="zh-CN" altLang="zh-CN" sz="2800" kern="100" dirty="0">
              <a:solidFill>
                <a:schemeClr val="accent6">
                  <a:lumMod val="75000"/>
                </a:schemeClr>
              </a:solidFill>
              <a:effectLst/>
              <a:latin typeface="Calibri"/>
              <a:ea typeface="宋体"/>
              <a:cs typeface="Times New Roman"/>
            </a:endParaRPr>
          </a:p>
        </p:txBody>
      </p:sp>
      <p:sp>
        <p:nvSpPr>
          <p:cNvPr id="24" name="矩形 2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0" name="圆角矩形 29">
            <a:hlinkClick r:id="rId19"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
        <p:nvSpPr>
          <p:cNvPr id="31" name="圆角矩形 30"/>
          <p:cNvSpPr/>
          <p:nvPr/>
        </p:nvSpPr>
        <p:spPr>
          <a:xfrm>
            <a:off x="9847531"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22" name="Rectangle 21">
            <a:hlinkClick r:id="rId20" action="ppaction://hlinksldjump"/>
          </p:cNvPr>
          <p:cNvSpPr>
            <a:spLocks noChangeArrowheads="1"/>
          </p:cNvSpPr>
          <p:nvPr/>
        </p:nvSpPr>
        <p:spPr bwMode="auto">
          <a:xfrm>
            <a:off x="5207897" y="117426"/>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graphicFrame>
        <p:nvGraphicFramePr>
          <p:cNvPr id="5" name="对象 4"/>
          <p:cNvGraphicFramePr>
            <a:graphicFrameLocks noChangeAspect="1"/>
          </p:cNvGraphicFramePr>
          <p:nvPr>
            <p:extLst>
              <p:ext uri="{D42A27DB-BD31-4B8C-83A1-F6EECF244321}">
                <p14:modId xmlns:p14="http://schemas.microsoft.com/office/powerpoint/2010/main" val="3023277344"/>
              </p:ext>
            </p:extLst>
          </p:nvPr>
        </p:nvGraphicFramePr>
        <p:xfrm>
          <a:off x="1990750" y="2133650"/>
          <a:ext cx="347662" cy="698500"/>
        </p:xfrm>
        <a:graphic>
          <a:graphicData uri="http://schemas.openxmlformats.org/presentationml/2006/ole">
            <mc:AlternateContent xmlns:mc="http://schemas.openxmlformats.org/markup-compatibility/2006">
              <mc:Choice xmlns:v="urn:schemas-microsoft-com:vml" Requires="v">
                <p:oleObj spid="_x0000_s152639" name="文档" r:id="rId22" imgW="359054" imgH="704344" progId="Word.Document.12">
                  <p:embed/>
                </p:oleObj>
              </mc:Choice>
              <mc:Fallback>
                <p:oleObj name="文档" r:id="rId22" imgW="359054" imgH="704344" progId="Word.Document.12">
                  <p:embed/>
                  <p:pic>
                    <p:nvPicPr>
                      <p:cNvPr id="0" name="对象 1"/>
                      <p:cNvPicPr>
                        <a:picLocks noChangeAspect="1" noChangeArrowheads="1"/>
                      </p:cNvPicPr>
                      <p:nvPr/>
                    </p:nvPicPr>
                    <p:blipFill>
                      <a:blip r:embed="rId23"/>
                      <a:srcRect/>
                      <a:stretch>
                        <a:fillRect/>
                      </a:stretch>
                    </p:blipFill>
                    <p:spPr bwMode="auto">
                      <a:xfrm>
                        <a:off x="1990750" y="2133650"/>
                        <a:ext cx="347662" cy="69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33717362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animEffect transition="in" filter="blinds(horizontal)">
                                      <p:cBhvr>
                                        <p:cTn id="7" dur="500"/>
                                        <p:tgtEl>
                                          <p:spTgt spid="2">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par>
                                <p:cTn id="13" presetID="3" presetClass="entr" presetSubtype="1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linds(horizontal)">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2">
                                            <p:txEl>
                                              <p:pRg st="2" end="2"/>
                                            </p:txEl>
                                          </p:spTgt>
                                        </p:tgtEl>
                                      </p:cBhvr>
                                    </p:animEffect>
                                    <p:set>
                                      <p:cBhvr>
                                        <p:cTn id="23" dur="1" fill="hold">
                                          <p:stCondLst>
                                            <p:cond delay="499"/>
                                          </p:stCondLst>
                                        </p:cTn>
                                        <p:tgtEl>
                                          <p:spTgt spid="2">
                                            <p:txEl>
                                              <p:pRg st="2" end="2"/>
                                            </p:txEl>
                                          </p:spTgt>
                                        </p:tgtEl>
                                        <p:attrNameLst>
                                          <p:attrName>style.visibility</p:attrName>
                                        </p:attrNameLst>
                                      </p:cBhvr>
                                      <p:to>
                                        <p:strVal val="hidden"/>
                                      </p:to>
                                    </p:set>
                                  </p:childTnLst>
                                </p:cTn>
                              </p:par>
                              <p:par>
                                <p:cTn id="24" presetID="10" presetClass="exit" presetSubtype="0" fill="hold" nodeType="withEffect">
                                  <p:stCondLst>
                                    <p:cond delay="0"/>
                                  </p:stCondLst>
                                  <p:childTnLst>
                                    <p:animEffect transition="out" filter="fade">
                                      <p:cBhvr>
                                        <p:cTn id="25" dur="500"/>
                                        <p:tgtEl>
                                          <p:spTgt spid="3"/>
                                        </p:tgtEl>
                                      </p:cBhvr>
                                    </p:animEffect>
                                    <p:set>
                                      <p:cBhvr>
                                        <p:cTn id="26" dur="1" fill="hold">
                                          <p:stCondLst>
                                            <p:cond delay="499"/>
                                          </p:stCondLst>
                                        </p:cTn>
                                        <p:tgtEl>
                                          <p:spTgt spid="3"/>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6"/>
                                        </p:tgtEl>
                                      </p:cBhvr>
                                    </p:animEffect>
                                    <p:set>
                                      <p:cBhvr>
                                        <p:cTn id="29" dur="1" fill="hold">
                                          <p:stCondLst>
                                            <p:cond delay="499"/>
                                          </p:stCondLst>
                                        </p:cTn>
                                        <p:tgtEl>
                                          <p:spTgt spid="6"/>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5"/>
                                        </p:tgtEl>
                                      </p:cBhvr>
                                    </p:animEffect>
                                    <p:set>
                                      <p:cBhvr>
                                        <p:cTn id="32"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31"/>
                  </p:tgtEl>
                </p:cond>
              </p:nextCondLst>
            </p:seq>
          </p:childTnLst>
        </p:cTn>
      </p:par>
    </p:tnLst>
    <p:bldLst>
      <p:bldP spid="6" grpId="0"/>
      <p:bldP spid="6" grpId="1"/>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6775330"/>
      </p:ext>
    </p:extLst>
  </p:cSld>
  <p:clrMapOvr>
    <a:masterClrMapping/>
  </p:clrMapOvr>
  <p:timing>
    <p:tnLst>
      <p:par>
        <p:cTn id="1" dur="indefinite" restart="never" nodeType="tmRoot"/>
      </p:par>
    </p:tnLst>
  </p:timing>
</p:sld>
</file>

<file path=ppt/theme/theme1.xml><?xml version="1.0" encoding="utf-8"?>
<a:theme xmlns:a="http://schemas.openxmlformats.org/drawingml/2006/main" name="6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基本">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5172</TotalTime>
  <Words>4355</Words>
  <Application>Microsoft Office PowerPoint</Application>
  <PresentationFormat>自定义</PresentationFormat>
  <Paragraphs>1249</Paragraphs>
  <Slides>97</Slides>
  <Notes>3</Notes>
  <HiddenSlides>12</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97</vt:i4>
      </vt:variant>
    </vt:vector>
  </HeadingPairs>
  <TitlesOfParts>
    <vt:vector size="99" baseType="lpstr">
      <vt:lpstr>6_Office 主题</vt:lpstr>
      <vt:lpstr>文档</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dreamsummit</cp:lastModifiedBy>
  <cp:revision>1015</cp:revision>
  <dcterms:created xsi:type="dcterms:W3CDTF">2014-11-27T01:03:08Z</dcterms:created>
  <dcterms:modified xsi:type="dcterms:W3CDTF">2016-02-28T06:01:03Z</dcterms:modified>
</cp:coreProperties>
</file>

<file path=docProps/thumbnail.jpeg>
</file>